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  <p:sldMasterId id="2147483780" r:id="rId2"/>
  </p:sldMasterIdLst>
  <p:notesMasterIdLst>
    <p:notesMasterId r:id="rId25"/>
  </p:notesMasterIdLst>
  <p:sldIdLst>
    <p:sldId id="279" r:id="rId3"/>
    <p:sldId id="264" r:id="rId4"/>
    <p:sldId id="278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5" r:id="rId13"/>
    <p:sldId id="266" r:id="rId14"/>
    <p:sldId id="267" r:id="rId15"/>
    <p:sldId id="276" r:id="rId16"/>
    <p:sldId id="268" r:id="rId17"/>
    <p:sldId id="270" r:id="rId18"/>
    <p:sldId id="271" r:id="rId19"/>
    <p:sldId id="272" r:id="rId20"/>
    <p:sldId id="277" r:id="rId21"/>
    <p:sldId id="273" r:id="rId22"/>
    <p:sldId id="274" r:id="rId23"/>
    <p:sldId id="275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39" d="100"/>
          <a:sy n="39" d="100"/>
        </p:scale>
        <p:origin x="-1332" y="-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SV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774530-EB90-47FE-9B41-B37F85101EB5}" type="datetimeFigureOut">
              <a:rPr lang="es-SV" smtClean="0"/>
              <a:t>08/11/2013</a:t>
            </a:fld>
            <a:endParaRPr lang="es-SV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SV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A242AF-BE64-4731-9AA5-36526978E68C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4042009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SV" dirty="0" smtClean="0"/>
              <a:t>|</a:t>
            </a:r>
            <a:endParaRPr lang="es-SV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242AF-BE64-4731-9AA5-36526978E68C}" type="slidenum">
              <a:rPr lang="es-SV" smtClean="0"/>
              <a:t>9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16801535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11/8/2013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eaLnBrk="1" latinLnBrk="0" hangingPunct="1"/>
            <a:fld id="{D5BBC35B-A44B-4119-B8DA-DE9E3DFADA20}" type="slidenum">
              <a:rPr kumimoji="0" lang="en-US" smtClean="0"/>
              <a:pPr eaLnBrk="1" latinLnBrk="0" hangingPunct="1"/>
              <a:t>‹Nº›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>
              <a:solidFill>
                <a:schemeClr val="accent1">
                  <a:tint val="2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11/8/2013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D5BBC35B-A44B-4119-B8DA-DE9E3DFADA20}" type="slidenum">
              <a:rPr kumimoji="0" lang="en-US" smtClean="0"/>
              <a:pPr eaLnBrk="1" latinLnBrk="0" hangingPunct="1"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11/8/2013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D5BBC35B-A44B-4119-B8DA-DE9E3DFADA20}" type="slidenum">
              <a:rPr kumimoji="0" lang="en-US" smtClean="0"/>
              <a:pPr eaLnBrk="1" latinLnBrk="0" hangingPunct="1"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11/8/2013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>
              <a:solidFill>
                <a:schemeClr val="accent1">
                  <a:tint val="2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D5BBC35B-A44B-4119-B8DA-DE9E3DFADA20}" type="slidenum">
              <a:rPr kumimoji="0" lang="en-US" smtClean="0"/>
              <a:pPr eaLnBrk="1" latinLnBrk="0" hangingPunct="1"/>
              <a:t>‹Nº›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11/8/2013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D5BBC35B-A44B-4119-B8DA-DE9E3DFADA20}" type="slidenum">
              <a:rPr kumimoji="0" lang="en-US" smtClean="0"/>
              <a:pPr eaLnBrk="1" latinLnBrk="0" hangingPunct="1"/>
              <a:t>‹Nº›</a:t>
            </a:fld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11/8/2013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D5BBC35B-A44B-4119-B8DA-DE9E3DFADA20}" type="slidenum">
              <a:rPr kumimoji="0" lang="en-US" smtClean="0"/>
              <a:pPr eaLnBrk="1" latinLnBrk="0" hangingPunct="1"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11/8/2013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D5BBC35B-A44B-4119-B8DA-DE9E3DFADA20}" type="slidenum">
              <a:rPr kumimoji="0" lang="en-US" smtClean="0"/>
              <a:pPr eaLnBrk="1" latinLnBrk="0" hangingPunct="1"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11/8/2013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D5BBC35B-A44B-4119-B8DA-DE9E3DFADA20}" type="slidenum">
              <a:rPr kumimoji="0" lang="en-US" smtClean="0"/>
              <a:pPr eaLnBrk="1" latinLnBrk="0" hangingPunct="1"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11/8/2013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D5BBC35B-A44B-4119-B8DA-DE9E3DFADA20}" type="slidenum">
              <a:rPr kumimoji="0" lang="en-US" smtClean="0"/>
              <a:pPr eaLnBrk="1" latinLnBrk="0" hangingPunct="1"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11/8/2013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D5BBC35B-A44B-4119-B8DA-DE9E3DFADA20}" type="slidenum">
              <a:rPr kumimoji="0" lang="en-US" smtClean="0"/>
              <a:pPr eaLnBrk="1" latinLnBrk="0" hangingPunct="1"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11/8/2013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D5BBC35B-A44B-4119-B8DA-DE9E3DFADA20}" type="slidenum">
              <a:rPr kumimoji="0" lang="en-US" smtClean="0"/>
              <a:pPr eaLnBrk="1" latinLnBrk="0" hangingPunct="1"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11/8/2013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eaLnBrk="1" latinLnBrk="0" hangingPunct="1"/>
            <a:fld id="{D5BBC35B-A44B-4119-B8DA-DE9E3DFADA20}" type="slidenum">
              <a:rPr kumimoji="0" lang="en-US" smtClean="0"/>
              <a:pPr eaLnBrk="1" latinLnBrk="0" hangingPunct="1"/>
              <a:t>‹Nº›</a:t>
            </a:fld>
            <a:endParaRPr kumimoji="0"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11/8/2013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D5BBC35B-A44B-4119-B8DA-DE9E3DFADA20}" type="slidenum">
              <a:rPr kumimoji="0" lang="en-US" smtClean="0"/>
              <a:pPr eaLnBrk="1" latinLnBrk="0" hangingPunct="1"/>
              <a:t>‹Nº›</a:t>
            </a:fld>
            <a:endParaRPr kumimoji="0"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11/8/2013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D5BBC35B-A44B-4119-B8DA-DE9E3DFADA20}" type="slidenum">
              <a:rPr kumimoji="0" lang="en-US" smtClean="0"/>
              <a:pPr eaLnBrk="1" latinLnBrk="0" hangingPunct="1"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11/8/2013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D5BBC35B-A44B-4119-B8DA-DE9E3DFADA20}" type="slidenum">
              <a:rPr kumimoji="0" lang="en-US" smtClean="0"/>
              <a:pPr eaLnBrk="1" latinLnBrk="0" hangingPunct="1"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11/8/2013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eaLnBrk="1" latinLnBrk="0" hangingPunct="1"/>
            <a:fld id="{D5BBC35B-A44B-4119-B8DA-DE9E3DFADA20}" type="slidenum">
              <a:rPr kumimoji="0" lang="en-US" smtClean="0"/>
              <a:pPr eaLnBrk="1" latinLnBrk="0" hangingPunct="1"/>
              <a:t>‹Nº›</a:t>
            </a:fld>
            <a:endParaRPr kumimoji="0"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11/8/2013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eaLnBrk="1" latinLnBrk="0" hangingPunct="1"/>
            <a:fld id="{D5BBC35B-A44B-4119-B8DA-DE9E3DFADA20}" type="slidenum">
              <a:rPr kumimoji="0" lang="en-US" smtClean="0"/>
              <a:pPr eaLnBrk="1" latinLnBrk="0" hangingPunct="1"/>
              <a:t>‹Nº›</a:t>
            </a:fld>
            <a:endParaRPr kumimoji="0"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11/8/2013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eaLnBrk="1" latinLnBrk="0" hangingPunct="1"/>
            <a:fld id="{D5BBC35B-A44B-4119-B8DA-DE9E3DFADA20}" type="slidenum">
              <a:rPr kumimoji="0" lang="en-US" smtClean="0"/>
              <a:pPr eaLnBrk="1" latinLnBrk="0" hangingPunct="1"/>
              <a:t>‹Nº›</a:t>
            </a:fld>
            <a:endParaRPr kumimoji="0"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11/8/2013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eaLnBrk="1" latinLnBrk="0" hangingPunct="1"/>
            <a:fld id="{D5BBC35B-A44B-4119-B8DA-DE9E3DFADA20}" type="slidenum">
              <a:rPr kumimoji="0" lang="en-US" smtClean="0"/>
              <a:pPr eaLnBrk="1" latinLnBrk="0" hangingPunct="1"/>
              <a:t>‹Nº›</a:t>
            </a:fld>
            <a:endParaRPr kumimoji="0"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11/8/2013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eaLnBrk="1" latinLnBrk="0" hangingPunct="1"/>
            <a:fld id="{D5BBC35B-A44B-4119-B8DA-DE9E3DFADA20}" type="slidenum">
              <a:rPr kumimoji="0" lang="en-US" smtClean="0"/>
              <a:pPr eaLnBrk="1" latinLnBrk="0" hangingPunct="1"/>
              <a:t>‹Nº›</a:t>
            </a:fld>
            <a:endParaRPr kumimoji="0"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11/8/2013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eaLnBrk="1" latinLnBrk="0" hangingPunct="1"/>
            <a:fld id="{D5BBC35B-A44B-4119-B8DA-DE9E3DFADA20}" type="slidenum">
              <a:rPr kumimoji="0" lang="en-US" smtClean="0"/>
              <a:pPr eaLnBrk="1" latinLnBrk="0" hangingPunct="1"/>
              <a:t>‹Nº›</a:t>
            </a:fld>
            <a:endParaRPr kumimoji="0"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11/8/2013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eaLnBrk="1" latinLnBrk="0" hangingPunct="1"/>
            <a:fld id="{D5BBC35B-A44B-4119-B8DA-DE9E3DFADA20}" type="slidenum">
              <a:rPr kumimoji="0" lang="en-US" smtClean="0"/>
              <a:pPr eaLnBrk="1" latinLnBrk="0" hangingPunct="1"/>
              <a:t>‹Nº›</a:t>
            </a:fld>
            <a:endParaRPr kumimoji="0" lang="en-US">
              <a:solidFill>
                <a:schemeClr val="tx1"/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11/8/2013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pPr algn="r" eaLnBrk="1" latinLnBrk="0" hangingPunct="1"/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pPr eaLnBrk="1" latinLnBrk="0" hangingPunct="1"/>
            <a:fld id="{D5BBC35B-A44B-4119-B8DA-DE9E3DFADA20}" type="slidenum">
              <a:rPr kumimoji="0" lang="en-US" smtClean="0"/>
              <a:pPr eaLnBrk="1" latinLnBrk="0" hangingPunct="1"/>
              <a:t>‹Nº›</a:t>
            </a:fld>
            <a:endParaRPr kumimoji="0" lang="en-US" sz="1000" b="0">
              <a:solidFill>
                <a:schemeClr val="tx1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11/8/2013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pPr algn="r" eaLnBrk="1" latinLnBrk="0" hangingPunct="1"/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pPr eaLnBrk="1" latinLnBrk="0" hangingPunct="1"/>
            <a:fld id="{D5BBC35B-A44B-4119-B8DA-DE9E3DFADA20}" type="slidenum">
              <a:rPr kumimoji="0" lang="en-US" smtClean="0"/>
              <a:pPr eaLnBrk="1" latinLnBrk="0" hangingPunct="1"/>
              <a:t>‹Nº›</a:t>
            </a:fld>
            <a:endParaRPr kumimoji="0" lang="en-US" sz="1000" b="0">
              <a:solidFill>
                <a:schemeClr val="tx1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32766" y="76450"/>
            <a:ext cx="7848872" cy="710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SV" sz="2400" b="1" dirty="0" smtClean="0">
                <a:latin typeface="Arial Narrow" panose="020B0606020202030204" pitchFamily="34" charset="0"/>
              </a:rPr>
              <a:t>UNIVERSIDAD DE EL SALVADOR</a:t>
            </a:r>
          </a:p>
          <a:p>
            <a:pPr algn="ctr"/>
            <a:r>
              <a:rPr lang="es-SV" sz="2400" b="1" dirty="0" smtClean="0">
                <a:latin typeface="Arial Narrow" panose="020B0606020202030204" pitchFamily="34" charset="0"/>
              </a:rPr>
              <a:t>FACULTAD DE CIENCIAS ECONOMICAS</a:t>
            </a:r>
          </a:p>
          <a:p>
            <a:pPr algn="ctr"/>
            <a:r>
              <a:rPr lang="es-SV" sz="2400" b="1" dirty="0" smtClean="0">
                <a:latin typeface="Arial Narrow" panose="020B0606020202030204" pitchFamily="34" charset="0"/>
              </a:rPr>
              <a:t>ESCUELA DE CONTADURIA PUBLICA</a:t>
            </a:r>
          </a:p>
          <a:p>
            <a:pPr algn="ctr"/>
            <a:r>
              <a:rPr lang="es-SV" sz="2400" b="1" dirty="0" smtClean="0">
                <a:latin typeface="Arial Narrow" panose="020B0606020202030204" pitchFamily="34" charset="0"/>
              </a:rPr>
              <a:t>SEMINARIO DE AUDITORIA</a:t>
            </a:r>
          </a:p>
          <a:p>
            <a:endParaRPr lang="es-SV" sz="2400" dirty="0">
              <a:latin typeface="Arial Narrow" panose="020B0606020202030204" pitchFamily="34" charset="0"/>
            </a:endParaRPr>
          </a:p>
          <a:p>
            <a:pPr algn="ctr"/>
            <a:r>
              <a:rPr lang="es-SV" sz="2400" dirty="0" smtClean="0">
                <a:latin typeface="Arial Narrow" panose="020B0606020202030204" pitchFamily="34" charset="0"/>
              </a:rPr>
              <a:t>CATEDRATICO. MADE JAVIER E. MIRANDA RIVERA</a:t>
            </a:r>
          </a:p>
          <a:p>
            <a:pPr algn="ctr"/>
            <a:endParaRPr lang="es-SV" sz="2400" dirty="0">
              <a:latin typeface="Arial Narrow" panose="020B0606020202030204" pitchFamily="34" charset="0"/>
            </a:endParaRPr>
          </a:p>
          <a:p>
            <a:pPr algn="ctr"/>
            <a:r>
              <a:rPr lang="es-SV" sz="2400" dirty="0" smtClean="0">
                <a:latin typeface="Arial Narrow" panose="020B0606020202030204" pitchFamily="34" charset="0"/>
              </a:rPr>
              <a:t>TEMA: CODIGO CIVIL</a:t>
            </a:r>
          </a:p>
          <a:p>
            <a:pPr algn="ctr"/>
            <a:endParaRPr lang="es-SV" sz="2400" dirty="0">
              <a:latin typeface="Arial Narrow" panose="020B0606020202030204" pitchFamily="34" charset="0"/>
            </a:endParaRPr>
          </a:p>
          <a:p>
            <a:pPr algn="ctr"/>
            <a:r>
              <a:rPr lang="es-SV" sz="2400" dirty="0" smtClean="0">
                <a:latin typeface="Arial Narrow" panose="020B0606020202030204" pitchFamily="34" charset="0"/>
              </a:rPr>
              <a:t>GRUPO TEORICO 04</a:t>
            </a:r>
          </a:p>
          <a:p>
            <a:pPr algn="ctr"/>
            <a:endParaRPr lang="es-SV" sz="2400" dirty="0">
              <a:latin typeface="Arial Narrow" panose="020B0606020202030204" pitchFamily="34" charset="0"/>
            </a:endParaRPr>
          </a:p>
          <a:p>
            <a:pPr algn="ctr"/>
            <a:r>
              <a:rPr lang="es-SV" sz="2400" b="1" dirty="0" smtClean="0">
                <a:latin typeface="Arial Narrow" panose="020B0606020202030204" pitchFamily="34" charset="0"/>
              </a:rPr>
              <a:t>INTEGRANTES DE GRUPO:</a:t>
            </a:r>
          </a:p>
          <a:p>
            <a:pPr algn="ctr"/>
            <a:r>
              <a:rPr lang="es-SV" sz="2400" dirty="0" smtClean="0">
                <a:latin typeface="Arial Narrow" panose="020B0606020202030204" pitchFamily="34" charset="0"/>
              </a:rPr>
              <a:t>ANA VIRGINIA SANCHEZ LEMUS</a:t>
            </a:r>
          </a:p>
          <a:p>
            <a:pPr algn="ctr"/>
            <a:r>
              <a:rPr lang="es-SV" sz="2400" dirty="0" smtClean="0">
                <a:latin typeface="Arial Narrow" panose="020B0606020202030204" pitchFamily="34" charset="0"/>
              </a:rPr>
              <a:t>DIANA ISAMAR AGUILAR CASTILLO</a:t>
            </a:r>
          </a:p>
          <a:p>
            <a:pPr algn="ctr"/>
            <a:r>
              <a:rPr lang="es-SV" sz="2400" dirty="0" smtClean="0">
                <a:latin typeface="Arial Narrow" panose="020B0606020202030204" pitchFamily="34" charset="0"/>
              </a:rPr>
              <a:t>JACQUELINE JUDITH ESCOBAR DORADEA</a:t>
            </a:r>
          </a:p>
          <a:p>
            <a:pPr algn="ctr"/>
            <a:r>
              <a:rPr lang="es-SV" sz="2400" dirty="0" smtClean="0">
                <a:latin typeface="Arial Narrow" panose="020B0606020202030204" pitchFamily="34" charset="0"/>
              </a:rPr>
              <a:t>NELSON ALEJANDRO PANAMEÑO REYES</a:t>
            </a:r>
          </a:p>
          <a:p>
            <a:pPr algn="ctr"/>
            <a:r>
              <a:rPr lang="es-SV" sz="2400" dirty="0" smtClean="0">
                <a:latin typeface="Arial Narrow" panose="020B0606020202030204" pitchFamily="34" charset="0"/>
              </a:rPr>
              <a:t>OSCAR FRANCISCO PEREZ MORAN</a:t>
            </a:r>
          </a:p>
          <a:p>
            <a:pPr algn="ctr"/>
            <a:r>
              <a:rPr lang="es-SV" sz="2400" dirty="0" smtClean="0">
                <a:latin typeface="Arial Narrow" panose="020B0606020202030204" pitchFamily="34" charset="0"/>
              </a:rPr>
              <a:t>GUILLERMO  SANCHEZ</a:t>
            </a:r>
          </a:p>
          <a:p>
            <a:endParaRPr lang="es-SV" sz="2400" dirty="0" smtClean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990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67545" y="1124744"/>
            <a:ext cx="820891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sz="2400" dirty="0">
                <a:latin typeface="Arial Narrow" panose="020B0606020202030204" pitchFamily="34" charset="0"/>
              </a:rPr>
              <a:t>Art. 1321</a:t>
            </a:r>
            <a:r>
              <a:rPr lang="es-SV" sz="2400" dirty="0" smtClean="0">
                <a:latin typeface="Arial Narrow" panose="020B0606020202030204" pitchFamily="34" charset="0"/>
              </a:rPr>
              <a:t>.-Siempre </a:t>
            </a:r>
            <a:r>
              <a:rPr lang="es-SV" sz="2400" dirty="0">
                <a:latin typeface="Arial Narrow" panose="020B0606020202030204" pitchFamily="34" charset="0"/>
              </a:rPr>
              <a:t>que uno de los contratantes se compromete a que por una tercera persona, </a:t>
            </a:r>
            <a:r>
              <a:rPr lang="es-SV" sz="2400" dirty="0" smtClean="0">
                <a:latin typeface="Arial Narrow" panose="020B0606020202030204" pitchFamily="34" charset="0"/>
              </a:rPr>
              <a:t>de </a:t>
            </a:r>
            <a:r>
              <a:rPr lang="es-SV" sz="2400" dirty="0">
                <a:latin typeface="Arial Narrow" panose="020B0606020202030204" pitchFamily="34" charset="0"/>
              </a:rPr>
              <a:t>quien no es legítimo representante, ha de darse</a:t>
            </a:r>
            <a:r>
              <a:rPr lang="es-SV" sz="2400" dirty="0" smtClean="0">
                <a:latin typeface="Arial Narrow" panose="020B0606020202030204" pitchFamily="34" charset="0"/>
              </a:rPr>
              <a:t>, hacerse </a:t>
            </a:r>
            <a:r>
              <a:rPr lang="es-SV" sz="2400" dirty="0">
                <a:latin typeface="Arial Narrow" panose="020B0606020202030204" pitchFamily="34" charset="0"/>
              </a:rPr>
              <a:t>o no hacerse alguna cosa, esta </a:t>
            </a:r>
            <a:r>
              <a:rPr lang="es-SV" sz="2400" dirty="0" smtClean="0">
                <a:latin typeface="Arial Narrow" panose="020B0606020202030204" pitchFamily="34" charset="0"/>
              </a:rPr>
              <a:t>tercera </a:t>
            </a:r>
            <a:r>
              <a:rPr lang="es-SV" sz="2400" dirty="0">
                <a:latin typeface="Arial Narrow" panose="020B0606020202030204" pitchFamily="34" charset="0"/>
              </a:rPr>
              <a:t>persona no contraerá obligación alguna, sino en virtud de su ratificación; y si ella no </a:t>
            </a:r>
            <a:r>
              <a:rPr lang="es-SV" sz="2400" dirty="0" smtClean="0">
                <a:latin typeface="Arial Narrow" panose="020B0606020202030204" pitchFamily="34" charset="0"/>
              </a:rPr>
              <a:t>ratifica</a:t>
            </a:r>
            <a:r>
              <a:rPr lang="es-SV" sz="2400" dirty="0">
                <a:latin typeface="Arial Narrow" panose="020B0606020202030204" pitchFamily="34" charset="0"/>
              </a:rPr>
              <a:t>, el otro contratante tendrá acción de perjuicios contra el que hizo la promesa</a:t>
            </a:r>
            <a:r>
              <a:rPr lang="es-SV" sz="2400" dirty="0" smtClean="0">
                <a:latin typeface="Arial Narrow" panose="020B0606020202030204" pitchFamily="34" charset="0"/>
              </a:rPr>
              <a:t>.</a:t>
            </a:r>
          </a:p>
          <a:p>
            <a:endParaRPr lang="es-SV" sz="2400" dirty="0">
              <a:latin typeface="Arial Narrow" panose="020B0606020202030204" pitchFamily="34" charset="0"/>
            </a:endParaRPr>
          </a:p>
          <a:p>
            <a:r>
              <a:rPr lang="es-SV" sz="2400" dirty="0">
                <a:latin typeface="Arial Narrow" panose="020B0606020202030204" pitchFamily="34" charset="0"/>
              </a:rPr>
              <a:t>Art. 1322.-Los vicios de que puede adolecer el consentimiento, son error, fuerza y dolo</a:t>
            </a:r>
            <a:r>
              <a:rPr lang="es-SV" sz="2400" dirty="0" smtClean="0">
                <a:latin typeface="Arial Narrow" panose="020B0606020202030204" pitchFamily="34" charset="0"/>
              </a:rPr>
              <a:t>.</a:t>
            </a:r>
          </a:p>
          <a:p>
            <a:endParaRPr lang="es-SV" sz="2400" dirty="0">
              <a:latin typeface="Arial Narrow" panose="020B0606020202030204" pitchFamily="34" charset="0"/>
            </a:endParaRPr>
          </a:p>
          <a:p>
            <a:r>
              <a:rPr lang="es-SV" sz="2400" dirty="0">
                <a:latin typeface="Arial Narrow" panose="020B0606020202030204" pitchFamily="34" charset="0"/>
              </a:rPr>
              <a:t>Art. 1329.-El dolo no vicia el consentimiento sino cuando es obra de una de las partes, y cuando </a:t>
            </a:r>
            <a:r>
              <a:rPr lang="es-SV" sz="2400" dirty="0" smtClean="0">
                <a:latin typeface="Arial Narrow" panose="020B0606020202030204" pitchFamily="34" charset="0"/>
              </a:rPr>
              <a:t>además </a:t>
            </a:r>
            <a:r>
              <a:rPr lang="es-SV" sz="2400" dirty="0">
                <a:latin typeface="Arial Narrow" panose="020B0606020202030204" pitchFamily="34" charset="0"/>
              </a:rPr>
              <a:t>aparece claramente que sin él no hubieran contratado.</a:t>
            </a:r>
          </a:p>
        </p:txBody>
      </p:sp>
    </p:spTree>
    <p:extLst>
      <p:ext uri="{BB962C8B-B14F-4D97-AF65-F5344CB8AC3E}">
        <p14:creationId xmlns:p14="http://schemas.microsoft.com/office/powerpoint/2010/main" val="67553594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79512" y="339896"/>
            <a:ext cx="8424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SV" sz="2400" b="1" dirty="0"/>
              <a:t>DE LAS OBLIGACIONES CIVILES Y DE LAS MERAMENTE NATURALES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179512" y="1340768"/>
            <a:ext cx="842493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SV" sz="2400" dirty="0"/>
              <a:t>Art. 1341.-Las obligaciones son civiles o meramente naturales.</a:t>
            </a:r>
          </a:p>
          <a:p>
            <a:pPr algn="just"/>
            <a:r>
              <a:rPr lang="es-SV" sz="2400" dirty="0"/>
              <a:t>Civiles son aquellas que dan derecho para exigir </a:t>
            </a:r>
            <a:r>
              <a:rPr lang="es-SV" sz="2400" dirty="0" smtClean="0"/>
              <a:t>su cumplimiento</a:t>
            </a:r>
            <a:r>
              <a:rPr lang="es-SV" sz="2400" dirty="0"/>
              <a:t>.</a:t>
            </a:r>
          </a:p>
          <a:p>
            <a:pPr algn="just"/>
            <a:r>
              <a:rPr lang="es-SV" sz="2400" dirty="0"/>
              <a:t>Naturales las que no confieren derecho para exigir su cumplimiento, pero que, cumplidas, </a:t>
            </a:r>
          </a:p>
          <a:p>
            <a:pPr algn="just"/>
            <a:r>
              <a:rPr lang="es-SV" sz="2400" dirty="0"/>
              <a:t>autorizan para retener lo que se ha dado o pagado en razón de ellas</a:t>
            </a:r>
            <a:r>
              <a:rPr lang="es-SV" sz="2400" dirty="0" smtClean="0"/>
              <a:t>.</a:t>
            </a:r>
            <a:endParaRPr lang="es-SV" sz="2400" dirty="0"/>
          </a:p>
        </p:txBody>
      </p:sp>
    </p:spTree>
    <p:extLst>
      <p:ext uri="{BB962C8B-B14F-4D97-AF65-F5344CB8AC3E}">
        <p14:creationId xmlns:p14="http://schemas.microsoft.com/office/powerpoint/2010/main" val="1982645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07368" y="27856"/>
            <a:ext cx="8640960" cy="710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SV" sz="2400" dirty="0"/>
              <a:t>Tales son:</a:t>
            </a:r>
          </a:p>
          <a:p>
            <a:pPr algn="just"/>
            <a:r>
              <a:rPr lang="es-SV" sz="2400" dirty="0"/>
              <a:t>1º Las contraídas por personas que teniendo suficiente juicio y discernimiento, son, sin </a:t>
            </a:r>
            <a:r>
              <a:rPr lang="es-SV" sz="2400" dirty="0" smtClean="0"/>
              <a:t>embargo</a:t>
            </a:r>
            <a:r>
              <a:rPr lang="es-SV" sz="2400" dirty="0"/>
              <a:t>, incapaces de obligarse según las leyes, como los menores adultos no </a:t>
            </a:r>
            <a:r>
              <a:rPr lang="es-SV" sz="2400" dirty="0" smtClean="0"/>
              <a:t>habilitados </a:t>
            </a:r>
            <a:r>
              <a:rPr lang="es-SV" sz="2400" dirty="0"/>
              <a:t>de edad</a:t>
            </a:r>
            <a:r>
              <a:rPr lang="es-SV" sz="2400" dirty="0" smtClean="0"/>
              <a:t>;</a:t>
            </a:r>
          </a:p>
          <a:p>
            <a:pPr algn="just"/>
            <a:endParaRPr lang="es-SV" sz="2400" dirty="0"/>
          </a:p>
          <a:p>
            <a:pPr algn="just"/>
            <a:r>
              <a:rPr lang="es-SV" sz="2400" dirty="0"/>
              <a:t>2º Las obligaciones civiles extinguidas por la prescripción;</a:t>
            </a:r>
          </a:p>
          <a:p>
            <a:pPr algn="just"/>
            <a:r>
              <a:rPr lang="es-SV" sz="2400" dirty="0"/>
              <a:t>3º Las que proceden de actos a que faltan las solemnidades que la ley exige para que </a:t>
            </a:r>
            <a:r>
              <a:rPr lang="es-SV" sz="2400" dirty="0" smtClean="0"/>
              <a:t>produzcan </a:t>
            </a:r>
            <a:r>
              <a:rPr lang="es-SV" sz="2400" dirty="0"/>
              <a:t>efectos civiles; como la de pagar un legado impuesto por un testamento que </a:t>
            </a:r>
            <a:r>
              <a:rPr lang="es-SV" sz="2400" dirty="0" smtClean="0"/>
              <a:t>no </a:t>
            </a:r>
            <a:r>
              <a:rPr lang="es-SV" sz="2400" dirty="0"/>
              <a:t>se ha otorgado en la forma debida;</a:t>
            </a:r>
          </a:p>
          <a:p>
            <a:pPr algn="just"/>
            <a:r>
              <a:rPr lang="es-SV" sz="2400" dirty="0"/>
              <a:t>4º Las que no han sido reconocidas en juicio por falta de prueba</a:t>
            </a:r>
            <a:r>
              <a:rPr lang="es-SV" sz="2400" dirty="0" smtClean="0"/>
              <a:t>.</a:t>
            </a:r>
          </a:p>
          <a:p>
            <a:pPr algn="just"/>
            <a:endParaRPr lang="es-SV" sz="2400" dirty="0"/>
          </a:p>
          <a:p>
            <a:pPr algn="just"/>
            <a:r>
              <a:rPr lang="es-SV" sz="2400" dirty="0"/>
              <a:t>Para que no pueda pedirse la restitución en virtud de estas cuatro clases de obligaciones, es </a:t>
            </a:r>
          </a:p>
          <a:p>
            <a:pPr algn="just"/>
            <a:r>
              <a:rPr lang="es-SV" sz="2400" dirty="0"/>
              <a:t>necesario que el pago se haya hecho </a:t>
            </a:r>
            <a:r>
              <a:rPr lang="es-SV" sz="2400" dirty="0" smtClean="0"/>
              <a:t>voluntariamente por </a:t>
            </a:r>
            <a:r>
              <a:rPr lang="es-SV" sz="2400" dirty="0"/>
              <a:t>el que tenía la libre administración de </a:t>
            </a:r>
            <a:r>
              <a:rPr lang="es-SV" sz="2400" dirty="0" smtClean="0"/>
              <a:t>sus </a:t>
            </a:r>
            <a:r>
              <a:rPr lang="es-SV" sz="2400" dirty="0"/>
              <a:t>bienes.</a:t>
            </a:r>
          </a:p>
          <a:p>
            <a:endParaRPr lang="es-SV" sz="2400" dirty="0"/>
          </a:p>
        </p:txBody>
      </p:sp>
    </p:spTree>
    <p:extLst>
      <p:ext uri="{BB962C8B-B14F-4D97-AF65-F5344CB8AC3E}">
        <p14:creationId xmlns:p14="http://schemas.microsoft.com/office/powerpoint/2010/main" val="2814699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547664" y="1124744"/>
            <a:ext cx="62199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SV" sz="2800" b="1" dirty="0"/>
              <a:t>DE LAS OBLIGACIONES A </a:t>
            </a:r>
            <a:r>
              <a:rPr lang="es-SV" sz="2800" b="1" dirty="0" smtClean="0"/>
              <a:t>PLAZO</a:t>
            </a:r>
            <a:endParaRPr lang="es-SV" sz="2800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395536" y="1772816"/>
            <a:ext cx="820891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SV" sz="2400" dirty="0">
                <a:latin typeface="Arial Narrow" panose="020B0606020202030204" pitchFamily="34" charset="0"/>
              </a:rPr>
              <a:t>Art. 1365.-El plazo es la época que se fija para el cumplimiento de la obligación, y puede ser </a:t>
            </a:r>
            <a:r>
              <a:rPr lang="es-SV" sz="2400" dirty="0" smtClean="0">
                <a:latin typeface="Arial Narrow" panose="020B0606020202030204" pitchFamily="34" charset="0"/>
              </a:rPr>
              <a:t>expreso </a:t>
            </a:r>
            <a:r>
              <a:rPr lang="es-SV" sz="2400" dirty="0">
                <a:latin typeface="Arial Narrow" panose="020B0606020202030204" pitchFamily="34" charset="0"/>
              </a:rPr>
              <a:t>o tácito. Es tácito el indispensable para cumplirlo</a:t>
            </a:r>
            <a:r>
              <a:rPr lang="es-SV" sz="2400" dirty="0" smtClean="0">
                <a:latin typeface="Arial Narrow" panose="020B0606020202030204" pitchFamily="34" charset="0"/>
              </a:rPr>
              <a:t>.</a:t>
            </a:r>
          </a:p>
          <a:p>
            <a:pPr algn="just"/>
            <a:endParaRPr lang="es-SV" sz="2400" dirty="0">
              <a:latin typeface="Arial Narrow" panose="020B0606020202030204" pitchFamily="34" charset="0"/>
            </a:endParaRPr>
          </a:p>
          <a:p>
            <a:pPr algn="just"/>
            <a:r>
              <a:rPr lang="es-SV" sz="2400" dirty="0">
                <a:latin typeface="Arial Narrow" panose="020B0606020202030204" pitchFamily="34" charset="0"/>
              </a:rPr>
              <a:t>Las obligaciones que no tienen término o plazo fijado por las partes, son exigibles a los diez días </a:t>
            </a:r>
            <a:r>
              <a:rPr lang="es-SV" sz="2400" dirty="0" smtClean="0">
                <a:latin typeface="Arial Narrow" panose="020B0606020202030204" pitchFamily="34" charset="0"/>
              </a:rPr>
              <a:t>después </a:t>
            </a:r>
            <a:r>
              <a:rPr lang="es-SV" sz="2400" dirty="0">
                <a:latin typeface="Arial Narrow" panose="020B0606020202030204" pitchFamily="34" charset="0"/>
              </a:rPr>
              <a:t>de contraídas o de cumplida la condición </a:t>
            </a:r>
            <a:r>
              <a:rPr lang="es-SV" sz="2400" dirty="0" smtClean="0">
                <a:latin typeface="Arial Narrow" panose="020B0606020202030204" pitchFamily="34" charset="0"/>
              </a:rPr>
              <a:t>de que </a:t>
            </a:r>
            <a:r>
              <a:rPr lang="es-SV" sz="2400" dirty="0">
                <a:latin typeface="Arial Narrow" panose="020B0606020202030204" pitchFamily="34" charset="0"/>
              </a:rPr>
              <a:t>dependan, si sólo producen acción </a:t>
            </a:r>
            <a:r>
              <a:rPr lang="es-SV" sz="2400" dirty="0" smtClean="0">
                <a:latin typeface="Arial Narrow" panose="020B0606020202030204" pitchFamily="34" charset="0"/>
              </a:rPr>
              <a:t>ordinaria </a:t>
            </a:r>
            <a:r>
              <a:rPr lang="es-SV" sz="2400" dirty="0">
                <a:latin typeface="Arial Narrow" panose="020B0606020202030204" pitchFamily="34" charset="0"/>
              </a:rPr>
              <a:t>y al día inmediato, si llevan aparejada ejecución; pero si de la naturaleza o </a:t>
            </a:r>
            <a:r>
              <a:rPr lang="es-SV" sz="2400" dirty="0" smtClean="0">
                <a:latin typeface="Arial Narrow" panose="020B0606020202030204" pitchFamily="34" charset="0"/>
              </a:rPr>
              <a:t>circunstancias </a:t>
            </a:r>
            <a:r>
              <a:rPr lang="es-SV" sz="2400" dirty="0">
                <a:latin typeface="Arial Narrow" panose="020B0606020202030204" pitchFamily="34" charset="0"/>
              </a:rPr>
              <a:t>de aquéllas se dedujere que ha querido concederse alguno al deudor, los </a:t>
            </a:r>
            <a:r>
              <a:rPr lang="es-SV" sz="2400" dirty="0" smtClean="0">
                <a:latin typeface="Arial Narrow" panose="020B0606020202030204" pitchFamily="34" charset="0"/>
              </a:rPr>
              <a:t>tribunales </a:t>
            </a:r>
            <a:r>
              <a:rPr lang="es-SV" sz="2400" dirty="0">
                <a:latin typeface="Arial Narrow" panose="020B0606020202030204" pitchFamily="34" charset="0"/>
              </a:rPr>
              <a:t>fijarán prudencialmente la duración de aquél. También fijarán los tribunales la duración </a:t>
            </a:r>
            <a:r>
              <a:rPr lang="es-SV" sz="2400" dirty="0" smtClean="0">
                <a:latin typeface="Arial Narrow" panose="020B0606020202030204" pitchFamily="34" charset="0"/>
              </a:rPr>
              <a:t>del </a:t>
            </a:r>
            <a:r>
              <a:rPr lang="es-SV" sz="2400" dirty="0">
                <a:latin typeface="Arial Narrow" panose="020B0606020202030204" pitchFamily="34" charset="0"/>
              </a:rPr>
              <a:t>plazo, cuando éste haya quedado a voluntad del deudor y cuando estuviere concebido en </a:t>
            </a:r>
          </a:p>
          <a:p>
            <a:pPr algn="just"/>
            <a:r>
              <a:rPr lang="es-SV" sz="2400" dirty="0">
                <a:latin typeface="Arial Narrow" panose="020B0606020202030204" pitchFamily="34" charset="0"/>
              </a:rPr>
              <a:t>términos vagos u oscuros.</a:t>
            </a:r>
          </a:p>
        </p:txBody>
      </p:sp>
    </p:spTree>
    <p:extLst>
      <p:ext uri="{BB962C8B-B14F-4D97-AF65-F5344CB8AC3E}">
        <p14:creationId xmlns:p14="http://schemas.microsoft.com/office/powerpoint/2010/main" val="4062302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358822" y="260648"/>
            <a:ext cx="856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sz="2400" dirty="0">
                <a:latin typeface="Arial Narrow" panose="020B0606020202030204" pitchFamily="34" charset="0"/>
              </a:rPr>
              <a:t>Art. 1366.-Lo que se paga antes de cumplirse el plazo, no está sujeto a restitución</a:t>
            </a:r>
            <a:r>
              <a:rPr lang="es-SV" sz="2400" dirty="0" smtClean="0">
                <a:latin typeface="Arial Narrow" panose="020B0606020202030204" pitchFamily="34" charset="0"/>
              </a:rPr>
              <a:t>.</a:t>
            </a:r>
          </a:p>
          <a:p>
            <a:r>
              <a:rPr lang="es-SV" sz="2400" dirty="0" smtClean="0">
                <a:latin typeface="Arial Narrow" panose="020B0606020202030204" pitchFamily="34" charset="0"/>
              </a:rPr>
              <a:t>Esta </a:t>
            </a:r>
            <a:r>
              <a:rPr lang="es-SV" sz="2400" dirty="0">
                <a:latin typeface="Arial Narrow" panose="020B0606020202030204" pitchFamily="34" charset="0"/>
              </a:rPr>
              <a:t>regla no se aplica a los plazos que tienen el valor de condiciones.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1107299" y="1741823"/>
            <a:ext cx="69445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SV" sz="2800" b="1" dirty="0"/>
              <a:t>DE LAS OBLIGACIONES SOLIDARIAS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286814" y="2301398"/>
            <a:ext cx="871296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sz="2400" dirty="0">
                <a:latin typeface="Arial Narrow" panose="020B0606020202030204" pitchFamily="34" charset="0"/>
              </a:rPr>
              <a:t>Art. 1382.-En general, cuando se ha contraído por muchas personas o para con muchas, la </a:t>
            </a:r>
            <a:r>
              <a:rPr lang="es-SV" sz="2400" dirty="0" smtClean="0">
                <a:latin typeface="Arial Narrow" panose="020B0606020202030204" pitchFamily="34" charset="0"/>
              </a:rPr>
              <a:t>obligación </a:t>
            </a:r>
            <a:r>
              <a:rPr lang="es-SV" sz="2400" dirty="0">
                <a:latin typeface="Arial Narrow" panose="020B0606020202030204" pitchFamily="34" charset="0"/>
              </a:rPr>
              <a:t>de una cosa divisible, cada uno de los deudores, en el primer caso, es obligado </a:t>
            </a:r>
            <a:r>
              <a:rPr lang="es-SV" sz="2400" dirty="0" smtClean="0">
                <a:latin typeface="Arial Narrow" panose="020B0606020202030204" pitchFamily="34" charset="0"/>
              </a:rPr>
              <a:t>solamente </a:t>
            </a:r>
            <a:r>
              <a:rPr lang="es-SV" sz="2400" dirty="0">
                <a:latin typeface="Arial Narrow" panose="020B0606020202030204" pitchFamily="34" charset="0"/>
              </a:rPr>
              <a:t>a su parte o cuota en la deuda, y cada uno de los acreedores, en el segundo, sólo </a:t>
            </a:r>
            <a:r>
              <a:rPr lang="es-SV" sz="2400" dirty="0" smtClean="0">
                <a:latin typeface="Arial Narrow" panose="020B0606020202030204" pitchFamily="34" charset="0"/>
              </a:rPr>
              <a:t>tiene </a:t>
            </a:r>
            <a:r>
              <a:rPr lang="es-SV" sz="2400" dirty="0">
                <a:latin typeface="Arial Narrow" panose="020B0606020202030204" pitchFamily="34" charset="0"/>
              </a:rPr>
              <a:t>derecho para demandar su parte o cuota en el crédito.</a:t>
            </a:r>
          </a:p>
          <a:p>
            <a:endParaRPr lang="es-SV" sz="2400" dirty="0" smtClean="0">
              <a:latin typeface="Arial Narrow" panose="020B0606020202030204" pitchFamily="34" charset="0"/>
            </a:endParaRPr>
          </a:p>
          <a:p>
            <a:r>
              <a:rPr lang="es-SV" sz="2400" dirty="0" smtClean="0">
                <a:latin typeface="Arial Narrow" panose="020B0606020202030204" pitchFamily="34" charset="0"/>
              </a:rPr>
              <a:t>Pero </a:t>
            </a:r>
            <a:r>
              <a:rPr lang="es-SV" sz="2400" dirty="0">
                <a:latin typeface="Arial Narrow" panose="020B0606020202030204" pitchFamily="34" charset="0"/>
              </a:rPr>
              <a:t>en virtud de la convención, del testamento o de la ley, puede exigirse a cada uno de los </a:t>
            </a:r>
            <a:r>
              <a:rPr lang="es-SV" sz="2400" dirty="0" smtClean="0">
                <a:latin typeface="Arial Narrow" panose="020B0606020202030204" pitchFamily="34" charset="0"/>
              </a:rPr>
              <a:t>deudores </a:t>
            </a:r>
            <a:r>
              <a:rPr lang="es-SV" sz="2400" dirty="0">
                <a:latin typeface="Arial Narrow" panose="020B0606020202030204" pitchFamily="34" charset="0"/>
              </a:rPr>
              <a:t>o por cada uno de los acreedores el total de la deuda, y entonces la obligación es </a:t>
            </a:r>
            <a:r>
              <a:rPr lang="es-SV" sz="2400" dirty="0" smtClean="0">
                <a:latin typeface="Arial Narrow" panose="020B0606020202030204" pitchFamily="34" charset="0"/>
              </a:rPr>
              <a:t>solidaria </a:t>
            </a:r>
            <a:r>
              <a:rPr lang="es-SV" sz="2400" dirty="0">
                <a:latin typeface="Arial Narrow" panose="020B0606020202030204" pitchFamily="34" charset="0"/>
              </a:rPr>
              <a:t>o in </a:t>
            </a:r>
            <a:r>
              <a:rPr lang="es-SV" sz="2400" dirty="0" err="1">
                <a:latin typeface="Arial Narrow" panose="020B0606020202030204" pitchFamily="34" charset="0"/>
              </a:rPr>
              <a:t>sólidum</a:t>
            </a:r>
            <a:r>
              <a:rPr lang="es-SV" sz="2400" dirty="0">
                <a:latin typeface="Arial Narrow" panose="020B0606020202030204" pitchFamily="34" charset="0"/>
              </a:rPr>
              <a:t>.</a:t>
            </a:r>
          </a:p>
          <a:p>
            <a:endParaRPr lang="es-SV" sz="2400" dirty="0" smtClean="0">
              <a:latin typeface="Arial Narrow" panose="020B0606020202030204" pitchFamily="34" charset="0"/>
            </a:endParaRPr>
          </a:p>
          <a:p>
            <a:r>
              <a:rPr lang="es-SV" sz="2400" dirty="0" smtClean="0">
                <a:latin typeface="Arial Narrow" panose="020B0606020202030204" pitchFamily="34" charset="0"/>
              </a:rPr>
              <a:t>La </a:t>
            </a:r>
            <a:r>
              <a:rPr lang="es-SV" sz="2400" dirty="0">
                <a:latin typeface="Arial Narrow" panose="020B0606020202030204" pitchFamily="34" charset="0"/>
              </a:rPr>
              <a:t>solidaridad debe ser expresamente declarada en todos los casos en que no la establece la </a:t>
            </a:r>
            <a:r>
              <a:rPr lang="es-SV" sz="2400" dirty="0" smtClean="0">
                <a:latin typeface="Arial Narrow" panose="020B0606020202030204" pitchFamily="34" charset="0"/>
              </a:rPr>
              <a:t>ley</a:t>
            </a:r>
            <a:r>
              <a:rPr lang="es-SV" sz="2400" dirty="0">
                <a:latin typeface="Arial Narrow" panose="020B0606020202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24427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449188" y="845711"/>
            <a:ext cx="83882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SV" sz="2800" b="1" dirty="0"/>
              <a:t>DE LAS OBLIGACIONES DIVISIBLES E INDIVISIBLES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358823" y="2492896"/>
            <a:ext cx="856895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SV" sz="2400" dirty="0">
                <a:latin typeface="Arial Narrow" panose="020B0606020202030204" pitchFamily="34" charset="0"/>
              </a:rPr>
              <a:t>Art. 1395.-La obligación es divisible o indivisible según tenga o no por objeto una cosa </a:t>
            </a:r>
            <a:r>
              <a:rPr lang="es-SV" sz="2400" dirty="0" smtClean="0">
                <a:latin typeface="Arial Narrow" panose="020B0606020202030204" pitchFamily="34" charset="0"/>
              </a:rPr>
              <a:t>susceptible </a:t>
            </a:r>
            <a:r>
              <a:rPr lang="es-SV" sz="2400" dirty="0">
                <a:latin typeface="Arial Narrow" panose="020B0606020202030204" pitchFamily="34" charset="0"/>
              </a:rPr>
              <a:t>de división, sea física, sea intelectual o de cuota.</a:t>
            </a:r>
          </a:p>
          <a:p>
            <a:pPr algn="just"/>
            <a:endParaRPr lang="es-SV" sz="2400" dirty="0" smtClean="0">
              <a:latin typeface="Arial Narrow" panose="020B0606020202030204" pitchFamily="34" charset="0"/>
            </a:endParaRPr>
          </a:p>
          <a:p>
            <a:pPr algn="just"/>
            <a:r>
              <a:rPr lang="es-SV" sz="2400" dirty="0" smtClean="0">
                <a:latin typeface="Arial Narrow" panose="020B0606020202030204" pitchFamily="34" charset="0"/>
              </a:rPr>
              <a:t>Así</a:t>
            </a:r>
            <a:r>
              <a:rPr lang="es-SV" sz="2400" dirty="0">
                <a:latin typeface="Arial Narrow" panose="020B0606020202030204" pitchFamily="34" charset="0"/>
              </a:rPr>
              <a:t>, la obligación de conceder una servidumbre de tránsito o la de hacer construir una casa son </a:t>
            </a:r>
            <a:r>
              <a:rPr lang="es-SV" sz="2400" dirty="0" smtClean="0">
                <a:latin typeface="Arial Narrow" panose="020B0606020202030204" pitchFamily="34" charset="0"/>
              </a:rPr>
              <a:t>indivisibles</a:t>
            </a:r>
            <a:r>
              <a:rPr lang="es-SV" sz="2400" dirty="0">
                <a:latin typeface="Arial Narrow" panose="020B0606020202030204" pitchFamily="34" charset="0"/>
              </a:rPr>
              <a:t>; la de pagar una suma de dinero, divisible.</a:t>
            </a:r>
          </a:p>
        </p:txBody>
      </p:sp>
    </p:spTree>
    <p:extLst>
      <p:ext uri="{BB962C8B-B14F-4D97-AF65-F5344CB8AC3E}">
        <p14:creationId xmlns:p14="http://schemas.microsoft.com/office/powerpoint/2010/main" val="3893505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11560" y="269776"/>
            <a:ext cx="76434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SV" sz="2400" b="1" dirty="0"/>
              <a:t>DE LAS OBLIGACIONES CON CLAUSULA PENAL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467544" y="980728"/>
            <a:ext cx="84249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SV" sz="2400" dirty="0">
                <a:latin typeface="Arial Narrow" panose="020B0606020202030204" pitchFamily="34" charset="0"/>
              </a:rPr>
              <a:t>Art. 1406.- La cláusula penal es aquella en que una persona, para asegurar el cumplimiento de </a:t>
            </a:r>
            <a:r>
              <a:rPr lang="es-SV" sz="2400" dirty="0" smtClean="0">
                <a:latin typeface="Arial Narrow" panose="020B0606020202030204" pitchFamily="34" charset="0"/>
              </a:rPr>
              <a:t>una </a:t>
            </a:r>
            <a:r>
              <a:rPr lang="es-SV" sz="2400" dirty="0">
                <a:latin typeface="Arial Narrow" panose="020B0606020202030204" pitchFamily="34" charset="0"/>
              </a:rPr>
              <a:t>obligación, se sujeta a una pena que consiste en dar o hacer algo en caso de no ejecutar la </a:t>
            </a:r>
            <a:r>
              <a:rPr lang="es-SV" sz="2400" dirty="0" smtClean="0">
                <a:latin typeface="Arial Narrow" panose="020B0606020202030204" pitchFamily="34" charset="0"/>
              </a:rPr>
              <a:t>obligación </a:t>
            </a:r>
            <a:r>
              <a:rPr lang="es-SV" sz="2400" dirty="0">
                <a:latin typeface="Arial Narrow" panose="020B0606020202030204" pitchFamily="34" charset="0"/>
              </a:rPr>
              <a:t>principal o de retardar su ejecución.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467544" y="2849979"/>
            <a:ext cx="85324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SV" sz="2800" b="1" dirty="0"/>
              <a:t>DEL EFECTO DE LOS CONTRATOS Y DE LAS OBLIGACIONES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611560" y="4437112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sz="2400" dirty="0">
                <a:latin typeface="Arial Narrow" panose="020B0606020202030204" pitchFamily="34" charset="0"/>
              </a:rPr>
              <a:t>Art. 1416.-Todo contrato legalmente celebrado, es </a:t>
            </a:r>
            <a:r>
              <a:rPr lang="es-SV" sz="2400" dirty="0" smtClean="0">
                <a:latin typeface="Arial Narrow" panose="020B0606020202030204" pitchFamily="34" charset="0"/>
              </a:rPr>
              <a:t>obligatorio para </a:t>
            </a:r>
            <a:r>
              <a:rPr lang="es-SV" sz="2400" dirty="0">
                <a:latin typeface="Arial Narrow" panose="020B0606020202030204" pitchFamily="34" charset="0"/>
              </a:rPr>
              <a:t>los contratantes, y sólo </a:t>
            </a:r>
            <a:r>
              <a:rPr lang="es-SV" sz="2400" dirty="0" smtClean="0">
                <a:latin typeface="Arial Narrow" panose="020B0606020202030204" pitchFamily="34" charset="0"/>
              </a:rPr>
              <a:t>cesan </a:t>
            </a:r>
            <a:r>
              <a:rPr lang="es-SV" sz="2400" dirty="0">
                <a:latin typeface="Arial Narrow" panose="020B0606020202030204" pitchFamily="34" charset="0"/>
              </a:rPr>
              <a:t>sus efectos entre las partes por el consentimiento mutuo de éstas o por causas legales.</a:t>
            </a:r>
          </a:p>
        </p:txBody>
      </p:sp>
    </p:spTree>
    <p:extLst>
      <p:ext uri="{BB962C8B-B14F-4D97-AF65-F5344CB8AC3E}">
        <p14:creationId xmlns:p14="http://schemas.microsoft.com/office/powerpoint/2010/main" val="1910066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259632" y="2852936"/>
            <a:ext cx="72779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SV" sz="2800" b="1" dirty="0"/>
              <a:t>DE LA PRUEBA DE LAS OBLIGACIONES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467545" y="3645024"/>
            <a:ext cx="84249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SV" sz="2400" dirty="0">
                <a:latin typeface="Arial Narrow" panose="020B0606020202030204" pitchFamily="34" charset="0"/>
              </a:rPr>
              <a:t>Art. 1569.-Incumbe probar las obligaciones o su extinción al que alega aquéllas o ésta</a:t>
            </a:r>
            <a:r>
              <a:rPr lang="es-SV" sz="2400" dirty="0" smtClean="0">
                <a:latin typeface="Arial Narrow" panose="020B0606020202030204" pitchFamily="34" charset="0"/>
              </a:rPr>
              <a:t>.</a:t>
            </a:r>
          </a:p>
          <a:p>
            <a:pPr algn="just"/>
            <a:endParaRPr lang="es-SV" sz="2400" dirty="0">
              <a:latin typeface="Arial Narrow" panose="020B0606020202030204" pitchFamily="34" charset="0"/>
            </a:endParaRPr>
          </a:p>
          <a:p>
            <a:pPr algn="just"/>
            <a:r>
              <a:rPr lang="es-SV" sz="2400" dirty="0">
                <a:latin typeface="Arial Narrow" panose="020B0606020202030204" pitchFamily="34" charset="0"/>
              </a:rPr>
              <a:t>Las pruebas consisten en instrumentos públicos o privados, testigos, presunciones, confesión de </a:t>
            </a:r>
            <a:r>
              <a:rPr lang="es-SV" sz="2400" dirty="0" smtClean="0">
                <a:latin typeface="Arial Narrow" panose="020B0606020202030204" pitchFamily="34" charset="0"/>
              </a:rPr>
              <a:t>parte</a:t>
            </a:r>
            <a:r>
              <a:rPr lang="es-SV" sz="2400" dirty="0">
                <a:latin typeface="Arial Narrow" panose="020B0606020202030204" pitchFamily="34" charset="0"/>
              </a:rPr>
              <a:t>, juramento deferido, e inspección personal del Juez y peritos.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467546" y="476672"/>
            <a:ext cx="84249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SV" sz="2400" dirty="0">
                <a:latin typeface="Arial Narrow" panose="020B0606020202030204" pitchFamily="34" charset="0"/>
              </a:rPr>
              <a:t>Art. 1417.-Los contratos deben ejecutarse de buena fe, y por consiguiente obligan no sólo a lo </a:t>
            </a:r>
            <a:r>
              <a:rPr lang="es-SV" sz="2400" dirty="0" smtClean="0">
                <a:latin typeface="Arial Narrow" panose="020B0606020202030204" pitchFamily="34" charset="0"/>
              </a:rPr>
              <a:t>que </a:t>
            </a:r>
            <a:r>
              <a:rPr lang="es-SV" sz="2400" dirty="0">
                <a:latin typeface="Arial Narrow" panose="020B0606020202030204" pitchFamily="34" charset="0"/>
              </a:rPr>
              <a:t>en ellos se expresa, sino a todas las cosas </a:t>
            </a:r>
            <a:r>
              <a:rPr lang="es-SV" sz="2400" dirty="0" smtClean="0">
                <a:latin typeface="Arial Narrow" panose="020B0606020202030204" pitchFamily="34" charset="0"/>
              </a:rPr>
              <a:t>que emanan </a:t>
            </a:r>
            <a:r>
              <a:rPr lang="es-SV" sz="2400" dirty="0">
                <a:latin typeface="Arial Narrow" panose="020B0606020202030204" pitchFamily="34" charset="0"/>
              </a:rPr>
              <a:t>precisamente de la naturaleza de la </a:t>
            </a:r>
            <a:r>
              <a:rPr lang="es-SV" sz="2400" dirty="0" smtClean="0">
                <a:latin typeface="Arial Narrow" panose="020B0606020202030204" pitchFamily="34" charset="0"/>
              </a:rPr>
              <a:t>obligación</a:t>
            </a:r>
            <a:r>
              <a:rPr lang="es-SV" sz="2400" dirty="0">
                <a:latin typeface="Arial Narrow" panose="020B0606020202030204" pitchFamily="34" charset="0"/>
              </a:rPr>
              <a:t>, o que por la ley o la costumbre pertenecen a </a:t>
            </a:r>
            <a:r>
              <a:rPr lang="es-SV" sz="2400" dirty="0" smtClean="0">
                <a:latin typeface="Arial Narrow" panose="020B0606020202030204" pitchFamily="34" charset="0"/>
              </a:rPr>
              <a:t>ella.</a:t>
            </a:r>
            <a:endParaRPr lang="es-SV" sz="24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0929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755576" y="503094"/>
            <a:ext cx="78188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SV" sz="2800" b="1" dirty="0"/>
              <a:t>DE LA ADMINISTRACION DEL MANDATO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380536" y="1079308"/>
            <a:ext cx="8511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SV" sz="2400" dirty="0">
                <a:latin typeface="Arial Narrow" panose="020B0606020202030204" pitchFamily="34" charset="0"/>
              </a:rPr>
              <a:t>Art. 1891.-El mandatario se ceñirá rigurosamente a los términos del mandato, fuera de los </a:t>
            </a:r>
            <a:r>
              <a:rPr lang="es-SV" sz="2400" dirty="0" smtClean="0">
                <a:latin typeface="Arial Narrow" panose="020B0606020202030204" pitchFamily="34" charset="0"/>
              </a:rPr>
              <a:t>casos </a:t>
            </a:r>
            <a:r>
              <a:rPr lang="es-SV" sz="2400" dirty="0">
                <a:latin typeface="Arial Narrow" panose="020B0606020202030204" pitchFamily="34" charset="0"/>
              </a:rPr>
              <a:t>en que las leyes le autoricen para obrar de otro modo.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380536" y="2420888"/>
            <a:ext cx="856895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SV" sz="2400" dirty="0">
                <a:latin typeface="Arial Narrow" panose="020B0606020202030204" pitchFamily="34" charset="0"/>
              </a:rPr>
              <a:t>Art. 1892.-El mandato no confiere naturalmente al mandatario más que el poder de efectuar los </a:t>
            </a:r>
            <a:r>
              <a:rPr lang="es-SV" sz="2400" dirty="0" smtClean="0">
                <a:latin typeface="Arial Narrow" panose="020B0606020202030204" pitchFamily="34" charset="0"/>
              </a:rPr>
              <a:t>actos </a:t>
            </a:r>
            <a:r>
              <a:rPr lang="es-SV" sz="2400" dirty="0">
                <a:latin typeface="Arial Narrow" panose="020B0606020202030204" pitchFamily="34" charset="0"/>
              </a:rPr>
              <a:t>de administración; como son pagar las deudas y cobrar los créditos del mandante, </a:t>
            </a:r>
            <a:r>
              <a:rPr lang="es-SV" sz="2400" dirty="0" smtClean="0">
                <a:latin typeface="Arial Narrow" panose="020B0606020202030204" pitchFamily="34" charset="0"/>
              </a:rPr>
              <a:t>perteneciendo </a:t>
            </a:r>
            <a:r>
              <a:rPr lang="es-SV" sz="2400" dirty="0">
                <a:latin typeface="Arial Narrow" panose="020B0606020202030204" pitchFamily="34" charset="0"/>
              </a:rPr>
              <a:t>unos y otros al giro administrativo ordinario; perseguir en juicio a los deudores, </a:t>
            </a:r>
            <a:r>
              <a:rPr lang="es-SV" sz="2400" dirty="0" smtClean="0">
                <a:latin typeface="Arial Narrow" panose="020B0606020202030204" pitchFamily="34" charset="0"/>
              </a:rPr>
              <a:t>intentar </a:t>
            </a:r>
            <a:r>
              <a:rPr lang="es-SV" sz="2400" dirty="0">
                <a:latin typeface="Arial Narrow" panose="020B0606020202030204" pitchFamily="34" charset="0"/>
              </a:rPr>
              <a:t>las acciones posesorias e interrumpir las prescripciones, en lo tocante a dicho giro; </a:t>
            </a:r>
            <a:r>
              <a:rPr lang="es-SV" sz="2400" dirty="0" smtClean="0">
                <a:latin typeface="Arial Narrow" panose="020B0606020202030204" pitchFamily="34" charset="0"/>
              </a:rPr>
              <a:t>contratar </a:t>
            </a:r>
            <a:r>
              <a:rPr lang="es-SV" sz="2400" dirty="0">
                <a:latin typeface="Arial Narrow" panose="020B0606020202030204" pitchFamily="34" charset="0"/>
              </a:rPr>
              <a:t>las reparaciones de las cosas que administra; y comprar los materiales necesarios para </a:t>
            </a:r>
            <a:r>
              <a:rPr lang="es-SV" sz="2400" dirty="0" smtClean="0">
                <a:latin typeface="Arial Narrow" panose="020B0606020202030204" pitchFamily="34" charset="0"/>
              </a:rPr>
              <a:t>el </a:t>
            </a:r>
            <a:r>
              <a:rPr lang="es-SV" sz="2400" dirty="0">
                <a:latin typeface="Arial Narrow" panose="020B0606020202030204" pitchFamily="34" charset="0"/>
              </a:rPr>
              <a:t>cultivo o beneficio de las tierras, minas, fábricas, u otros objetos de industria que se le hayan </a:t>
            </a:r>
            <a:r>
              <a:rPr lang="es-SV" sz="2400" dirty="0" smtClean="0">
                <a:latin typeface="Arial Narrow" panose="020B0606020202030204" pitchFamily="34" charset="0"/>
              </a:rPr>
              <a:t>encomendado</a:t>
            </a:r>
            <a:r>
              <a:rPr lang="es-SV" sz="2400" dirty="0">
                <a:latin typeface="Arial Narrow" panose="020B0606020202030204" pitchFamily="34" charset="0"/>
              </a:rPr>
              <a:t>.</a:t>
            </a:r>
          </a:p>
          <a:p>
            <a:pPr algn="just"/>
            <a:endParaRPr lang="es-SV" sz="2400" dirty="0" smtClean="0">
              <a:latin typeface="Arial Narrow" panose="020B0606020202030204" pitchFamily="34" charset="0"/>
            </a:endParaRPr>
          </a:p>
          <a:p>
            <a:pPr algn="just"/>
            <a:r>
              <a:rPr lang="es-SV" sz="2400" dirty="0" smtClean="0">
                <a:latin typeface="Arial Narrow" panose="020B0606020202030204" pitchFamily="34" charset="0"/>
              </a:rPr>
              <a:t>Para </a:t>
            </a:r>
            <a:r>
              <a:rPr lang="es-SV" sz="2400" dirty="0">
                <a:latin typeface="Arial Narrow" panose="020B0606020202030204" pitchFamily="34" charset="0"/>
              </a:rPr>
              <a:t>todos los actos que salgan de estos límites, necesitará de </a:t>
            </a:r>
            <a:r>
              <a:rPr lang="es-SV" sz="2400" dirty="0" smtClean="0">
                <a:latin typeface="Arial Narrow" panose="020B0606020202030204" pitchFamily="34" charset="0"/>
              </a:rPr>
              <a:t>poder especial</a:t>
            </a:r>
            <a:r>
              <a:rPr lang="es-SV" sz="2400" dirty="0">
                <a:latin typeface="Arial Narrow" panose="020B0606020202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85390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2843808" y="301298"/>
            <a:ext cx="32175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SV" sz="2800" b="1" dirty="0"/>
              <a:t>DEL SECUESTRO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611561" y="1196752"/>
            <a:ext cx="806489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sz="2400" dirty="0">
                <a:latin typeface="Arial Narrow" panose="020B0606020202030204" pitchFamily="34" charset="0"/>
              </a:rPr>
              <a:t>Art. 2006.-El secuestro es el depósito de una cosa que se disputan dos o más individuos, en </a:t>
            </a:r>
            <a:r>
              <a:rPr lang="es-SV" sz="2400" dirty="0" smtClean="0">
                <a:latin typeface="Arial Narrow" panose="020B0606020202030204" pitchFamily="34" charset="0"/>
              </a:rPr>
              <a:t>manos </a:t>
            </a:r>
            <a:r>
              <a:rPr lang="es-SV" sz="2400" dirty="0">
                <a:latin typeface="Arial Narrow" panose="020B0606020202030204" pitchFamily="34" charset="0"/>
              </a:rPr>
              <a:t>de otro que debe restituirla al que obtenga una decisión a su favor</a:t>
            </a:r>
            <a:r>
              <a:rPr lang="es-SV" sz="2400" dirty="0" smtClean="0">
                <a:latin typeface="Arial Narrow" panose="020B0606020202030204" pitchFamily="34" charset="0"/>
              </a:rPr>
              <a:t>.</a:t>
            </a:r>
          </a:p>
          <a:p>
            <a:endParaRPr lang="es-SV" sz="2400" dirty="0">
              <a:latin typeface="Arial Narrow" panose="020B0606020202030204" pitchFamily="34" charset="0"/>
            </a:endParaRPr>
          </a:p>
          <a:p>
            <a:r>
              <a:rPr lang="es-SV" sz="2400" dirty="0">
                <a:latin typeface="Arial Narrow" panose="020B0606020202030204" pitchFamily="34" charset="0"/>
              </a:rPr>
              <a:t>Art. 2009.- El secuestro es convencional o judicial</a:t>
            </a:r>
            <a:r>
              <a:rPr lang="es-SV" sz="2400" dirty="0" smtClean="0">
                <a:latin typeface="Arial Narrow" panose="020B0606020202030204" pitchFamily="34" charset="0"/>
              </a:rPr>
              <a:t>.</a:t>
            </a:r>
          </a:p>
          <a:p>
            <a:endParaRPr lang="es-SV" sz="2400" dirty="0">
              <a:latin typeface="Arial Narrow" panose="020B0606020202030204" pitchFamily="34" charset="0"/>
            </a:endParaRPr>
          </a:p>
          <a:p>
            <a:r>
              <a:rPr lang="es-SV" sz="2400" dirty="0">
                <a:latin typeface="Arial Narrow" panose="020B0606020202030204" pitchFamily="34" charset="0"/>
              </a:rPr>
              <a:t>El convencional se constituye por el solo consentimiento de las personas que se disputan el </a:t>
            </a:r>
            <a:r>
              <a:rPr lang="es-SV" sz="2400" dirty="0" smtClean="0">
                <a:latin typeface="Arial Narrow" panose="020B0606020202030204" pitchFamily="34" charset="0"/>
              </a:rPr>
              <a:t>objeto </a:t>
            </a:r>
            <a:r>
              <a:rPr lang="es-SV" sz="2400" dirty="0">
                <a:latin typeface="Arial Narrow" panose="020B0606020202030204" pitchFamily="34" charset="0"/>
              </a:rPr>
              <a:t>litigioso</a:t>
            </a:r>
            <a:r>
              <a:rPr lang="es-SV" sz="2400" dirty="0" smtClean="0">
                <a:latin typeface="Arial Narrow" panose="020B0606020202030204" pitchFamily="34" charset="0"/>
              </a:rPr>
              <a:t>.</a:t>
            </a:r>
          </a:p>
          <a:p>
            <a:endParaRPr lang="es-SV" sz="2400" dirty="0">
              <a:latin typeface="Arial Narrow" panose="020B0606020202030204" pitchFamily="34" charset="0"/>
            </a:endParaRPr>
          </a:p>
          <a:p>
            <a:r>
              <a:rPr lang="es-SV" sz="2400" dirty="0">
                <a:latin typeface="Arial Narrow" panose="020B0606020202030204" pitchFamily="34" charset="0"/>
              </a:rPr>
              <a:t>El judicial se constituye por decreto de Juez, y </a:t>
            </a:r>
            <a:r>
              <a:rPr lang="es-SV" sz="2400" dirty="0" err="1">
                <a:latin typeface="Arial Narrow" panose="020B0606020202030204" pitchFamily="34" charset="0"/>
              </a:rPr>
              <a:t>noha</a:t>
            </a:r>
            <a:r>
              <a:rPr lang="es-SV" sz="2400" dirty="0">
                <a:latin typeface="Arial Narrow" panose="020B0606020202030204" pitchFamily="34" charset="0"/>
              </a:rPr>
              <a:t> menester otra prueba.</a:t>
            </a:r>
          </a:p>
        </p:txBody>
      </p:sp>
    </p:spTree>
    <p:extLst>
      <p:ext uri="{BB962C8B-B14F-4D97-AF65-F5344CB8AC3E}">
        <p14:creationId xmlns:p14="http://schemas.microsoft.com/office/powerpoint/2010/main" val="1643928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/>
          <p:nvPr/>
        </p:nvSpPr>
        <p:spPr>
          <a:xfrm>
            <a:off x="364047" y="1163653"/>
            <a:ext cx="820891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SV" sz="2400" b="1" dirty="0" smtClean="0">
                <a:latin typeface="Arial Narrow" panose="020B0606020202030204" pitchFamily="34" charset="0"/>
              </a:rPr>
              <a:t>Art</a:t>
            </a:r>
            <a:r>
              <a:rPr lang="es-SV" sz="2400" dirty="0">
                <a:latin typeface="Arial Narrow" panose="020B0606020202030204" pitchFamily="34" charset="0"/>
              </a:rPr>
              <a:t>. </a:t>
            </a:r>
            <a:r>
              <a:rPr lang="es-SV" sz="2400" b="1" dirty="0">
                <a:latin typeface="Arial Narrow" panose="020B0606020202030204" pitchFamily="34" charset="0"/>
              </a:rPr>
              <a:t>692</a:t>
            </a:r>
            <a:r>
              <a:rPr lang="es-SV" sz="2400" dirty="0">
                <a:latin typeface="Arial Narrow" panose="020B0606020202030204" pitchFamily="34" charset="0"/>
              </a:rPr>
              <a:t>.- Los Registradores calificarán bajo su responsabilidad, la legalidad de las formas </a:t>
            </a:r>
            <a:r>
              <a:rPr lang="es-SV" sz="2400" dirty="0" smtClean="0">
                <a:latin typeface="Arial Narrow" panose="020B0606020202030204" pitchFamily="34" charset="0"/>
              </a:rPr>
              <a:t>extrínsecas </a:t>
            </a:r>
            <a:r>
              <a:rPr lang="es-SV" sz="2400" dirty="0">
                <a:latin typeface="Arial Narrow" panose="020B0606020202030204" pitchFamily="34" charset="0"/>
              </a:rPr>
              <a:t>de las escrituras, en cuya virtud se solicita la inscripción y la capacidad de los </a:t>
            </a:r>
            <a:r>
              <a:rPr lang="es-SV" sz="2400" dirty="0" smtClean="0">
                <a:latin typeface="Arial Narrow" panose="020B0606020202030204" pitchFamily="34" charset="0"/>
              </a:rPr>
              <a:t>otorgantes</a:t>
            </a:r>
            <a:r>
              <a:rPr lang="es-SV" sz="2400" dirty="0">
                <a:latin typeface="Arial Narrow" panose="020B0606020202030204" pitchFamily="34" charset="0"/>
              </a:rPr>
              <a:t>, por lo que resulte de las mismas escrituras.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652080" y="332655"/>
            <a:ext cx="7920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SV" sz="2000" b="1" dirty="0">
                <a:solidFill>
                  <a:schemeClr val="tx1">
                    <a:lumMod val="85000"/>
                  </a:schemeClr>
                </a:solidFill>
              </a:rPr>
              <a:t>DE LOS TITULOS QUE DEBEN INSCRIBIRSE Y DE LA FORMA DE LAS INSCRIPCIONES DE </a:t>
            </a:r>
            <a:r>
              <a:rPr lang="es-SV" sz="2000" b="1" dirty="0" smtClean="0">
                <a:solidFill>
                  <a:schemeClr val="tx1">
                    <a:lumMod val="85000"/>
                  </a:schemeClr>
                </a:solidFill>
              </a:rPr>
              <a:t>LA </a:t>
            </a:r>
            <a:r>
              <a:rPr lang="es-SV" sz="2000" b="1" dirty="0">
                <a:solidFill>
                  <a:schemeClr val="tx1">
                    <a:lumMod val="85000"/>
                  </a:schemeClr>
                </a:solidFill>
              </a:rPr>
              <a:t>PROPIEDAD RAIZ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364047" y="2924944"/>
            <a:ext cx="820891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SV" sz="2400" b="1" dirty="0">
                <a:latin typeface="Arial Narrow" panose="020B0606020202030204" pitchFamily="34" charset="0"/>
              </a:rPr>
              <a:t>Art. 693</a:t>
            </a:r>
            <a:r>
              <a:rPr lang="es-SV" sz="2400" dirty="0">
                <a:latin typeface="Arial Narrow" panose="020B0606020202030204" pitchFamily="34" charset="0"/>
              </a:rPr>
              <a:t>.-Cuando el Registrador notare faltas en las formas extrínsecas de las escrituras, o </a:t>
            </a:r>
            <a:r>
              <a:rPr lang="es-SV" sz="2400" dirty="0" smtClean="0">
                <a:latin typeface="Arial Narrow" panose="020B0606020202030204" pitchFamily="34" charset="0"/>
              </a:rPr>
              <a:t>incapacidad </a:t>
            </a:r>
            <a:r>
              <a:rPr lang="es-SV" sz="2400" dirty="0">
                <a:latin typeface="Arial Narrow" panose="020B0606020202030204" pitchFamily="34" charset="0"/>
              </a:rPr>
              <a:t>de los otorgantes, lo hará constar, especificándolas, al pie de las escrituras, </a:t>
            </a:r>
            <a:r>
              <a:rPr lang="es-SV" sz="2400" dirty="0" smtClean="0">
                <a:latin typeface="Arial Narrow" panose="020B0606020202030204" pitchFamily="34" charset="0"/>
              </a:rPr>
              <a:t>autorizando </a:t>
            </a:r>
            <a:r>
              <a:rPr lang="es-SV" sz="2400" dirty="0">
                <a:latin typeface="Arial Narrow" panose="020B0606020202030204" pitchFamily="34" charset="0"/>
              </a:rPr>
              <a:t>la razón con su firma y sello y las devolverá al interesado para que si quisiere, </a:t>
            </a:r>
            <a:r>
              <a:rPr lang="es-SV" sz="2400" dirty="0" smtClean="0">
                <a:latin typeface="Arial Narrow" panose="020B0606020202030204" pitchFamily="34" charset="0"/>
              </a:rPr>
              <a:t>subsane </a:t>
            </a:r>
            <a:r>
              <a:rPr lang="es-SV" sz="2400" dirty="0">
                <a:latin typeface="Arial Narrow" panose="020B0606020202030204" pitchFamily="34" charset="0"/>
              </a:rPr>
              <a:t>la falta o haga uso del recurso que por esta ley se le concede.</a:t>
            </a:r>
          </a:p>
          <a:p>
            <a:pPr algn="just"/>
            <a:r>
              <a:rPr lang="es-SV" sz="2400" dirty="0">
                <a:latin typeface="Arial Narrow" panose="020B0606020202030204" pitchFamily="34" charset="0"/>
              </a:rPr>
              <a:t>Cuando la </a:t>
            </a:r>
            <a:r>
              <a:rPr lang="es-SV" sz="2400" dirty="0" smtClean="0">
                <a:latin typeface="Arial Narrow" panose="020B0606020202030204" pitchFamily="34" charset="0"/>
              </a:rPr>
              <a:t>de negativa </a:t>
            </a:r>
            <a:r>
              <a:rPr lang="es-SV" sz="2400" dirty="0">
                <a:latin typeface="Arial Narrow" panose="020B0606020202030204" pitchFamily="34" charset="0"/>
              </a:rPr>
              <a:t>de la inscripción se funde en causas legales diferentes de las expresadas, </a:t>
            </a:r>
            <a:r>
              <a:rPr lang="es-SV" sz="2400" dirty="0" smtClean="0">
                <a:latin typeface="Arial Narrow" panose="020B0606020202030204" pitchFamily="34" charset="0"/>
              </a:rPr>
              <a:t>se </a:t>
            </a:r>
            <a:r>
              <a:rPr lang="es-SV" sz="2400" dirty="0">
                <a:latin typeface="Arial Narrow" panose="020B0606020202030204" pitchFamily="34" charset="0"/>
              </a:rPr>
              <a:t>especificarán también éstas en una razón </a:t>
            </a:r>
            <a:r>
              <a:rPr lang="es-SV" sz="2400" dirty="0" smtClean="0">
                <a:latin typeface="Arial Narrow" panose="020B0606020202030204" pitchFamily="34" charset="0"/>
              </a:rPr>
              <a:t>escrita al </a:t>
            </a:r>
            <a:r>
              <a:rPr lang="es-SV" sz="2400" dirty="0">
                <a:latin typeface="Arial Narrow" panose="020B0606020202030204" pitchFamily="34" charset="0"/>
              </a:rPr>
              <a:t>pie del instrumento, en la forma dicha, </a:t>
            </a:r>
            <a:r>
              <a:rPr lang="es-SV" sz="2400" dirty="0" smtClean="0">
                <a:latin typeface="Arial Narrow" panose="020B0606020202030204" pitchFamily="34" charset="0"/>
              </a:rPr>
              <a:t>para los efectos de ley.</a:t>
            </a:r>
            <a:endParaRPr lang="es-SV" sz="24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742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403648" y="417419"/>
            <a:ext cx="64764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SV" sz="2800" b="1" dirty="0"/>
              <a:t>DE LOS DELITOS Y CUASIDELITOS</a:t>
            </a:r>
          </a:p>
        </p:txBody>
      </p:sp>
      <p:sp>
        <p:nvSpPr>
          <p:cNvPr id="4" name="3 Rectángulo"/>
          <p:cNvSpPr/>
          <p:nvPr/>
        </p:nvSpPr>
        <p:spPr>
          <a:xfrm>
            <a:off x="390394" y="1043432"/>
            <a:ext cx="84249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SV" sz="2400" dirty="0"/>
              <a:t>Art. 2065.-El que ha cometido un delito, cuasidelito o falta</a:t>
            </a:r>
            <a:r>
              <a:rPr lang="es-SV" sz="2400" dirty="0" smtClean="0"/>
              <a:t>, es </a:t>
            </a:r>
            <a:r>
              <a:rPr lang="es-SV" sz="2400" dirty="0"/>
              <a:t>obligado a la indemnización, sin </a:t>
            </a:r>
          </a:p>
          <a:p>
            <a:pPr algn="just"/>
            <a:r>
              <a:rPr lang="es-SV" sz="2400" dirty="0"/>
              <a:t>perjuicio de la </a:t>
            </a:r>
            <a:r>
              <a:rPr lang="es-SV" sz="2400" dirty="0" smtClean="0"/>
              <a:t>pena </a:t>
            </a:r>
            <a:r>
              <a:rPr lang="es-SV" sz="2400" dirty="0"/>
              <a:t>que le impongan las leyes por el hecho cometido</a:t>
            </a:r>
            <a:r>
              <a:rPr lang="es-SV" sz="2400" dirty="0" smtClean="0"/>
              <a:t>.</a:t>
            </a:r>
          </a:p>
          <a:p>
            <a:pPr algn="just"/>
            <a:endParaRPr lang="es-SV" sz="2400" dirty="0"/>
          </a:p>
          <a:p>
            <a:pPr algn="just"/>
            <a:r>
              <a:rPr lang="es-SV" sz="2400" dirty="0"/>
              <a:t>Art. 2066.-Puede pedir esta indemnización no sólo el que es dueño o poseedor de la cosa que </a:t>
            </a:r>
            <a:r>
              <a:rPr lang="es-SV" sz="2400" dirty="0" smtClean="0"/>
              <a:t>ha </a:t>
            </a:r>
            <a:r>
              <a:rPr lang="es-SV" sz="2400" dirty="0"/>
              <a:t>sufrido el daño, o su heredero, sino el usufructuario, el habitador o el usuario, si el daño </a:t>
            </a:r>
            <a:r>
              <a:rPr lang="es-SV" sz="2400" dirty="0" smtClean="0"/>
              <a:t>irroga perjuicio </a:t>
            </a:r>
            <a:r>
              <a:rPr lang="es-SV" sz="2400" dirty="0"/>
              <a:t>a su derecho de usufructo o de </a:t>
            </a:r>
            <a:r>
              <a:rPr lang="es-SV" sz="2400" dirty="0" smtClean="0"/>
              <a:t>habitación o </a:t>
            </a:r>
            <a:r>
              <a:rPr lang="es-SV" sz="2400" dirty="0"/>
              <a:t>uso. Puede también pedirla en otros casos </a:t>
            </a:r>
            <a:r>
              <a:rPr lang="es-SV" sz="2400" dirty="0" smtClean="0"/>
              <a:t>el </a:t>
            </a:r>
            <a:r>
              <a:rPr lang="es-SV" sz="2400" dirty="0"/>
              <a:t>que tiene la cosa con obligación de responder </a:t>
            </a:r>
            <a:r>
              <a:rPr lang="es-SV" sz="2400" dirty="0" smtClean="0"/>
              <a:t>de ella</a:t>
            </a:r>
            <a:r>
              <a:rPr lang="es-SV" sz="2400" dirty="0"/>
              <a:t>; pero sólo en ausencia del dueño.</a:t>
            </a:r>
          </a:p>
        </p:txBody>
      </p:sp>
    </p:spTree>
    <p:extLst>
      <p:ext uri="{BB962C8B-B14F-4D97-AF65-F5344CB8AC3E}">
        <p14:creationId xmlns:p14="http://schemas.microsoft.com/office/powerpoint/2010/main" val="4039762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67544" y="764704"/>
            <a:ext cx="799288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sz="2400" dirty="0"/>
              <a:t>Art. 2067.-Es obligado a la indemnización el que hizo el daño, y sus herederos</a:t>
            </a:r>
            <a:r>
              <a:rPr lang="es-SV" sz="2400" dirty="0" smtClean="0"/>
              <a:t>.</a:t>
            </a:r>
          </a:p>
          <a:p>
            <a:endParaRPr lang="es-SV" sz="2400" dirty="0"/>
          </a:p>
          <a:p>
            <a:r>
              <a:rPr lang="es-SV" sz="2400" dirty="0"/>
              <a:t>El que recibe provecho del dolo ajeno, sin ser cómplice en él, sólo es obligado hasta </a:t>
            </a:r>
            <a:r>
              <a:rPr lang="es-SV" sz="2400" dirty="0" smtClean="0"/>
              <a:t>concurrencia </a:t>
            </a:r>
            <a:r>
              <a:rPr lang="es-SV" sz="2400" dirty="0"/>
              <a:t>de lo que valga el provecho</a:t>
            </a:r>
            <a:r>
              <a:rPr lang="es-SV" sz="2400" dirty="0" smtClean="0"/>
              <a:t>.</a:t>
            </a:r>
          </a:p>
          <a:p>
            <a:endParaRPr lang="es-SV" sz="2400" dirty="0"/>
          </a:p>
          <a:p>
            <a:r>
              <a:rPr lang="es-SV" sz="2400" dirty="0"/>
              <a:t>Art. 2068.-Si un delito, cuasidelito o falta, ha sido cometido por dos o más personas, cada una </a:t>
            </a:r>
            <a:r>
              <a:rPr lang="es-SV" sz="2400" dirty="0" smtClean="0"/>
              <a:t>de </a:t>
            </a:r>
            <a:r>
              <a:rPr lang="es-SV" sz="2400" dirty="0"/>
              <a:t>ellas será solidariamente responsable de todo perjuicio procedente del mismo delito o </a:t>
            </a:r>
            <a:r>
              <a:rPr lang="es-SV" sz="2400" dirty="0" smtClean="0"/>
              <a:t>cuasidelito</a:t>
            </a:r>
            <a:r>
              <a:rPr lang="es-SV" sz="2400" dirty="0"/>
              <a:t>, salvas las excepciones de los artículos 2074 y </a:t>
            </a:r>
            <a:r>
              <a:rPr lang="es-SV" sz="2400"/>
              <a:t>2079</a:t>
            </a:r>
            <a:r>
              <a:rPr lang="es-SV" sz="2400" smtClean="0"/>
              <a:t>.</a:t>
            </a:r>
          </a:p>
          <a:p>
            <a:endParaRPr lang="es-SV" sz="2400" dirty="0"/>
          </a:p>
          <a:p>
            <a:r>
              <a:rPr lang="es-SV" sz="2400" dirty="0"/>
              <a:t>Todo fraude o dolo cometido por dos o más personas</a:t>
            </a:r>
            <a:r>
              <a:rPr lang="es-SV" sz="2400" dirty="0" smtClean="0"/>
              <a:t>, produce </a:t>
            </a:r>
            <a:r>
              <a:rPr lang="es-SV" sz="2400" dirty="0"/>
              <a:t>la acción solidaria del precedente </a:t>
            </a:r>
            <a:r>
              <a:rPr lang="es-SV" sz="2400" dirty="0" smtClean="0"/>
              <a:t>inciso</a:t>
            </a:r>
            <a:r>
              <a:rPr lang="es-SV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98068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971600" y="1440225"/>
            <a:ext cx="62646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SV" sz="7200" dirty="0" smtClean="0"/>
              <a:t>GRACIAS POR SU ATENCION</a:t>
            </a:r>
            <a:endParaRPr lang="es-SV" sz="7200" dirty="0"/>
          </a:p>
        </p:txBody>
      </p:sp>
    </p:spTree>
    <p:extLst>
      <p:ext uri="{BB962C8B-B14F-4D97-AF65-F5344CB8AC3E}">
        <p14:creationId xmlns:p14="http://schemas.microsoft.com/office/powerpoint/2010/main" val="2638981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395537" y="332655"/>
            <a:ext cx="7920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SV" sz="2000" b="1" dirty="0">
                <a:solidFill>
                  <a:schemeClr val="tx1">
                    <a:lumMod val="85000"/>
                  </a:schemeClr>
                </a:solidFill>
              </a:rPr>
              <a:t>DE LOS TITULOS QUE DEBEN INSCRIBIRSE Y DE LA FORMA DE LAS INSCRIPCIONES DE </a:t>
            </a:r>
            <a:r>
              <a:rPr lang="es-SV" sz="2000" b="1" dirty="0" smtClean="0">
                <a:solidFill>
                  <a:schemeClr val="tx1">
                    <a:lumMod val="85000"/>
                  </a:schemeClr>
                </a:solidFill>
              </a:rPr>
              <a:t>LA </a:t>
            </a:r>
            <a:r>
              <a:rPr lang="es-SV" sz="2000" b="1" dirty="0">
                <a:solidFill>
                  <a:schemeClr val="tx1">
                    <a:lumMod val="85000"/>
                  </a:schemeClr>
                </a:solidFill>
              </a:rPr>
              <a:t>PROPIEDAD RAIZ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107504" y="1163653"/>
            <a:ext cx="820891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SV" sz="2400" b="1" dirty="0" smtClean="0">
                <a:latin typeface="Arial Narrow" panose="020B0606020202030204" pitchFamily="34" charset="0"/>
              </a:rPr>
              <a:t>Art</a:t>
            </a:r>
            <a:r>
              <a:rPr lang="es-SV" sz="2400" dirty="0">
                <a:latin typeface="Arial Narrow" panose="020B0606020202030204" pitchFamily="34" charset="0"/>
              </a:rPr>
              <a:t>. </a:t>
            </a:r>
            <a:r>
              <a:rPr lang="es-SV" sz="2400" b="1" dirty="0">
                <a:latin typeface="Arial Narrow" panose="020B0606020202030204" pitchFamily="34" charset="0"/>
              </a:rPr>
              <a:t>692</a:t>
            </a:r>
            <a:r>
              <a:rPr lang="es-SV" sz="2400" dirty="0">
                <a:latin typeface="Arial Narrow" panose="020B0606020202030204" pitchFamily="34" charset="0"/>
              </a:rPr>
              <a:t>.- Los Registradores calificarán bajo su responsabilidad, la legalidad de las formas </a:t>
            </a:r>
            <a:r>
              <a:rPr lang="es-SV" sz="2400" dirty="0" smtClean="0">
                <a:latin typeface="Arial Narrow" panose="020B0606020202030204" pitchFamily="34" charset="0"/>
              </a:rPr>
              <a:t>extrínsecas </a:t>
            </a:r>
            <a:r>
              <a:rPr lang="es-SV" sz="2400" dirty="0">
                <a:latin typeface="Arial Narrow" panose="020B0606020202030204" pitchFamily="34" charset="0"/>
              </a:rPr>
              <a:t>de las escrituras, en cuya virtud se solicita la inscripción y la capacidad de los </a:t>
            </a:r>
            <a:r>
              <a:rPr lang="es-SV" sz="2400" dirty="0" smtClean="0">
                <a:latin typeface="Arial Narrow" panose="020B0606020202030204" pitchFamily="34" charset="0"/>
              </a:rPr>
              <a:t>otorgantes</a:t>
            </a:r>
            <a:r>
              <a:rPr lang="es-SV" sz="2400" dirty="0">
                <a:latin typeface="Arial Narrow" panose="020B0606020202030204" pitchFamily="34" charset="0"/>
              </a:rPr>
              <a:t>, por lo que resulte de las mismas escrituras.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107504" y="2924944"/>
            <a:ext cx="856895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SV" sz="2400" b="1" dirty="0">
                <a:latin typeface="Arial Narrow" panose="020B0606020202030204" pitchFamily="34" charset="0"/>
              </a:rPr>
              <a:t>Art. 693</a:t>
            </a:r>
            <a:r>
              <a:rPr lang="es-SV" sz="2400" dirty="0">
                <a:latin typeface="Arial Narrow" panose="020B0606020202030204" pitchFamily="34" charset="0"/>
              </a:rPr>
              <a:t>.-Cuando el Registrador notare faltas en las formas extrínsecas de las escrituras, o </a:t>
            </a:r>
            <a:r>
              <a:rPr lang="es-SV" sz="2400" dirty="0" smtClean="0">
                <a:latin typeface="Arial Narrow" panose="020B0606020202030204" pitchFamily="34" charset="0"/>
              </a:rPr>
              <a:t>incapacidad </a:t>
            </a:r>
            <a:r>
              <a:rPr lang="es-SV" sz="2400" dirty="0">
                <a:latin typeface="Arial Narrow" panose="020B0606020202030204" pitchFamily="34" charset="0"/>
              </a:rPr>
              <a:t>de los otorgantes, lo hará constar, especificándolas, al pie de las escrituras, </a:t>
            </a:r>
            <a:r>
              <a:rPr lang="es-SV" sz="2400" dirty="0" smtClean="0">
                <a:latin typeface="Arial Narrow" panose="020B0606020202030204" pitchFamily="34" charset="0"/>
              </a:rPr>
              <a:t>autorizando </a:t>
            </a:r>
            <a:r>
              <a:rPr lang="es-SV" sz="2400" dirty="0">
                <a:latin typeface="Arial Narrow" panose="020B0606020202030204" pitchFamily="34" charset="0"/>
              </a:rPr>
              <a:t>la razón con su firma y sello y las devolverá al interesado para que si quisiere, </a:t>
            </a:r>
            <a:r>
              <a:rPr lang="es-SV" sz="2400" dirty="0" smtClean="0">
                <a:latin typeface="Arial Narrow" panose="020B0606020202030204" pitchFamily="34" charset="0"/>
              </a:rPr>
              <a:t>subsane </a:t>
            </a:r>
            <a:r>
              <a:rPr lang="es-SV" sz="2400" dirty="0">
                <a:latin typeface="Arial Narrow" panose="020B0606020202030204" pitchFamily="34" charset="0"/>
              </a:rPr>
              <a:t>la falta o haga uso del recurso que por esta ley se le concede.</a:t>
            </a:r>
          </a:p>
          <a:p>
            <a:pPr algn="just"/>
            <a:r>
              <a:rPr lang="es-SV" sz="2400" dirty="0">
                <a:latin typeface="Arial Narrow" panose="020B0606020202030204" pitchFamily="34" charset="0"/>
              </a:rPr>
              <a:t>Cuando la </a:t>
            </a:r>
            <a:r>
              <a:rPr lang="es-SV" sz="2400" dirty="0" smtClean="0">
                <a:latin typeface="Arial Narrow" panose="020B0606020202030204" pitchFamily="34" charset="0"/>
              </a:rPr>
              <a:t>de negativa </a:t>
            </a:r>
            <a:r>
              <a:rPr lang="es-SV" sz="2400" dirty="0">
                <a:latin typeface="Arial Narrow" panose="020B0606020202030204" pitchFamily="34" charset="0"/>
              </a:rPr>
              <a:t>de la inscripción se funde en causas legales diferentes de las expresadas, </a:t>
            </a:r>
            <a:r>
              <a:rPr lang="es-SV" sz="2400" dirty="0" smtClean="0">
                <a:latin typeface="Arial Narrow" panose="020B0606020202030204" pitchFamily="34" charset="0"/>
              </a:rPr>
              <a:t>se </a:t>
            </a:r>
            <a:r>
              <a:rPr lang="es-SV" sz="2400" dirty="0">
                <a:latin typeface="Arial Narrow" panose="020B0606020202030204" pitchFamily="34" charset="0"/>
              </a:rPr>
              <a:t>especificarán también éstas en una razón </a:t>
            </a:r>
            <a:r>
              <a:rPr lang="es-SV" sz="2400" dirty="0" smtClean="0">
                <a:latin typeface="Arial Narrow" panose="020B0606020202030204" pitchFamily="34" charset="0"/>
              </a:rPr>
              <a:t>escrita al </a:t>
            </a:r>
            <a:r>
              <a:rPr lang="es-SV" sz="2400" dirty="0">
                <a:latin typeface="Arial Narrow" panose="020B0606020202030204" pitchFamily="34" charset="0"/>
              </a:rPr>
              <a:t>pie del instrumento, en la forma dicha, </a:t>
            </a:r>
            <a:r>
              <a:rPr lang="es-SV" sz="2400" dirty="0" smtClean="0">
                <a:latin typeface="Arial Narrow" panose="020B0606020202030204" pitchFamily="34" charset="0"/>
              </a:rPr>
              <a:t>para los efectos de ley.</a:t>
            </a:r>
            <a:endParaRPr lang="es-SV" sz="24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5753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110069" y="1563163"/>
            <a:ext cx="863839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sz="2400" dirty="0">
                <a:latin typeface="Arial Narrow" panose="020B0606020202030204" pitchFamily="34" charset="0"/>
              </a:rPr>
              <a:t>Art. 745.-La posesión es la tenencia de una cosa </a:t>
            </a:r>
            <a:r>
              <a:rPr lang="es-SV" sz="2400" dirty="0" smtClean="0">
                <a:latin typeface="Arial Narrow" panose="020B0606020202030204" pitchFamily="34" charset="0"/>
              </a:rPr>
              <a:t>determinada con </a:t>
            </a:r>
            <a:r>
              <a:rPr lang="es-SV" sz="2400" dirty="0">
                <a:latin typeface="Arial Narrow" panose="020B0606020202030204" pitchFamily="34" charset="0"/>
              </a:rPr>
              <a:t>ánimo de ser señor o dueño, </a:t>
            </a:r>
            <a:r>
              <a:rPr lang="es-SV" sz="2400" dirty="0" smtClean="0">
                <a:latin typeface="Arial Narrow" panose="020B0606020202030204" pitchFamily="34" charset="0"/>
              </a:rPr>
              <a:t>sea </a:t>
            </a:r>
            <a:r>
              <a:rPr lang="es-SV" sz="2400" dirty="0">
                <a:latin typeface="Arial Narrow" panose="020B0606020202030204" pitchFamily="34" charset="0"/>
              </a:rPr>
              <a:t>que el dueño o el que se da por tal tenga la cosa por sí mismo, o por otra persona que la </a:t>
            </a:r>
            <a:r>
              <a:rPr lang="es-SV" sz="2400" dirty="0" smtClean="0">
                <a:latin typeface="Arial Narrow" panose="020B0606020202030204" pitchFamily="34" charset="0"/>
              </a:rPr>
              <a:t>tenga </a:t>
            </a:r>
            <a:r>
              <a:rPr lang="es-SV" sz="2400" dirty="0">
                <a:latin typeface="Arial Narrow" panose="020B0606020202030204" pitchFamily="34" charset="0"/>
              </a:rPr>
              <a:t>en lugar y a nombre de él</a:t>
            </a:r>
            <a:r>
              <a:rPr lang="es-SV" sz="2400" dirty="0" smtClean="0">
                <a:latin typeface="Arial Narrow" panose="020B0606020202030204" pitchFamily="34" charset="0"/>
              </a:rPr>
              <a:t>.</a:t>
            </a:r>
          </a:p>
          <a:p>
            <a:r>
              <a:rPr lang="es-SV" sz="2400" dirty="0" smtClean="0">
                <a:latin typeface="Arial Narrow" panose="020B0606020202030204" pitchFamily="34" charset="0"/>
              </a:rPr>
              <a:t>El </a:t>
            </a:r>
            <a:r>
              <a:rPr lang="es-SV" sz="2400" dirty="0">
                <a:latin typeface="Arial Narrow" panose="020B0606020202030204" pitchFamily="34" charset="0"/>
              </a:rPr>
              <a:t>poseedor es reputado dueño, mientras otra persona no justifica serlo.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218365" y="476672"/>
            <a:ext cx="87461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SV" sz="3200" b="1" dirty="0"/>
              <a:t>DE LA POSESION Y SUS DIFERENTES CALIDADES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228746" y="3861048"/>
            <a:ext cx="85197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sz="2400" dirty="0">
                <a:latin typeface="Arial Narrow" panose="020B0606020202030204" pitchFamily="34" charset="0"/>
              </a:rPr>
              <a:t>Art. 751.-La buena fe se presume, excepto en los casos en que la ley establece la presunción </a:t>
            </a:r>
            <a:r>
              <a:rPr lang="es-SV" sz="2400" dirty="0" smtClean="0">
                <a:latin typeface="Arial Narrow" panose="020B0606020202030204" pitchFamily="34" charset="0"/>
              </a:rPr>
              <a:t>contraria.</a:t>
            </a:r>
          </a:p>
          <a:p>
            <a:endParaRPr lang="es-SV" sz="2400" dirty="0">
              <a:latin typeface="Arial Narrow" panose="020B0606020202030204" pitchFamily="34" charset="0"/>
            </a:endParaRPr>
          </a:p>
          <a:p>
            <a:r>
              <a:rPr lang="es-SV" sz="2400" dirty="0" smtClean="0">
                <a:latin typeface="Arial Narrow" panose="020B0606020202030204" pitchFamily="34" charset="0"/>
              </a:rPr>
              <a:t>En </a:t>
            </a:r>
            <a:r>
              <a:rPr lang="es-SV" sz="2400" dirty="0">
                <a:latin typeface="Arial Narrow" panose="020B0606020202030204" pitchFamily="34" charset="0"/>
              </a:rPr>
              <a:t>todo los otros la mala fe deberá probarse.</a:t>
            </a:r>
          </a:p>
        </p:txBody>
      </p:sp>
    </p:spTree>
    <p:extLst>
      <p:ext uri="{BB962C8B-B14F-4D97-AF65-F5344CB8AC3E}">
        <p14:creationId xmlns:p14="http://schemas.microsoft.com/office/powerpoint/2010/main" val="147827962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68355" y="1556792"/>
            <a:ext cx="777686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SV" sz="2400" dirty="0">
                <a:latin typeface="Arial Narrow" panose="020B0606020202030204" pitchFamily="34" charset="0"/>
              </a:rPr>
              <a:t>Art. 760.- Si una persona toma la posesión de una cosa en lugar o </a:t>
            </a:r>
            <a:r>
              <a:rPr lang="es-SV" sz="2400" dirty="0" smtClean="0">
                <a:latin typeface="Arial Narrow" panose="020B0606020202030204" pitchFamily="34" charset="0"/>
              </a:rPr>
              <a:t>a </a:t>
            </a:r>
            <a:r>
              <a:rPr lang="es-SV" sz="2400" dirty="0">
                <a:latin typeface="Arial Narrow" panose="020B0606020202030204" pitchFamily="34" charset="0"/>
              </a:rPr>
              <a:t>nombre de otra de quien es </a:t>
            </a:r>
            <a:r>
              <a:rPr lang="es-SV" sz="2400" dirty="0" smtClean="0">
                <a:latin typeface="Arial Narrow" panose="020B0606020202030204" pitchFamily="34" charset="0"/>
              </a:rPr>
              <a:t>mandatario </a:t>
            </a:r>
            <a:r>
              <a:rPr lang="es-SV" sz="2400" dirty="0">
                <a:latin typeface="Arial Narrow" panose="020B0606020202030204" pitchFamily="34" charset="0"/>
              </a:rPr>
              <a:t>o representante legal, la posesión del mandante o representado principia en el </a:t>
            </a:r>
            <a:r>
              <a:rPr lang="es-SV" sz="2400" dirty="0" smtClean="0">
                <a:latin typeface="Arial Narrow" panose="020B0606020202030204" pitchFamily="34" charset="0"/>
              </a:rPr>
              <a:t>mismo </a:t>
            </a:r>
            <a:r>
              <a:rPr lang="es-SV" sz="2400" dirty="0">
                <a:latin typeface="Arial Narrow" panose="020B0606020202030204" pitchFamily="34" charset="0"/>
              </a:rPr>
              <a:t>acto, aun sin su conocimiento.</a:t>
            </a:r>
          </a:p>
          <a:p>
            <a:pPr algn="just"/>
            <a:r>
              <a:rPr lang="es-SV" sz="2400" dirty="0">
                <a:latin typeface="Arial Narrow" panose="020B0606020202030204" pitchFamily="34" charset="0"/>
              </a:rPr>
              <a:t>Si el que toma la posesión a nombre de otra persona, no es su mandatario ni representante, no </a:t>
            </a:r>
            <a:r>
              <a:rPr lang="es-SV" sz="2400" dirty="0" smtClean="0">
                <a:latin typeface="Arial Narrow" panose="020B0606020202030204" pitchFamily="34" charset="0"/>
              </a:rPr>
              <a:t>poseerá </a:t>
            </a:r>
            <a:r>
              <a:rPr lang="es-SV" sz="2400" dirty="0">
                <a:latin typeface="Arial Narrow" panose="020B0606020202030204" pitchFamily="34" charset="0"/>
              </a:rPr>
              <a:t>ésta sino en virtud de su conocimiento y aceptación; pero se retrotraerá su posesión al </a:t>
            </a:r>
            <a:r>
              <a:rPr lang="es-SV" sz="2400" dirty="0" smtClean="0">
                <a:latin typeface="Arial Narrow" panose="020B0606020202030204" pitchFamily="34" charset="0"/>
              </a:rPr>
              <a:t>momento </a:t>
            </a:r>
            <a:r>
              <a:rPr lang="es-SV" sz="2400" dirty="0">
                <a:latin typeface="Arial Narrow" panose="020B0606020202030204" pitchFamily="34" charset="0"/>
              </a:rPr>
              <a:t>en que fue tomada a su nombre.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395536" y="496850"/>
            <a:ext cx="8424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SV" sz="2800" b="1" dirty="0"/>
              <a:t>DE LOS MODOS DE ADQUIRIR Y PERDER LA POSESION</a:t>
            </a:r>
          </a:p>
        </p:txBody>
      </p:sp>
    </p:spTree>
    <p:extLst>
      <p:ext uri="{BB962C8B-B14F-4D97-AF65-F5344CB8AC3E}">
        <p14:creationId xmlns:p14="http://schemas.microsoft.com/office/powerpoint/2010/main" val="408628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11560" y="764704"/>
            <a:ext cx="74888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sz="2400" dirty="0">
                <a:latin typeface="Arial Narrow" panose="020B0606020202030204" pitchFamily="34" charset="0"/>
              </a:rPr>
              <a:t>Art. 763.- Si la cosa es de aquellas cuya tradición deba hacerse por instrumento público, nadie </a:t>
            </a:r>
            <a:r>
              <a:rPr lang="es-SV" sz="2400" dirty="0" smtClean="0">
                <a:latin typeface="Arial Narrow" panose="020B0606020202030204" pitchFamily="34" charset="0"/>
              </a:rPr>
              <a:t>podrá </a:t>
            </a:r>
            <a:r>
              <a:rPr lang="es-SV" sz="2400" dirty="0">
                <a:latin typeface="Arial Narrow" panose="020B0606020202030204" pitchFamily="34" charset="0"/>
              </a:rPr>
              <a:t>adquirir la posesión de ella sino por este medio.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1403648" y="2046028"/>
            <a:ext cx="55987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SV" sz="2800" b="1" dirty="0"/>
              <a:t>QUE COSAS PUEDEN REIVINDICARSE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467544" y="2996952"/>
            <a:ext cx="748883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SV" sz="2400" dirty="0">
                <a:latin typeface="Arial Narrow" panose="020B0606020202030204" pitchFamily="34" charset="0"/>
              </a:rPr>
              <a:t>Art. 892.-Pueden reivindicarse las cosas corporales, raíces y muebles.</a:t>
            </a:r>
          </a:p>
          <a:p>
            <a:pPr algn="just"/>
            <a:r>
              <a:rPr lang="es-SV" sz="2400" dirty="0" err="1">
                <a:latin typeface="Arial Narrow" panose="020B0606020202030204" pitchFamily="34" charset="0"/>
              </a:rPr>
              <a:t>Exceptúanse</a:t>
            </a:r>
            <a:r>
              <a:rPr lang="es-SV" sz="2400" dirty="0">
                <a:latin typeface="Arial Narrow" panose="020B0606020202030204" pitchFamily="34" charset="0"/>
              </a:rPr>
              <a:t> las cosas muebles cuyo poseedor las haya comprado en una feria, tienda, almacén </a:t>
            </a:r>
            <a:r>
              <a:rPr lang="es-SV" sz="2400" dirty="0" smtClean="0">
                <a:latin typeface="Arial Narrow" panose="020B0606020202030204" pitchFamily="34" charset="0"/>
              </a:rPr>
              <a:t>u </a:t>
            </a:r>
            <a:r>
              <a:rPr lang="es-SV" sz="2400" dirty="0">
                <a:latin typeface="Arial Narrow" panose="020B0606020202030204" pitchFamily="34" charset="0"/>
              </a:rPr>
              <a:t>otro establecimiento industrial en que se vendan cosas muebles de la misma clase.</a:t>
            </a:r>
          </a:p>
          <a:p>
            <a:pPr algn="just"/>
            <a:r>
              <a:rPr lang="es-SV" sz="2400" dirty="0">
                <a:latin typeface="Arial Narrow" panose="020B0606020202030204" pitchFamily="34" charset="0"/>
              </a:rPr>
              <a:t>Justificada esta circunstancia, no estará el poseedor obligado a restituir la cosa, si no se le </a:t>
            </a:r>
            <a:r>
              <a:rPr lang="es-SV" sz="2400" dirty="0" smtClean="0">
                <a:latin typeface="Arial Narrow" panose="020B0606020202030204" pitchFamily="34" charset="0"/>
              </a:rPr>
              <a:t>reembolsa </a:t>
            </a:r>
            <a:r>
              <a:rPr lang="es-SV" sz="2400" dirty="0">
                <a:latin typeface="Arial Narrow" panose="020B0606020202030204" pitchFamily="34" charset="0"/>
              </a:rPr>
              <a:t>lo que haya dado por ella y lo que haya gastado en repararla y mejorarla.</a:t>
            </a:r>
          </a:p>
        </p:txBody>
      </p:sp>
    </p:spTree>
    <p:extLst>
      <p:ext uri="{BB962C8B-B14F-4D97-AF65-F5344CB8AC3E}">
        <p14:creationId xmlns:p14="http://schemas.microsoft.com/office/powerpoint/2010/main" val="234274070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66469" y="1268760"/>
            <a:ext cx="85540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sz="2000" dirty="0">
                <a:latin typeface="Arial Narrow" panose="020B0606020202030204" pitchFamily="34" charset="0"/>
              </a:rPr>
              <a:t>Art. 895.- La acción reivindicatoria o de dominio corresponde al que tiene </a:t>
            </a:r>
            <a:r>
              <a:rPr lang="es-SV" sz="2000" dirty="0" smtClean="0">
                <a:latin typeface="Arial Narrow" panose="020B0606020202030204" pitchFamily="34" charset="0"/>
              </a:rPr>
              <a:t>la propiedad </a:t>
            </a:r>
            <a:r>
              <a:rPr lang="es-SV" sz="2000" dirty="0">
                <a:latin typeface="Arial Narrow" panose="020B0606020202030204" pitchFamily="34" charset="0"/>
              </a:rPr>
              <a:t>plena o </a:t>
            </a:r>
            <a:r>
              <a:rPr lang="es-SV" sz="2000" dirty="0" smtClean="0">
                <a:latin typeface="Arial Narrow" panose="020B0606020202030204" pitchFamily="34" charset="0"/>
              </a:rPr>
              <a:t>nuda </a:t>
            </a:r>
            <a:r>
              <a:rPr lang="es-SV" sz="2000" dirty="0">
                <a:latin typeface="Arial Narrow" panose="020B0606020202030204" pitchFamily="34" charset="0"/>
              </a:rPr>
              <a:t>de la cosa.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2005236" y="457929"/>
            <a:ext cx="46294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SV" sz="2800" b="1" dirty="0" smtClean="0"/>
              <a:t>QUIEN PUEDE REIVINDICARSE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2483768" y="2039542"/>
            <a:ext cx="38061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SV" sz="2800" b="1" dirty="0" smtClean="0"/>
              <a:t>PRESTACIONES MUTUAS</a:t>
            </a:r>
            <a:endParaRPr lang="es-SV" sz="2800" b="1" dirty="0"/>
          </a:p>
        </p:txBody>
      </p:sp>
      <p:sp>
        <p:nvSpPr>
          <p:cNvPr id="7" name="6 CuadroTexto"/>
          <p:cNvSpPr txBox="1"/>
          <p:nvPr/>
        </p:nvSpPr>
        <p:spPr>
          <a:xfrm>
            <a:off x="266468" y="2627208"/>
            <a:ext cx="855400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SV" sz="2000" dirty="0">
                <a:latin typeface="Arial Narrow" panose="020B0606020202030204" pitchFamily="34" charset="0"/>
              </a:rPr>
              <a:t>Art. 910.-El poseedor de buena o de mala fe vencido tiene derecho a que se le abonen las </a:t>
            </a:r>
            <a:r>
              <a:rPr lang="es-SV" sz="2000" dirty="0" smtClean="0">
                <a:latin typeface="Arial Narrow" panose="020B0606020202030204" pitchFamily="34" charset="0"/>
              </a:rPr>
              <a:t>expensas </a:t>
            </a:r>
            <a:r>
              <a:rPr lang="es-SV" sz="2000" dirty="0">
                <a:latin typeface="Arial Narrow" panose="020B0606020202030204" pitchFamily="34" charset="0"/>
              </a:rPr>
              <a:t>necesarias invertidas en la conservación de la cosa, según las reglas siguientes:</a:t>
            </a:r>
          </a:p>
          <a:p>
            <a:pPr algn="just"/>
            <a:r>
              <a:rPr lang="es-SV" sz="2000" dirty="0">
                <a:latin typeface="Arial Narrow" panose="020B0606020202030204" pitchFamily="34" charset="0"/>
              </a:rPr>
              <a:t>Si estas expensas se invirtieron en obras permanentes, como una cerca para impedir las </a:t>
            </a:r>
            <a:r>
              <a:rPr lang="es-SV" sz="2000" dirty="0" smtClean="0">
                <a:latin typeface="Arial Narrow" panose="020B0606020202030204" pitchFamily="34" charset="0"/>
              </a:rPr>
              <a:t>depredaciones</a:t>
            </a:r>
            <a:r>
              <a:rPr lang="es-SV" sz="2000" dirty="0">
                <a:latin typeface="Arial Narrow" panose="020B0606020202030204" pitchFamily="34" charset="0"/>
              </a:rPr>
              <a:t>, o un dique para atajar las avenidas</a:t>
            </a:r>
            <a:r>
              <a:rPr lang="es-SV" sz="2000" dirty="0" smtClean="0">
                <a:latin typeface="Arial Narrow" panose="020B0606020202030204" pitchFamily="34" charset="0"/>
              </a:rPr>
              <a:t>, o </a:t>
            </a:r>
            <a:r>
              <a:rPr lang="es-SV" sz="2000" dirty="0">
                <a:latin typeface="Arial Narrow" panose="020B0606020202030204" pitchFamily="34" charset="0"/>
              </a:rPr>
              <a:t>las reparaciones de un edificio arruinado </a:t>
            </a:r>
            <a:r>
              <a:rPr lang="es-SV" sz="2000" dirty="0" smtClean="0">
                <a:latin typeface="Arial Narrow" panose="020B0606020202030204" pitchFamily="34" charset="0"/>
              </a:rPr>
              <a:t>por </a:t>
            </a:r>
            <a:r>
              <a:rPr lang="es-SV" sz="2000" dirty="0">
                <a:latin typeface="Arial Narrow" panose="020B0606020202030204" pitchFamily="34" charset="0"/>
              </a:rPr>
              <a:t>un terremoto, se abonarán al poseedor dichas expensas, en cuanto hubieren sido realmente </a:t>
            </a:r>
            <a:r>
              <a:rPr lang="es-SV" sz="2000" dirty="0" smtClean="0">
                <a:latin typeface="Arial Narrow" panose="020B0606020202030204" pitchFamily="34" charset="0"/>
              </a:rPr>
              <a:t>necesarias</a:t>
            </a:r>
            <a:r>
              <a:rPr lang="es-SV" sz="2000" dirty="0">
                <a:latin typeface="Arial Narrow" panose="020B0606020202030204" pitchFamily="34" charset="0"/>
              </a:rPr>
              <a:t>; pero reducidas a lo que valgan las obras al tiempo de la restitución.</a:t>
            </a:r>
          </a:p>
          <a:p>
            <a:pPr algn="just"/>
            <a:r>
              <a:rPr lang="es-SV" sz="2000" dirty="0">
                <a:latin typeface="Arial Narrow" panose="020B0606020202030204" pitchFamily="34" charset="0"/>
              </a:rPr>
              <a:t>Y si las expensas se invirtieron en cosas que por su naturaleza no dejan un resultado material </a:t>
            </a:r>
            <a:r>
              <a:rPr lang="es-SV" sz="2000" dirty="0" smtClean="0">
                <a:latin typeface="Arial Narrow" panose="020B0606020202030204" pitchFamily="34" charset="0"/>
              </a:rPr>
              <a:t>permanente</a:t>
            </a:r>
            <a:r>
              <a:rPr lang="es-SV" sz="2000" dirty="0">
                <a:latin typeface="Arial Narrow" panose="020B0606020202030204" pitchFamily="34" charset="0"/>
              </a:rPr>
              <a:t>, como la defensa judicial de la finca, serán abonadas al poseedor en cuanto </a:t>
            </a:r>
            <a:r>
              <a:rPr lang="es-SV" sz="2000" dirty="0" smtClean="0">
                <a:latin typeface="Arial Narrow" panose="020B0606020202030204" pitchFamily="34" charset="0"/>
              </a:rPr>
              <a:t>aprovecharen </a:t>
            </a:r>
            <a:r>
              <a:rPr lang="es-SV" sz="2000" dirty="0">
                <a:latin typeface="Arial Narrow" panose="020B0606020202030204" pitchFamily="34" charset="0"/>
              </a:rPr>
              <a:t>al reivindicador, y se hubieren ejecutado con mediana inteligencia y economía.</a:t>
            </a:r>
          </a:p>
        </p:txBody>
      </p:sp>
    </p:spTree>
    <p:extLst>
      <p:ext uri="{BB962C8B-B14F-4D97-AF65-F5344CB8AC3E}">
        <p14:creationId xmlns:p14="http://schemas.microsoft.com/office/powerpoint/2010/main" val="2410624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uadroTexto"/>
          <p:cNvSpPr txBox="1"/>
          <p:nvPr/>
        </p:nvSpPr>
        <p:spPr>
          <a:xfrm>
            <a:off x="467544" y="697176"/>
            <a:ext cx="8352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SV" sz="2400" b="1" dirty="0"/>
              <a:t>DE LAS OBLIGACIONES EN GENERAL Y DE LOS CONTRATOS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465729" y="2276872"/>
            <a:ext cx="82089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sz="2400" dirty="0">
                <a:latin typeface="Arial Narrow" panose="020B0606020202030204" pitchFamily="34" charset="0"/>
              </a:rPr>
              <a:t>Art. 1308.-Las obligaciones nacen de los contratos, cuasicontratos, delitos o cuasidelitos, faltas </a:t>
            </a:r>
            <a:r>
              <a:rPr lang="es-SV" sz="2400" dirty="0" smtClean="0">
                <a:latin typeface="Arial Narrow" panose="020B0606020202030204" pitchFamily="34" charset="0"/>
              </a:rPr>
              <a:t>|y </a:t>
            </a:r>
            <a:r>
              <a:rPr lang="es-SV" sz="2400" dirty="0">
                <a:latin typeface="Arial Narrow" panose="020B0606020202030204" pitchFamily="34" charset="0"/>
              </a:rPr>
              <a:t>de la ley.</a:t>
            </a:r>
          </a:p>
          <a:p>
            <a:endParaRPr lang="es-SV" sz="2400" dirty="0" smtClean="0">
              <a:latin typeface="Arial Narrow" panose="020B0606020202030204" pitchFamily="34" charset="0"/>
            </a:endParaRPr>
          </a:p>
          <a:p>
            <a:r>
              <a:rPr lang="es-SV" sz="2400" dirty="0" smtClean="0">
                <a:latin typeface="Arial Narrow" panose="020B0606020202030204" pitchFamily="34" charset="0"/>
              </a:rPr>
              <a:t>Art</a:t>
            </a:r>
            <a:r>
              <a:rPr lang="es-SV" sz="2400" dirty="0">
                <a:latin typeface="Arial Narrow" panose="020B0606020202030204" pitchFamily="34" charset="0"/>
              </a:rPr>
              <a:t>. 1309.-Contrato es una convención en virtud de la cual una o más personas se obligan para </a:t>
            </a:r>
            <a:r>
              <a:rPr lang="es-SV" sz="2400" dirty="0" smtClean="0">
                <a:latin typeface="Arial Narrow" panose="020B0606020202030204" pitchFamily="34" charset="0"/>
              </a:rPr>
              <a:t>con </a:t>
            </a:r>
            <a:r>
              <a:rPr lang="es-SV" sz="2400" dirty="0">
                <a:latin typeface="Arial Narrow" panose="020B0606020202030204" pitchFamily="34" charset="0"/>
              </a:rPr>
              <a:t>otra u otras, o recíprocamente, a dar, hacer o no hacer alguna cosa.</a:t>
            </a:r>
          </a:p>
        </p:txBody>
      </p:sp>
    </p:spTree>
    <p:extLst>
      <p:ext uri="{BB962C8B-B14F-4D97-AF65-F5344CB8AC3E}">
        <p14:creationId xmlns:p14="http://schemas.microsoft.com/office/powerpoint/2010/main" val="41687818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539552" y="677887"/>
            <a:ext cx="81040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SV" sz="2400" b="1" dirty="0"/>
              <a:t>DE LOS ACTOS Y DECLARACIONES DE VOLUNTAD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251520" y="1772816"/>
            <a:ext cx="864096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sz="2400" dirty="0">
                <a:latin typeface="Arial Narrow" panose="020B0606020202030204" pitchFamily="34" charset="0"/>
              </a:rPr>
              <a:t>Art. 1316.-Para que una persona se obligue a otra por un </a:t>
            </a:r>
            <a:r>
              <a:rPr lang="es-SV" sz="2400" dirty="0" smtClean="0">
                <a:latin typeface="Arial Narrow" panose="020B0606020202030204" pitchFamily="34" charset="0"/>
              </a:rPr>
              <a:t>acto o </a:t>
            </a:r>
            <a:r>
              <a:rPr lang="es-SV" sz="2400" dirty="0">
                <a:latin typeface="Arial Narrow" panose="020B0606020202030204" pitchFamily="34" charset="0"/>
              </a:rPr>
              <a:t>declaración de voluntad es </a:t>
            </a:r>
            <a:r>
              <a:rPr lang="es-SV" sz="2400" dirty="0" smtClean="0">
                <a:latin typeface="Arial Narrow" panose="020B0606020202030204" pitchFamily="34" charset="0"/>
              </a:rPr>
              <a:t>necesario:</a:t>
            </a:r>
          </a:p>
          <a:p>
            <a:endParaRPr lang="es-SV" sz="2400" dirty="0">
              <a:latin typeface="Arial Narrow" panose="020B0606020202030204" pitchFamily="34" charset="0"/>
            </a:endParaRPr>
          </a:p>
          <a:p>
            <a:r>
              <a:rPr lang="es-SV" sz="2400" dirty="0">
                <a:latin typeface="Arial Narrow" panose="020B0606020202030204" pitchFamily="34" charset="0"/>
              </a:rPr>
              <a:t>1º Que sea legalmente capaz;</a:t>
            </a:r>
          </a:p>
          <a:p>
            <a:r>
              <a:rPr lang="es-SV" sz="2400" dirty="0">
                <a:latin typeface="Arial Narrow" panose="020B0606020202030204" pitchFamily="34" charset="0"/>
              </a:rPr>
              <a:t>2º Que consienta en dicho acto o declaración y su consentimiento no </a:t>
            </a:r>
            <a:r>
              <a:rPr lang="es-SV" sz="2400" dirty="0" smtClean="0">
                <a:latin typeface="Arial Narrow" panose="020B0606020202030204" pitchFamily="34" charset="0"/>
              </a:rPr>
              <a:t>      adolezca </a:t>
            </a:r>
            <a:r>
              <a:rPr lang="es-SV" sz="2400" dirty="0">
                <a:latin typeface="Arial Narrow" panose="020B0606020202030204" pitchFamily="34" charset="0"/>
              </a:rPr>
              <a:t>de vicio;</a:t>
            </a:r>
          </a:p>
          <a:p>
            <a:r>
              <a:rPr lang="es-SV" sz="2400" dirty="0">
                <a:latin typeface="Arial Narrow" panose="020B0606020202030204" pitchFamily="34" charset="0"/>
              </a:rPr>
              <a:t>3º Que recaiga sobre un objeto lícito; </a:t>
            </a:r>
            <a:endParaRPr lang="es-SV" sz="2400" dirty="0" smtClean="0">
              <a:latin typeface="Arial Narrow" panose="020B0606020202030204" pitchFamily="34" charset="0"/>
            </a:endParaRPr>
          </a:p>
          <a:p>
            <a:r>
              <a:rPr lang="es-SV" sz="2400" dirty="0">
                <a:latin typeface="Arial Narrow" panose="020B0606020202030204" pitchFamily="34" charset="0"/>
              </a:rPr>
              <a:t>4º Que tenga una causa lícita</a:t>
            </a:r>
            <a:r>
              <a:rPr lang="es-SV" sz="2400" dirty="0" smtClean="0">
                <a:latin typeface="Arial Narrow" panose="020B0606020202030204" pitchFamily="34" charset="0"/>
              </a:rPr>
              <a:t>.</a:t>
            </a:r>
          </a:p>
          <a:p>
            <a:endParaRPr lang="es-SV" sz="2400" dirty="0">
              <a:latin typeface="Arial Narrow" panose="020B0606020202030204" pitchFamily="34" charset="0"/>
            </a:endParaRPr>
          </a:p>
          <a:p>
            <a:r>
              <a:rPr lang="es-SV" sz="2400" dirty="0">
                <a:latin typeface="Arial Narrow" panose="020B0606020202030204" pitchFamily="34" charset="0"/>
              </a:rPr>
              <a:t>La capacidad legal de una persona </a:t>
            </a:r>
            <a:r>
              <a:rPr lang="es-SV" sz="2400" dirty="0" smtClean="0">
                <a:latin typeface="Arial Narrow" panose="020B0606020202030204" pitchFamily="34" charset="0"/>
              </a:rPr>
              <a:t>consiste </a:t>
            </a:r>
            <a:r>
              <a:rPr lang="es-SV" sz="2400" dirty="0">
                <a:latin typeface="Arial Narrow" panose="020B0606020202030204" pitchFamily="34" charset="0"/>
              </a:rPr>
              <a:t>en poderse obligar por sí misma, y sin el ministerio o </a:t>
            </a:r>
            <a:r>
              <a:rPr lang="es-SV" sz="2400" dirty="0" smtClean="0">
                <a:latin typeface="Arial Narrow" panose="020B0606020202030204" pitchFamily="34" charset="0"/>
              </a:rPr>
              <a:t>la </a:t>
            </a:r>
            <a:r>
              <a:rPr lang="es-SV" sz="2400" dirty="0">
                <a:latin typeface="Arial Narrow" panose="020B0606020202030204" pitchFamily="34" charset="0"/>
              </a:rPr>
              <a:t>autorización de otra.</a:t>
            </a:r>
          </a:p>
        </p:txBody>
      </p:sp>
    </p:spTree>
    <p:extLst>
      <p:ext uri="{BB962C8B-B14F-4D97-AF65-F5344CB8AC3E}">
        <p14:creationId xmlns:p14="http://schemas.microsoft.com/office/powerpoint/2010/main" val="19120521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Horizonte">
  <a:themeElements>
    <a:clrScheme name="Horizonte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te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te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101</TotalTime>
  <Words>2437</Words>
  <Application>Microsoft Office PowerPoint</Application>
  <PresentationFormat>Presentación en pantalla (4:3)</PresentationFormat>
  <Paragraphs>132</Paragraphs>
  <Slides>22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22</vt:i4>
      </vt:variant>
    </vt:vector>
  </HeadingPairs>
  <TitlesOfParts>
    <vt:vector size="24" baseType="lpstr">
      <vt:lpstr>Elemental</vt:lpstr>
      <vt:lpstr>Horizonte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Fran</dc:creator>
  <cp:lastModifiedBy>Fran</cp:lastModifiedBy>
  <cp:revision>11</cp:revision>
  <dcterms:created xsi:type="dcterms:W3CDTF">2013-11-07T21:53:57Z</dcterms:created>
  <dcterms:modified xsi:type="dcterms:W3CDTF">2013-11-08T22:52:36Z</dcterms:modified>
</cp:coreProperties>
</file>