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26288C8-FED1-42AD-BECE-AAFE2914BC4F}" type="datetimeFigureOut">
              <a:rPr lang="es-ES" smtClean="0"/>
              <a:pPr/>
              <a:t>13/11/2013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150EA1D-E8A6-4443-89A8-FDCF6B7B981A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288C8-FED1-42AD-BECE-AAFE2914BC4F}" type="datetimeFigureOut">
              <a:rPr lang="es-ES" smtClean="0"/>
              <a:pPr/>
              <a:t>13/11/2013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0EA1D-E8A6-4443-89A8-FDCF6B7B981A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288C8-FED1-42AD-BECE-AAFE2914BC4F}" type="datetimeFigureOut">
              <a:rPr lang="es-ES" smtClean="0"/>
              <a:pPr/>
              <a:t>13/11/2013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0EA1D-E8A6-4443-89A8-FDCF6B7B981A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288C8-FED1-42AD-BECE-AAFE2914BC4F}" type="datetimeFigureOut">
              <a:rPr lang="es-ES" smtClean="0"/>
              <a:pPr/>
              <a:t>13/11/2013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0EA1D-E8A6-4443-89A8-FDCF6B7B981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288C8-FED1-42AD-BECE-AAFE2914BC4F}" type="datetimeFigureOut">
              <a:rPr lang="es-ES" smtClean="0"/>
              <a:pPr/>
              <a:t>13/11/2013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0EA1D-E8A6-4443-89A8-FDCF6B7B981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288C8-FED1-42AD-BECE-AAFE2914BC4F}" type="datetimeFigureOut">
              <a:rPr lang="es-ES" smtClean="0"/>
              <a:pPr/>
              <a:t>13/11/2013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0EA1D-E8A6-4443-89A8-FDCF6B7B981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288C8-FED1-42AD-BECE-AAFE2914BC4F}" type="datetimeFigureOut">
              <a:rPr lang="es-ES" smtClean="0"/>
              <a:pPr/>
              <a:t>13/11/2013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0EA1D-E8A6-4443-89A8-FDCF6B7B981A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288C8-FED1-42AD-BECE-AAFE2914BC4F}" type="datetimeFigureOut">
              <a:rPr lang="es-ES" smtClean="0"/>
              <a:pPr/>
              <a:t>13/11/2013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0EA1D-E8A6-4443-89A8-FDCF6B7B981A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288C8-FED1-42AD-BECE-AAFE2914BC4F}" type="datetimeFigureOut">
              <a:rPr lang="es-ES" smtClean="0"/>
              <a:pPr/>
              <a:t>13/11/2013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0EA1D-E8A6-4443-89A8-FDCF6B7B981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288C8-FED1-42AD-BECE-AAFE2914BC4F}" type="datetimeFigureOut">
              <a:rPr lang="es-ES" smtClean="0"/>
              <a:pPr/>
              <a:t>13/11/2013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0EA1D-E8A6-4443-89A8-FDCF6B7B981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288C8-FED1-42AD-BECE-AAFE2914BC4F}" type="datetimeFigureOut">
              <a:rPr lang="es-ES" smtClean="0"/>
              <a:pPr/>
              <a:t>13/11/2013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0EA1D-E8A6-4443-89A8-FDCF6B7B981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26288C8-FED1-42AD-BECE-AAFE2914BC4F}" type="datetimeFigureOut">
              <a:rPr lang="es-ES" smtClean="0"/>
              <a:pPr/>
              <a:t>13/11/2013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150EA1D-E8A6-4443-89A8-FDCF6B7B981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http://thumbs.dreamstime.com/z/ejecutivos-de-operaciones-con-las-personas-financieras-globales-12184084.jpg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0" y="4005064"/>
            <a:ext cx="9144000" cy="3212976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s-ES" sz="2000" b="1" dirty="0">
                <a:solidFill>
                  <a:schemeClr val="bg1"/>
                </a:solidFill>
                <a:effectLst/>
              </a:rPr>
              <a:t/>
            </a:r>
            <a:br>
              <a:rPr lang="es-ES" sz="2000" b="1" dirty="0">
                <a:solidFill>
                  <a:schemeClr val="bg1"/>
                </a:solidFill>
                <a:effectLst/>
              </a:rPr>
            </a:br>
            <a:r>
              <a:rPr lang="es-ES" sz="1800" dirty="0" smtClean="0"/>
              <a:t/>
            </a:r>
            <a:br>
              <a:rPr lang="es-ES" sz="1800" dirty="0" smtClean="0"/>
            </a:br>
            <a:endParaRPr lang="es-ES" sz="1800" dirty="0">
              <a:solidFill>
                <a:schemeClr val="tx1"/>
              </a:solidFill>
            </a:endParaRPr>
          </a:p>
        </p:txBody>
      </p:sp>
      <p:pic>
        <p:nvPicPr>
          <p:cNvPr id="1027" name="Picture 2" descr="minervapla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5856" y="548681"/>
            <a:ext cx="2736304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0" y="4077072"/>
            <a:ext cx="867645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</a:rPr>
              <a:t>ASIGNATURA: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SEMINARIO DE AUDITORIA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b="1" dirty="0" smtClean="0">
                <a:solidFill>
                  <a:schemeClr val="bg1"/>
                </a:solidFill>
              </a:rPr>
              <a:t>INTEGRANTES: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ELSY YESENIA CORDERO </a:t>
            </a:r>
            <a:r>
              <a:rPr lang="es-ES" dirty="0" smtClean="0"/>
              <a:t>MEJIA</a:t>
            </a:r>
          </a:p>
          <a:p>
            <a:pPr algn="ctr"/>
            <a:r>
              <a:rPr lang="es-ES" dirty="0" smtClean="0"/>
              <a:t>SOFÍA DE JESÚS ESPINOZA HERNANDEZ</a:t>
            </a:r>
          </a:p>
          <a:p>
            <a:pPr algn="ctr"/>
            <a:r>
              <a:rPr lang="es-ES" dirty="0" smtClean="0"/>
              <a:t>JACKELINE CRHISTELL SOTO REYES</a:t>
            </a:r>
          </a:p>
          <a:p>
            <a:pPr algn="ctr"/>
            <a:r>
              <a:rPr lang="es-ES" dirty="0" smtClean="0"/>
              <a:t>MARTA MARÍA TORRES MEJÍA</a:t>
            </a:r>
          </a:p>
          <a:p>
            <a:pPr algn="ctr"/>
            <a:r>
              <a:rPr lang="es-ES" dirty="0" smtClean="0"/>
              <a:t>WENDY MARICELA ZOMETA MEZA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1744071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043608" y="2780928"/>
            <a:ext cx="7452320" cy="2880320"/>
          </a:xfrm>
        </p:spPr>
        <p:txBody>
          <a:bodyPr/>
          <a:lstStyle/>
          <a:p>
            <a:pPr algn="ctr"/>
            <a:r>
              <a:rPr lang="es-ES" sz="3200" dirty="0" smtClean="0">
                <a:solidFill>
                  <a:schemeClr val="tx1"/>
                </a:solidFill>
              </a:rPr>
              <a:t>ESTAFAS, DESFALCOS, FRAUDES Y OTRAS IRREGULARIDADES POR CICLOS TRANSACCIONALES </a:t>
            </a:r>
            <a:endParaRPr lang="es-ES" sz="3200" dirty="0">
              <a:solidFill>
                <a:schemeClr val="tx1"/>
              </a:solidFill>
            </a:endParaRPr>
          </a:p>
        </p:txBody>
      </p:sp>
      <p:pic>
        <p:nvPicPr>
          <p:cNvPr id="1027" name="Picture 2" descr="minervapla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824" y="548680"/>
            <a:ext cx="3600400" cy="2520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916018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ln>
            <a:solidFill>
              <a:schemeClr val="bg2">
                <a:lumMod val="25000"/>
              </a:schemeClr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/>
          <a:lstStyle/>
          <a:p>
            <a:pPr algn="just"/>
            <a:r>
              <a:rPr lang="es-ES" dirty="0" smtClean="0"/>
              <a:t>EL FRAUDE SE REFIERE AL ACTO INTECCIONAL, POR PARTE DE UNO O MAS INDIVIDUOS DEL AREA DE ADMINISTRACION, PERSONAL O TERCEROS, QUE PRODUCE UNA DISTORSION EN LOS E.F </a:t>
            </a:r>
          </a:p>
          <a:p>
            <a:pPr algn="just"/>
            <a:endParaRPr lang="es-ES" dirty="0"/>
          </a:p>
          <a:p>
            <a:pPr algn="just"/>
            <a:r>
              <a:rPr lang="es-ES" dirty="0" smtClean="0"/>
              <a:t>EL TERMINO ERROR SE ENCUENTRA </a:t>
            </a:r>
            <a:r>
              <a:rPr lang="es-ES" smtClean="0"/>
              <a:t>REFERIDO </a:t>
            </a:r>
            <a:r>
              <a:rPr lang="es-ES" smtClean="0"/>
              <a:t>AL </a:t>
            </a:r>
            <a:r>
              <a:rPr lang="es-ES" dirty="0" smtClean="0"/>
              <a:t>A</a:t>
            </a:r>
            <a:r>
              <a:rPr lang="es-ES" smtClean="0"/>
              <a:t>CTO </a:t>
            </a:r>
            <a:r>
              <a:rPr lang="es-ES" dirty="0" smtClean="0"/>
              <a:t>NO INTENCIONAL QUE PRODUCDE UNA DISTORSION EN LOS E.F </a:t>
            </a: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s-ES" sz="3600" b="1" u="sng" dirty="0" smtClean="0"/>
              <a:t>QUE ES EL FRAUDE Y ERROR </a:t>
            </a:r>
            <a:endParaRPr lang="es-ES" sz="3600" b="1" u="sng" dirty="0"/>
          </a:p>
        </p:txBody>
      </p:sp>
      <p:pic>
        <p:nvPicPr>
          <p:cNvPr id="4" name="Picture 2" descr="minervapla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65907" y="55387"/>
            <a:ext cx="1080120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285444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s-ES" sz="1600" b="1" dirty="0" smtClean="0"/>
              <a:t>LA RESPONSABILIDAD DE DETECTAR EL FRAUDE O ERROR RECAE SOBRE</a:t>
            </a:r>
            <a:r>
              <a:rPr lang="es-ES" b="1" dirty="0" smtClean="0"/>
              <a:t>:</a:t>
            </a:r>
          </a:p>
          <a:p>
            <a:pPr algn="just"/>
            <a:r>
              <a:rPr lang="es-ES" sz="1600" b="1" u="sng" dirty="0" smtClean="0"/>
              <a:t>RESPONSABILIDADA DE LA ADMINISTRACION:  </a:t>
            </a:r>
            <a:r>
              <a:rPr lang="es-ES" sz="1600" dirty="0"/>
              <a:t> </a:t>
            </a:r>
            <a:r>
              <a:rPr lang="es-ES" sz="1600" dirty="0" smtClean="0"/>
              <a:t>LA RESPONSABILIDAD DE LA PREVENCION Y DETECCION DE FRAUDE Y ERROR RECAE EN LA ADMINISTRACION, QUE DEBE IMPLEMENTAR Y MANTENER PERMANENTEMENTE OPERATIVOS Y CONTROL INTERNOS APROPIADOS.</a:t>
            </a:r>
          </a:p>
          <a:p>
            <a:pPr algn="just"/>
            <a:r>
              <a:rPr lang="es-ES" sz="1600" b="1" u="sng" dirty="0" smtClean="0"/>
              <a:t>RESPONSABILIDAD DEL AUDITOR: </a:t>
            </a:r>
            <a:r>
              <a:rPr lang="es-ES" sz="1600" dirty="0" smtClean="0"/>
              <a:t>EL AUDITOR NO ES Y NO PUEDE SER RESPONSABLE DE LA PREVENCION DEL FRAUDE O ERROR, SIN EMBARGO EL HECHO DE QUE SE REALICE ANUALMENTE PUEDE SERVIR CONTRA FRENO.</a:t>
            </a:r>
          </a:p>
          <a:p>
            <a:pPr algn="just"/>
            <a:endParaRPr lang="es-ES" sz="1600" b="1" u="sng" dirty="0" smtClean="0"/>
          </a:p>
          <a:p>
            <a:pPr algn="just"/>
            <a:r>
              <a:rPr lang="es-ES" sz="1600" b="1" u="sng" dirty="0" smtClean="0"/>
              <a:t>EVALUACION DE RIESGO:</a:t>
            </a:r>
            <a:r>
              <a:rPr lang="es-ES" sz="1400" dirty="0" smtClean="0"/>
              <a:t> ES RESPONSABILIDAD DEL AUDITOR AL PLANEAR EL EXAMEN, INDAGAR CON LA ADMINISTRACION SI EXISTEN O ERRORES SIGNIFICATIVOS QUE  HAYAN SIDO DESCUBIERTOS.</a:t>
            </a:r>
            <a:endParaRPr lang="es-ES" sz="1600" b="1" u="sng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s-ES" sz="3600" b="1" u="sng" dirty="0" smtClean="0"/>
              <a:t>REPONSABILIDADES</a:t>
            </a:r>
            <a:endParaRPr lang="es-ES" sz="3600" b="1" u="sng" dirty="0"/>
          </a:p>
        </p:txBody>
      </p:sp>
      <p:pic>
        <p:nvPicPr>
          <p:cNvPr id="4" name="Picture 2" descr="minervapla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65907" y="55387"/>
            <a:ext cx="1080120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486269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ln>
            <a:solidFill>
              <a:schemeClr val="bg2">
                <a:lumMod val="50000"/>
              </a:schemeClr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endParaRPr lang="es-ES" sz="2000" dirty="0" smtClean="0"/>
          </a:p>
          <a:p>
            <a:endParaRPr lang="es-ES" sz="2000" dirty="0"/>
          </a:p>
          <a:p>
            <a:r>
              <a:rPr lang="es-ES" sz="2000" dirty="0" smtClean="0"/>
              <a:t>CICLO DE TESORERIA</a:t>
            </a:r>
          </a:p>
          <a:p>
            <a:r>
              <a:rPr lang="es-ES" sz="2000" dirty="0" smtClean="0"/>
              <a:t>CICLO DE ADQUISICION Y PAGOS </a:t>
            </a:r>
          </a:p>
          <a:p>
            <a:r>
              <a:rPr lang="es-ES" sz="2000" dirty="0" smtClean="0"/>
              <a:t>INVENTARIOS</a:t>
            </a:r>
          </a:p>
          <a:p>
            <a:r>
              <a:rPr lang="es-ES" sz="2000" dirty="0" smtClean="0"/>
              <a:t>CICLO DE INGRESOS</a:t>
            </a:r>
          </a:p>
          <a:p>
            <a:r>
              <a:rPr lang="es-ES" sz="2000" dirty="0" smtClean="0"/>
              <a:t>CICLO DE INFORMACION FINANCIERA </a:t>
            </a:r>
          </a:p>
          <a:p>
            <a:r>
              <a:rPr lang="es-ES" sz="2000" dirty="0" smtClean="0"/>
              <a:t>INEXACTITUD EN LA CONTABILIDAD</a:t>
            </a:r>
          </a:p>
          <a:p>
            <a:endParaRPr lang="es-ES" sz="1600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s-ES" sz="3600" b="1" u="sng" dirty="0" smtClean="0"/>
              <a:t>CICLOS TRANSACCIONALES </a:t>
            </a:r>
            <a:endParaRPr lang="es-ES" sz="3600" b="1" u="sng" dirty="0"/>
          </a:p>
        </p:txBody>
      </p:sp>
      <p:pic>
        <p:nvPicPr>
          <p:cNvPr id="4" name="Picture 2" descr="minervapla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31741" y="55387"/>
            <a:ext cx="914285" cy="853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501573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187624" y="476672"/>
            <a:ext cx="6984776" cy="175432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INVENTARIOS</a:t>
            </a:r>
          </a:p>
          <a:p>
            <a:pPr algn="ctr"/>
            <a:endParaRPr lang="es-E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2050" name="Picture 2" descr="http://thumbs.dreamstime.com/z/ejecutivos-de-operaciones-con-las-personas-financieras-globales-12184084.jpg"/>
          <p:cNvPicPr>
            <a:picLocks noChangeAspect="1" noChangeArrowheads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852936"/>
            <a:ext cx="6984776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24416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ln>
            <a:solidFill>
              <a:schemeClr val="bg2">
                <a:lumMod val="50000"/>
              </a:schemeClr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 lnSpcReduction="10000"/>
          </a:bodyPr>
          <a:lstStyle/>
          <a:p>
            <a:pPr algn="just"/>
            <a:r>
              <a:rPr lang="es-ES" sz="1600" b="1" u="sng" dirty="0" smtClean="0"/>
              <a:t>FALTANTES EN INVENTARIO: </a:t>
            </a:r>
            <a:r>
              <a:rPr lang="es-ES" sz="1600" dirty="0" smtClean="0"/>
              <a:t> ESTOS PUEDEN OCULTARSE NO DESCARGANDO CANTIDADES EXPIRADAS O VENDIDAS, O INCLUYENDO CANTIDADES FICTICIAS EN LOS REGISTROS</a:t>
            </a:r>
          </a:p>
          <a:p>
            <a:pPr algn="just"/>
            <a:endParaRPr lang="es-ES" sz="1600" b="1" u="sng" dirty="0" smtClean="0"/>
          </a:p>
          <a:p>
            <a:pPr algn="just"/>
            <a:r>
              <a:rPr lang="es-ES" sz="1600" b="1" u="sng" dirty="0" smtClean="0"/>
              <a:t>SUBESTIMACION DE MEDIDAS DE CONTROL INTERNO: </a:t>
            </a:r>
            <a:r>
              <a:rPr lang="es-ES" sz="1600" dirty="0" smtClean="0"/>
              <a:t> CUANDO SE MANTIENEN RELACIONES COMERCIALES CONTINUAS O FRECUENTES ENTRE VENDEDOR Y COMPRADOR, SE SUELE CREAR UNA SANA CONFIANZA SUBESTIMANDO MUCHAS VECES LAS MEDIDAS DE CONTROL INTERNO.</a:t>
            </a:r>
          </a:p>
          <a:p>
            <a:pPr algn="just"/>
            <a:endParaRPr lang="es-ES" sz="1600" b="1" u="sng" dirty="0" smtClean="0"/>
          </a:p>
          <a:p>
            <a:pPr algn="just"/>
            <a:r>
              <a:rPr lang="es-ES" sz="1600" b="1" u="sng" dirty="0" smtClean="0"/>
              <a:t>DISTRIBUCION Y ENTREGA DE ARTICULOS: </a:t>
            </a:r>
            <a:r>
              <a:rPr lang="es-ES" sz="1600" dirty="0" smtClean="0"/>
              <a:t>MEDIANTE LA DISTRIBUCION Y ENTREGA DE ARTICULOS SE PUEDE EFECTUAR APROPIACION INDEBIDA DE AQUELLOS PRODUCTOS QUE POR SU NATURALEZA (</a:t>
            </a:r>
            <a:r>
              <a:rPr lang="es-ES" sz="1400" b="1" dirty="0" smtClean="0"/>
              <a:t>ESPECIALMENTE LIQUIDOS</a:t>
            </a:r>
            <a:r>
              <a:rPr lang="es-ES" sz="1600" dirty="0" smtClean="0"/>
              <a:t>) REQUIEREN DE ENVASES O EMPAQUES FRAGILES.</a:t>
            </a:r>
            <a:endParaRPr lang="es-ES" sz="1600" b="1" u="sng" dirty="0" smtClean="0"/>
          </a:p>
          <a:p>
            <a:endParaRPr lang="es-ES" sz="1600" b="1" u="sng" dirty="0" smtClean="0"/>
          </a:p>
          <a:p>
            <a:endParaRPr lang="es-ES" b="1" u="sng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s-ES" sz="3600" b="1" dirty="0" smtClean="0"/>
              <a:t>FORMAS DE EJERCER FRAUDE ATRAVES DE INVENTARIOS</a:t>
            </a:r>
            <a:endParaRPr lang="es-ES" sz="3600" b="1" dirty="0"/>
          </a:p>
        </p:txBody>
      </p:sp>
    </p:spTree>
    <p:extLst>
      <p:ext uri="{BB962C8B-B14F-4D97-AF65-F5344CB8AC3E}">
        <p14:creationId xmlns:p14="http://schemas.microsoft.com/office/powerpoint/2010/main" xmlns="" val="771548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ln>
            <a:solidFill>
              <a:schemeClr val="bg2">
                <a:lumMod val="50000"/>
              </a:schemeClr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es-ES" sz="1600" b="1" u="sng" dirty="0" smtClean="0"/>
              <a:t>IRREGULARIDADES EN CUENTAS POR COBRAR: </a:t>
            </a:r>
            <a:r>
              <a:rPr lang="es-ES" sz="1600" dirty="0" smtClean="0"/>
              <a:t> MUCHAS IRREGULARIDADES EN CUENTAS POR COBRAR, PROVIENEN DE LA PRACTICA DENOMINADA CENTRIFUGA , QUE SE INICIA CON LA APROPIACION ILICITA DE LOS FONDOS Y LA OMISION DE ABONAR EL PAGO EFECTUADO POR EL CLIENTE.</a:t>
            </a:r>
          </a:p>
          <a:p>
            <a:pPr marL="0" indent="0">
              <a:buNone/>
            </a:pPr>
            <a:endParaRPr lang="es-ES" sz="1600" b="1" u="sng" dirty="0" smtClean="0"/>
          </a:p>
          <a:p>
            <a:pPr marL="0" indent="0">
              <a:buNone/>
            </a:pPr>
            <a:r>
              <a:rPr lang="es-ES" sz="1600" b="1" dirty="0" smtClean="0"/>
              <a:t>LAS CUENTAS POR COBRAR PUEDEN SER AFECTADAS INDEBIDAMENTE POR HECHOS COMO:</a:t>
            </a:r>
          </a:p>
          <a:p>
            <a:pPr marL="0" indent="0">
              <a:buNone/>
            </a:pPr>
            <a:endParaRPr lang="es-ES" sz="1600" b="1" dirty="0" smtClean="0"/>
          </a:p>
          <a:p>
            <a:r>
              <a:rPr lang="es-ES" sz="1600" dirty="0" smtClean="0"/>
              <a:t>REGISTRANDO CREITOD O ABONOS IMPROPIOS O FICTIOS EN LAS CUENTAS PERSONALES DE FUNCIONARIOS O EMPLEADOS</a:t>
            </a:r>
          </a:p>
          <a:p>
            <a:r>
              <a:rPr lang="es-ES" sz="1600" dirty="0" smtClean="0"/>
              <a:t>REGISTRANDO VALORES FICTICIOS EN LAS CUENTAS DE CONTROL</a:t>
            </a:r>
          </a:p>
          <a:p>
            <a:r>
              <a:rPr lang="es-ES" sz="1600" dirty="0" smtClean="0"/>
              <a:t>OMITIENDO REGISTRAR CREDITOS POR VENTAS O INGRESOS E IGUALMENTE EN LOS CARGOS A CUENTAS POR COBRAR.</a:t>
            </a:r>
          </a:p>
          <a:p>
            <a:endParaRPr lang="es-ES" sz="1600" b="1" u="sng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CICLO DE INGRESOS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4237216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ln>
            <a:solidFill>
              <a:schemeClr val="bg2">
                <a:lumMod val="50000"/>
              </a:schemeClr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es-ES" sz="1600" dirty="0" smtClean="0"/>
              <a:t>LAS IRREGULARIDADES O HECHOS DELICTUOSOS QUE SE PUEDEN COMETER EN EL CICLO DE INFORME FINANCIERO EN UN ALTO GRADO SE DERIVAN DE LA FALSEDAD Y EL FRAUDE</a:t>
            </a:r>
          </a:p>
          <a:p>
            <a:pPr marL="0" indent="0">
              <a:buNone/>
            </a:pPr>
            <a:endParaRPr lang="es-ES" sz="1600" dirty="0" smtClean="0"/>
          </a:p>
          <a:p>
            <a:r>
              <a:rPr lang="es-ES" sz="14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FALSEDAD MATERIAL</a:t>
            </a:r>
            <a:r>
              <a:rPr lang="es-ES" sz="1400" dirty="0" smtClean="0"/>
              <a:t>: ESTA FORMA DE FALSEDAD SE DA MEDIANTE LA ALTERACION O SIMULACION DE UN DOCUMENTO YA EXISTENTE.(LO CUAL PUEDE CONSISTIR EN AGREGAR O SUPRIMIR EXPRESIONES)</a:t>
            </a:r>
          </a:p>
          <a:p>
            <a:endParaRPr lang="es-ES" sz="1400" dirty="0" smtClean="0"/>
          </a:p>
          <a:p>
            <a:r>
              <a:rPr lang="es-ES" sz="14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FALSEDAD IDEOLOGICA: </a:t>
            </a:r>
            <a:r>
              <a:rPr lang="es-ES" sz="1400" dirty="0" smtClean="0"/>
              <a:t>ES EL QUE SE REALIZA POR EL AUTOR DEL DOCUMENTO AL CONSIGNAR HECHOS CONTRARIOS A LA VERDAD.</a:t>
            </a:r>
          </a:p>
          <a:p>
            <a:endParaRPr lang="es-ES" sz="1400" b="1" i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14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FALSEDAD PERSONAL: </a:t>
            </a:r>
            <a:r>
              <a:rPr lang="es-ES" sz="1400" dirty="0" smtClean="0"/>
              <a:t> ES AQUELLA QUE SE REALIZA MEDIANTE LA SUSTITUCION DE UNA PERSONA POR OTRA O LA ALTERACION DE CALIDADES PERSONALES CON EL OBJETO DE ENGAÑAR A OTRA PERSONA.</a:t>
            </a:r>
          </a:p>
          <a:p>
            <a:endParaRPr lang="es-ES" sz="1400" b="1" i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 smtClean="0"/>
              <a:t>CICLO DE INFORMACION FINANCIERA</a:t>
            </a:r>
            <a:endParaRPr lang="es-ES" sz="3200" b="1" dirty="0"/>
          </a:p>
        </p:txBody>
      </p:sp>
    </p:spTree>
    <p:extLst>
      <p:ext uri="{BB962C8B-B14F-4D97-AF65-F5344CB8AC3E}">
        <p14:creationId xmlns:p14="http://schemas.microsoft.com/office/powerpoint/2010/main" xmlns="" val="2197802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rtoné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artoné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dad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3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86</TotalTime>
  <Words>506</Words>
  <Application>Microsoft Office PowerPoint</Application>
  <PresentationFormat>Presentación en pantalla (4:3)</PresentationFormat>
  <Paragraphs>49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Cartoné</vt:lpstr>
      <vt:lpstr>  </vt:lpstr>
      <vt:lpstr>ESTAFAS, DESFALCOS, FRAUDES Y OTRAS IRREGULARIDADES POR CICLOS TRANSACCIONALES </vt:lpstr>
      <vt:lpstr>QUE ES EL FRAUDE Y ERROR </vt:lpstr>
      <vt:lpstr>REPONSABILIDADES</vt:lpstr>
      <vt:lpstr>CICLOS TRANSACCIONALES </vt:lpstr>
      <vt:lpstr>Diapositiva 6</vt:lpstr>
      <vt:lpstr>FORMAS DE EJERCER FRAUDE ATRAVES DE INVENTARIOS</vt:lpstr>
      <vt:lpstr>CICLO DE INGRESOS</vt:lpstr>
      <vt:lpstr>CICLO DE INFORMACION FINANCIERA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ESTAFAS, DESFALCOS, FRAUDES Y OTRAS IRREGULARIDADES POR CICLOS TRANSACCIONALES</dc:title>
  <dc:creator>CONTROL FINANCIERO</dc:creator>
  <cp:lastModifiedBy>FRIDITA</cp:lastModifiedBy>
  <cp:revision>10</cp:revision>
  <dcterms:created xsi:type="dcterms:W3CDTF">2013-11-12T16:28:20Z</dcterms:created>
  <dcterms:modified xsi:type="dcterms:W3CDTF">2013-11-13T18:10:24Z</dcterms:modified>
</cp:coreProperties>
</file>