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3" r:id="rId2"/>
    <p:sldId id="264" r:id="rId3"/>
    <p:sldId id="256" r:id="rId4"/>
    <p:sldId id="269" r:id="rId5"/>
    <p:sldId id="261" r:id="rId6"/>
    <p:sldId id="258" r:id="rId7"/>
    <p:sldId id="268" r:id="rId8"/>
    <p:sldId id="270" r:id="rId9"/>
    <p:sldId id="257" r:id="rId10"/>
    <p:sldId id="262" r:id="rId11"/>
    <p:sldId id="265" r:id="rId12"/>
    <p:sldId id="266" r:id="rId13"/>
    <p:sldId id="271" r:id="rId14"/>
    <p:sldId id="267" r:id="rId15"/>
    <p:sldId id="275" r:id="rId16"/>
    <p:sldId id="273" r:id="rId17"/>
    <p:sldId id="276" r:id="rId18"/>
    <p:sldId id="277" r:id="rId19"/>
    <p:sldId id="278" r:id="rId20"/>
    <p:sldId id="279" r:id="rId2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702"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SV"/>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0C73E-6D39-4525-B564-0BA1C08A57C0}" type="datetimeFigureOut">
              <a:rPr lang="es-SV" smtClean="0"/>
              <a:pPr/>
              <a:t>28/11/2013</a:t>
            </a:fld>
            <a:endParaRPr lang="es-SV"/>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SV"/>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SV"/>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E2DAFB-2C1A-43EA-A230-5A9495D67563}" type="slidenum">
              <a:rPr lang="es-SV" smtClean="0"/>
              <a:pPr/>
              <a:t>‹Nº›</a:t>
            </a:fld>
            <a:endParaRPr lang="es-SV"/>
          </a:p>
        </p:txBody>
      </p:sp>
    </p:spTree>
    <p:extLst>
      <p:ext uri="{BB962C8B-B14F-4D97-AF65-F5344CB8AC3E}">
        <p14:creationId xmlns="" xmlns:p14="http://schemas.microsoft.com/office/powerpoint/2010/main" val="1888701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07559FED-6E48-4482-983B-EB09C15263FA}" type="slidenum">
              <a:rPr lang="es-ES" smtClean="0"/>
              <a:pPr/>
              <a:t>1</a:t>
            </a:fld>
            <a:endParaRPr lang="es-ES"/>
          </a:p>
        </p:txBody>
      </p:sp>
    </p:spTree>
    <p:extLst>
      <p:ext uri="{BB962C8B-B14F-4D97-AF65-F5344CB8AC3E}">
        <p14:creationId xmlns="" xmlns:p14="http://schemas.microsoft.com/office/powerpoint/2010/main" val="3887454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A25681A7-F209-43BD-AAA9-3D7CA3322DEC}" type="datetimeFigureOut">
              <a:rPr lang="es-ES" smtClean="0"/>
              <a:pPr/>
              <a:t>28/11/2013</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21908F4E-1529-4AD0-8F61-966285FBB199}"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681A7-F209-43BD-AAA9-3D7CA3322DEC}" type="datetimeFigureOut">
              <a:rPr lang="es-ES" smtClean="0"/>
              <a:pPr/>
              <a:t>28/11/2013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908F4E-1529-4AD0-8F61-966285FBB199}"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ES"/>
          </a:p>
        </p:txBody>
      </p:sp>
      <p:sp>
        <p:nvSpPr>
          <p:cNvPr id="3" name="2 Subtítulo"/>
          <p:cNvSpPr>
            <a:spLocks noGrp="1"/>
          </p:cNvSpPr>
          <p:nvPr>
            <p:ph type="subTitle" idx="1"/>
          </p:nvPr>
        </p:nvSpPr>
        <p:spPr/>
        <p:txBody>
          <a:bodyPr/>
          <a:lstStyle/>
          <a:p>
            <a:endParaRPr lang="es-ES"/>
          </a:p>
        </p:txBody>
      </p:sp>
      <p:pic>
        <p:nvPicPr>
          <p:cNvPr id="1028" name="Picture 4" descr="H:\aduanera\trabajo\Imagenes para presentación\fondo 1.jpg"/>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pic>
        <p:nvPicPr>
          <p:cNvPr id="1030" name="Imagen 5" descr="MINERVA VERTICAL"/>
          <p:cNvPicPr>
            <a:picLocks noChangeAspect="1" noChangeArrowheads="1"/>
          </p:cNvPicPr>
          <p:nvPr/>
        </p:nvPicPr>
        <p:blipFill>
          <a:blip r:embed="rId4" cstate="print">
            <a:clrChange>
              <a:clrFrom>
                <a:srgbClr val="FFFFFF"/>
              </a:clrFrom>
              <a:clrTo>
                <a:srgbClr val="FFFFFF">
                  <a:alpha val="0"/>
                </a:srgbClr>
              </a:clrTo>
            </a:clrChange>
            <a:lum bright="18000"/>
          </a:blip>
          <a:srcRect/>
          <a:stretch>
            <a:fillRect/>
          </a:stretch>
        </p:blipFill>
        <p:spPr bwMode="auto">
          <a:xfrm>
            <a:off x="0" y="0"/>
            <a:ext cx="1681163" cy="6858000"/>
          </a:xfrm>
          <a:prstGeom prst="rect">
            <a:avLst/>
          </a:prstGeom>
          <a:noFill/>
        </p:spPr>
      </p:pic>
      <p:pic>
        <p:nvPicPr>
          <p:cNvPr id="1029" name="Imagen 6" descr="MINERVA"/>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7572375" y="332656"/>
            <a:ext cx="1571625" cy="1654175"/>
          </a:xfrm>
          <a:prstGeom prst="rect">
            <a:avLst/>
          </a:prstGeom>
          <a:noFill/>
        </p:spPr>
      </p:pic>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1033" name="Rectangle 9"/>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8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UNIVERSIDAD DE EL SALVADOR</a:t>
            </a: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FACULTAD DE CIENCIAS ECON</a:t>
            </a:r>
            <a:r>
              <a:rPr kumimoji="0" lang="es-CO" sz="1600" b="1" i="0" u="none" strike="noStrike" cap="none" normalizeH="0" baseline="0" dirty="0" smtClean="0">
                <a:ln>
                  <a:noFill/>
                </a:ln>
                <a:solidFill>
                  <a:schemeClr val="tx1"/>
                </a:solidFill>
                <a:effectLst/>
                <a:latin typeface="Calibri"/>
                <a:ea typeface="Times New Roman" pitchFamily="18" charset="0"/>
                <a:cs typeface="Times New Roman" pitchFamily="18" charset="0"/>
              </a:rPr>
              <a:t>Ó</a:t>
            </a:r>
            <a:r>
              <a:rPr kumimoji="0" lang="es-CO" sz="16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MICAS</a:t>
            </a: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CO" sz="14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ESCUELA DE CONTADUR</a:t>
            </a:r>
            <a:r>
              <a:rPr kumimoji="0" lang="es-CO"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Í</a:t>
            </a:r>
            <a:r>
              <a:rPr kumimoji="0" lang="es-CO" sz="14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A P</a:t>
            </a:r>
            <a:r>
              <a:rPr kumimoji="0" lang="es-CO"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Ú</a:t>
            </a:r>
            <a:r>
              <a:rPr kumimoji="0" lang="es-CO" sz="14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BLICA</a:t>
            </a:r>
            <a:endParaRPr kumimoji="0" lang="es-CO"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4" name="Rectangle 10"/>
          <p:cNvSpPr>
            <a:spLocks noChangeArrowheads="1"/>
          </p:cNvSpPr>
          <p:nvPr/>
        </p:nvSpPr>
        <p:spPr bwMode="auto">
          <a:xfrm>
            <a:off x="3515402" y="1163742"/>
            <a:ext cx="2113207"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CICLO II-2013</a:t>
            </a:r>
          </a:p>
          <a:p>
            <a:pPr marL="0" marR="0" lvl="0" indent="0" algn="ctr" defTabSz="914400" rtl="0" eaLnBrk="1" fontAlgn="base" latinLnBrk="0" hangingPunct="1">
              <a:lnSpc>
                <a:spcPct val="100000"/>
              </a:lnSpc>
              <a:spcBef>
                <a:spcPct val="0"/>
              </a:spcBef>
              <a:spcAft>
                <a:spcPct val="0"/>
              </a:spcAft>
              <a:buClrTx/>
              <a:buSzTx/>
              <a:buFontTx/>
              <a:buNone/>
              <a:tabLst/>
            </a:pPr>
            <a:r>
              <a:rPr lang="es-CO" sz="1400" b="1" dirty="0" smtClean="0">
                <a:latin typeface="Arial Narrow" pitchFamily="34" charset="0"/>
                <a:cs typeface="Times New Roman" pitchFamily="18" charset="0"/>
              </a:rPr>
              <a:t>SEMINARIO DE AUDITORIA</a:t>
            </a:r>
            <a:endParaRPr kumimoji="0" lang="es-E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2915816" y="1844824"/>
            <a:ext cx="3168352"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Docente:</a:t>
            </a:r>
            <a:endParaRPr kumimoji="0" lang="es-E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s-CO" sz="1600" b="0"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Lic</a:t>
            </a:r>
            <a:r>
              <a:rPr kumimoji="0" lang="es-CO" sz="1600"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a:t>
            </a:r>
            <a:r>
              <a:rPr kumimoji="0" lang="es-CO" sz="1600" i="0" u="none" strike="noStrike" cap="none" normalizeH="0" baseline="0" dirty="0" smtClean="0">
                <a:ln>
                  <a:noFill/>
                </a:ln>
                <a:solidFill>
                  <a:schemeClr val="tx1"/>
                </a:solidFill>
                <a:effectLst/>
                <a:latin typeface="Arial Narrow" pitchFamily="34" charset="0"/>
                <a:ea typeface="Times New Roman" pitchFamily="18" charset="0"/>
                <a:cs typeface="Times New Roman" pitchFamily="18" charset="0"/>
              </a:rPr>
              <a:t> Javier</a:t>
            </a:r>
            <a:r>
              <a:rPr kumimoji="0" lang="es-CO" sz="1600" i="0" u="none" strike="noStrike" cap="none" normalizeH="0" dirty="0" smtClean="0">
                <a:ln>
                  <a:noFill/>
                </a:ln>
                <a:solidFill>
                  <a:schemeClr val="tx1"/>
                </a:solidFill>
                <a:effectLst/>
                <a:latin typeface="Arial Narrow" pitchFamily="34" charset="0"/>
                <a:ea typeface="Times New Roman" pitchFamily="18" charset="0"/>
                <a:cs typeface="Times New Roman" pitchFamily="18" charset="0"/>
              </a:rPr>
              <a:t> Miranda </a:t>
            </a:r>
            <a:endParaRPr kumimoji="0" lang="es-ES" sz="110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4" name="13 Tabla"/>
          <p:cNvGraphicFramePr>
            <a:graphicFrameLocks noGrp="1"/>
          </p:cNvGraphicFramePr>
          <p:nvPr>
            <p:extLst>
              <p:ext uri="{D42A27DB-BD31-4B8C-83A1-F6EECF244321}">
                <p14:modId xmlns="" xmlns:p14="http://schemas.microsoft.com/office/powerpoint/2010/main" val="463100169"/>
              </p:ext>
            </p:extLst>
          </p:nvPr>
        </p:nvGraphicFramePr>
        <p:xfrm>
          <a:off x="2339752" y="3389086"/>
          <a:ext cx="5544616" cy="2364229"/>
        </p:xfrm>
        <a:graphic>
          <a:graphicData uri="http://schemas.openxmlformats.org/drawingml/2006/table">
            <a:tbl>
              <a:tblPr/>
              <a:tblGrid>
                <a:gridCol w="4046144"/>
                <a:gridCol w="1498472"/>
              </a:tblGrid>
              <a:tr h="337747">
                <a:tc>
                  <a:txBody>
                    <a:bodyPr/>
                    <a:lstStyle/>
                    <a:p>
                      <a:pPr indent="449580" algn="l">
                        <a:lnSpc>
                          <a:spcPct val="150000"/>
                        </a:lnSpc>
                        <a:spcAft>
                          <a:spcPts val="0"/>
                        </a:spcAft>
                        <a:tabLst>
                          <a:tab pos="3891915" algn="r"/>
                        </a:tabLst>
                      </a:pPr>
                      <a:r>
                        <a:rPr lang="es-CO" sz="1400" b="1" dirty="0">
                          <a:latin typeface="Arial Narrow"/>
                          <a:ea typeface="Times New Roman"/>
                          <a:cs typeface="Times New Roman"/>
                        </a:rPr>
                        <a:t>Integrantes</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CO" sz="1400" b="1" dirty="0">
                          <a:latin typeface="Arial Narrow"/>
                          <a:ea typeface="Times New Roman"/>
                          <a:cs typeface="Times New Roman"/>
                        </a:rPr>
                        <a:t>   Carné</a:t>
                      </a:r>
                      <a:endParaRPr lang="es-ES" sz="1400" dirty="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CO" sz="1400" dirty="0">
                          <a:solidFill>
                            <a:srgbClr val="000000"/>
                          </a:solidFill>
                          <a:latin typeface="Arial Narrow"/>
                          <a:ea typeface="Times New Roman"/>
                          <a:cs typeface="Arial"/>
                        </a:rPr>
                        <a:t>Claudia Carolina Martínez Cruz</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CO" sz="1400">
                          <a:latin typeface="Arial Narrow"/>
                          <a:ea typeface="Times New Roman"/>
                          <a:cs typeface="Arial"/>
                        </a:rPr>
                        <a:t>MC08018</a:t>
                      </a:r>
                      <a:endParaRPr lang="es-ES" sz="140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ES" sz="1400" dirty="0" smtClean="0">
                          <a:latin typeface="+mn-lt"/>
                          <a:ea typeface="Calibri"/>
                          <a:cs typeface="Times New Roman"/>
                        </a:rPr>
                        <a:t>Silvia Yanira González Reyes.</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ES" sz="1400" dirty="0" smtClean="0">
                          <a:latin typeface="+mn-lt"/>
                          <a:ea typeface="Calibri"/>
                          <a:cs typeface="Times New Roman"/>
                        </a:rPr>
                        <a:t>GR07028</a:t>
                      </a:r>
                      <a:endParaRPr lang="es-ES" sz="1400" dirty="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ES" sz="1400" dirty="0" smtClean="0">
                          <a:latin typeface="+mn-lt"/>
                          <a:ea typeface="Calibri"/>
                          <a:cs typeface="Times New Roman"/>
                        </a:rPr>
                        <a:t>Julio Cesar Vásquez Martínez</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ES" sz="1400" dirty="0" smtClean="0">
                          <a:latin typeface="+mn-lt"/>
                          <a:ea typeface="Calibri"/>
                          <a:cs typeface="Times New Roman"/>
                        </a:rPr>
                        <a:t>VM01011</a:t>
                      </a:r>
                      <a:endParaRPr lang="es-ES" sz="1400" dirty="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CO" sz="1400" dirty="0">
                          <a:solidFill>
                            <a:srgbClr val="000000"/>
                          </a:solidFill>
                          <a:latin typeface="Arial Narrow"/>
                          <a:ea typeface="Times New Roman"/>
                          <a:cs typeface="Arial"/>
                        </a:rPr>
                        <a:t>Edwin David Rafael Cerón</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CO" sz="1400" dirty="0">
                          <a:solidFill>
                            <a:srgbClr val="000000"/>
                          </a:solidFill>
                          <a:latin typeface="Arial Narrow"/>
                          <a:ea typeface="Times New Roman"/>
                          <a:cs typeface="Arial"/>
                        </a:rPr>
                        <a:t>RC09061</a:t>
                      </a:r>
                      <a:endParaRPr lang="es-ES" sz="1400" dirty="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CO" sz="1400">
                          <a:solidFill>
                            <a:srgbClr val="000000"/>
                          </a:solidFill>
                          <a:latin typeface="Arial Narrow"/>
                          <a:ea typeface="Times New Roman"/>
                          <a:cs typeface="Arial"/>
                        </a:rPr>
                        <a:t>Víctor Manuel Ramos Ángel</a:t>
                      </a:r>
                      <a:endParaRPr lang="es-ES" sz="140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CO" sz="1400">
                          <a:solidFill>
                            <a:srgbClr val="000000"/>
                          </a:solidFill>
                          <a:latin typeface="Arial Narrow"/>
                          <a:ea typeface="Times New Roman"/>
                          <a:cs typeface="Arial"/>
                        </a:rPr>
                        <a:t>RA08003</a:t>
                      </a:r>
                      <a:endParaRPr lang="es-ES" sz="1400">
                        <a:latin typeface="Calibri"/>
                        <a:ea typeface="Calibri"/>
                        <a:cs typeface="Times New Roman"/>
                      </a:endParaRPr>
                    </a:p>
                  </a:txBody>
                  <a:tcPr marL="68580" marR="68580" marT="0" marB="0">
                    <a:lnL>
                      <a:noFill/>
                    </a:lnL>
                    <a:lnR>
                      <a:noFill/>
                    </a:lnR>
                    <a:lnT>
                      <a:noFill/>
                    </a:lnT>
                    <a:lnB>
                      <a:noFill/>
                    </a:lnB>
                  </a:tcPr>
                </a:tc>
              </a:tr>
              <a:tr h="337747">
                <a:tc>
                  <a:txBody>
                    <a:bodyPr/>
                    <a:lstStyle/>
                    <a:p>
                      <a:pPr algn="l">
                        <a:lnSpc>
                          <a:spcPct val="150000"/>
                        </a:lnSpc>
                        <a:spcAft>
                          <a:spcPts val="0"/>
                        </a:spcAft>
                      </a:pPr>
                      <a:r>
                        <a:rPr lang="es-CO" sz="1400" dirty="0">
                          <a:solidFill>
                            <a:srgbClr val="000000"/>
                          </a:solidFill>
                          <a:latin typeface="Arial Narrow"/>
                          <a:ea typeface="Times New Roman"/>
                          <a:cs typeface="Arial"/>
                        </a:rPr>
                        <a:t>Gerardo Alfredo Maye</a:t>
                      </a:r>
                      <a:endParaRPr lang="es-ES" sz="1400" dirty="0">
                        <a:latin typeface="Calibri"/>
                        <a:ea typeface="Calibri"/>
                        <a:cs typeface="Times New Roman"/>
                      </a:endParaRPr>
                    </a:p>
                  </a:txBody>
                  <a:tcPr marL="68580" marR="68580" marT="0" marB="0">
                    <a:lnL>
                      <a:noFill/>
                    </a:lnL>
                    <a:lnR>
                      <a:noFill/>
                    </a:lnR>
                    <a:lnT>
                      <a:noFill/>
                    </a:lnT>
                    <a:lnB>
                      <a:noFill/>
                    </a:lnB>
                  </a:tcPr>
                </a:tc>
                <a:tc>
                  <a:txBody>
                    <a:bodyPr/>
                    <a:lstStyle/>
                    <a:p>
                      <a:pPr algn="l">
                        <a:lnSpc>
                          <a:spcPct val="150000"/>
                        </a:lnSpc>
                        <a:spcAft>
                          <a:spcPts val="0"/>
                        </a:spcAft>
                      </a:pPr>
                      <a:r>
                        <a:rPr lang="es-CO" sz="1400" dirty="0">
                          <a:solidFill>
                            <a:srgbClr val="000000"/>
                          </a:solidFill>
                          <a:latin typeface="Arial Narrow"/>
                          <a:ea typeface="Times New Roman"/>
                          <a:cs typeface="Arial"/>
                        </a:rPr>
                        <a:t>MM09096</a:t>
                      </a:r>
                      <a:endParaRPr lang="es-ES" sz="1400" dirty="0">
                        <a:latin typeface="Calibri"/>
                        <a:ea typeface="Calibri"/>
                        <a:cs typeface="Times New Roman"/>
                      </a:endParaRPr>
                    </a:p>
                  </a:txBody>
                  <a:tcPr marL="68580" marR="68580" marT="0" marB="0">
                    <a:lnL>
                      <a:noFill/>
                    </a:lnL>
                    <a:lnR>
                      <a:noFill/>
                    </a:lnR>
                    <a:lnT>
                      <a:noFill/>
                    </a:lnT>
                    <a:lnB>
                      <a:noFill/>
                    </a:lnB>
                  </a:tcPr>
                </a:tc>
              </a:tr>
            </a:tbl>
          </a:graphicData>
        </a:graphic>
      </p:graphicFrame>
      <p:sp>
        <p:nvSpPr>
          <p:cNvPr id="1036" name="Rectangle 12"/>
          <p:cNvSpPr>
            <a:spLocks noChangeArrowheads="1"/>
          </p:cNvSpPr>
          <p:nvPr/>
        </p:nvSpPr>
        <p:spPr bwMode="auto">
          <a:xfrm>
            <a:off x="3491880" y="5877272"/>
            <a:ext cx="1943481"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GRUPO TE</a:t>
            </a:r>
            <a:r>
              <a:rPr kumimoji="0" lang="es-CO" sz="1400" b="1" i="0" u="none" strike="noStrike" cap="none" normalizeH="0" baseline="0" dirty="0" smtClean="0">
                <a:ln>
                  <a:noFill/>
                </a:ln>
                <a:solidFill>
                  <a:srgbClr val="000000"/>
                </a:solidFill>
                <a:effectLst/>
                <a:latin typeface="Calibri"/>
                <a:ea typeface="Times New Roman" pitchFamily="18" charset="0"/>
                <a:cs typeface="Arial" pitchFamily="34" charset="0"/>
              </a:rPr>
              <a:t>Ó</a:t>
            </a:r>
            <a:r>
              <a:rPr kumimoji="0" lang="es-CO" sz="1400" b="1"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RICO:</a:t>
            </a:r>
            <a:endParaRPr lang="es-ES" sz="1400" dirty="0" smtClean="0">
              <a:latin typeface="Arial" pitchFamily="34" charset="0"/>
              <a:cs typeface="Arial" pitchFamily="34"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es-CO" sz="1400" b="0"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04</a:t>
            </a:r>
            <a:endParaRPr kumimoji="0" lang="es-CO"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12 Marcador de número de diapositiva"/>
          <p:cNvSpPr>
            <a:spLocks noGrp="1"/>
          </p:cNvSpPr>
          <p:nvPr>
            <p:ph type="sldNum" sz="quarter" idx="12"/>
          </p:nvPr>
        </p:nvSpPr>
        <p:spPr/>
        <p:txBody>
          <a:bodyPr/>
          <a:lstStyle/>
          <a:p>
            <a:fld id="{76C33BAF-9CA5-4E4F-9EAB-0A9A0C11C20F}" type="slidenum">
              <a:rPr lang="es-ES" smtClean="0"/>
              <a:pPr/>
              <a:t>1</a:t>
            </a:fld>
            <a:endParaRPr lang="es-ES"/>
          </a:p>
        </p:txBody>
      </p:sp>
      <p:sp>
        <p:nvSpPr>
          <p:cNvPr id="15" name="Rectangle 12"/>
          <p:cNvSpPr>
            <a:spLocks noChangeArrowheads="1"/>
          </p:cNvSpPr>
          <p:nvPr/>
        </p:nvSpPr>
        <p:spPr bwMode="auto">
          <a:xfrm>
            <a:off x="3347864" y="2493477"/>
            <a:ext cx="2254463"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lang="es-CO" sz="1400" b="1" dirty="0" smtClean="0">
                <a:solidFill>
                  <a:srgbClr val="000000"/>
                </a:solidFill>
                <a:latin typeface="Arial Narrow" pitchFamily="34" charset="0"/>
                <a:ea typeface="Times New Roman" pitchFamily="18" charset="0"/>
                <a:cs typeface="Arial" pitchFamily="34" charset="0"/>
              </a:rPr>
              <a:t>EQUIPO DE TRABAJO</a:t>
            </a:r>
            <a:r>
              <a:rPr kumimoji="0" lang="es-CO" sz="1400" b="1" i="0" u="none" strike="noStrike" cap="none" normalizeH="0" baseline="0" dirty="0" smtClean="0">
                <a:ln>
                  <a:noFill/>
                </a:ln>
                <a:solidFill>
                  <a:srgbClr val="000000"/>
                </a:solidFill>
                <a:effectLst/>
                <a:latin typeface="Arial Narrow" pitchFamily="34" charset="0"/>
                <a:ea typeface="Times New Roman" pitchFamily="18" charset="0"/>
                <a:cs typeface="Arial" pitchFamily="34" charset="0"/>
              </a:rPr>
              <a:t>:</a:t>
            </a:r>
            <a:endParaRPr kumimoji="0" lang="es-E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lang="es-CO" sz="1400" dirty="0" smtClean="0">
                <a:solidFill>
                  <a:srgbClr val="000000"/>
                </a:solidFill>
                <a:latin typeface="Arial Narrow" pitchFamily="34" charset="0"/>
                <a:cs typeface="Arial" pitchFamily="34" charset="0"/>
              </a:rPr>
              <a:t>11</a:t>
            </a:r>
          </a:p>
          <a:p>
            <a:pPr marL="0" marR="0" lvl="0" indent="449263" algn="ctr" defTabSz="914400" rtl="0" eaLnBrk="0" fontAlgn="base" latinLnBrk="0" hangingPunct="0">
              <a:lnSpc>
                <a:spcPct val="100000"/>
              </a:lnSpc>
              <a:spcBef>
                <a:spcPct val="0"/>
              </a:spcBef>
              <a:spcAft>
                <a:spcPct val="0"/>
              </a:spcAft>
              <a:buClrTx/>
              <a:buSzTx/>
              <a:buFontTx/>
              <a:buNone/>
              <a:tabLst/>
            </a:pPr>
            <a:r>
              <a:rPr lang="es-CO" sz="1400" dirty="0" smtClean="0">
                <a:solidFill>
                  <a:srgbClr val="000000"/>
                </a:solidFill>
                <a:latin typeface="Arial Narrow" pitchFamily="34" charset="0"/>
                <a:cs typeface="Arial" pitchFamily="34" charset="0"/>
              </a:rPr>
              <a:t>Emprendedores.</a:t>
            </a:r>
            <a:endParaRPr lang="es-CO" sz="1400" dirty="0" smtClean="0">
              <a:solidFill>
                <a:srgbClr val="000000"/>
              </a:solidFill>
              <a:latin typeface="Arial Narrow" pitchFamily="34" charset="0"/>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es-CO" sz="1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25133143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cxnSp>
        <p:nvCxnSpPr>
          <p:cNvPr id="32" name="31 Conector recto de flecha"/>
          <p:cNvCxnSpPr>
            <a:endCxn id="10" idx="1"/>
          </p:cNvCxnSpPr>
          <p:nvPr/>
        </p:nvCxnSpPr>
        <p:spPr>
          <a:xfrm>
            <a:off x="5573874" y="4386727"/>
            <a:ext cx="21602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48" name="47 Grupo"/>
          <p:cNvGrpSpPr/>
          <p:nvPr/>
        </p:nvGrpSpPr>
        <p:grpSpPr>
          <a:xfrm>
            <a:off x="677330" y="1686427"/>
            <a:ext cx="8077371" cy="4392488"/>
            <a:chOff x="899592" y="1916832"/>
            <a:chExt cx="8077371" cy="4392488"/>
          </a:xfrm>
          <a:solidFill>
            <a:schemeClr val="tx2">
              <a:lumMod val="40000"/>
              <a:lumOff val="60000"/>
            </a:schemeClr>
          </a:solidFill>
        </p:grpSpPr>
        <p:cxnSp>
          <p:nvCxnSpPr>
            <p:cNvPr id="7" name="6 Conector recto de flecha"/>
            <p:cNvCxnSpPr>
              <a:stCxn id="4" idx="2"/>
              <a:endCxn id="5" idx="0"/>
            </p:cNvCxnSpPr>
            <p:nvPr/>
          </p:nvCxnSpPr>
          <p:spPr>
            <a:xfrm>
              <a:off x="1583668" y="3284984"/>
              <a:ext cx="0" cy="864096"/>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sp>
          <p:nvSpPr>
            <p:cNvPr id="4" name="3 Rectángulo"/>
            <p:cNvSpPr/>
            <p:nvPr/>
          </p:nvSpPr>
          <p:spPr>
            <a:xfrm>
              <a:off x="899592" y="2636912"/>
              <a:ext cx="1368152" cy="648072"/>
            </a:xfrm>
            <a:prstGeom prst="rect">
              <a:avLst/>
            </a:prstGeom>
            <a:grpFill/>
          </p:spPr>
          <p:style>
            <a:lnRef idx="1">
              <a:schemeClr val="dk1"/>
            </a:lnRef>
            <a:fillRef idx="2">
              <a:schemeClr val="dk1"/>
            </a:fillRef>
            <a:effectRef idx="1">
              <a:schemeClr val="dk1"/>
            </a:effectRef>
            <a:fontRef idx="minor">
              <a:schemeClr val="dk1"/>
            </a:fontRef>
          </p:style>
          <p:txBody>
            <a:bodyPr rtlCol="0" anchor="ctr"/>
            <a:lstStyle/>
            <a:p>
              <a:pPr algn="ctr"/>
              <a:r>
                <a:rPr lang="es-SV" sz="1000" dirty="0" smtClean="0"/>
                <a:t>Verifica salida Firma y sella vales y se queda con la copia del vale</a:t>
              </a:r>
              <a:endParaRPr lang="es-ES" sz="1000" dirty="0"/>
            </a:p>
          </p:txBody>
        </p:sp>
        <p:sp>
          <p:nvSpPr>
            <p:cNvPr id="5" name="4 Esquina doblada"/>
            <p:cNvSpPr/>
            <p:nvPr/>
          </p:nvSpPr>
          <p:spPr>
            <a:xfrm>
              <a:off x="1187624" y="4149080"/>
              <a:ext cx="792088" cy="576064"/>
            </a:xfrm>
            <a:prstGeom prst="foldedCorner">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SV" sz="1000" dirty="0"/>
                <a:t>Reporte manual del </a:t>
              </a:r>
              <a:r>
                <a:rPr lang="es-SV" sz="1000" dirty="0" err="1" smtClean="0"/>
                <a:t>Chequero</a:t>
              </a:r>
              <a:endParaRPr lang="es-ES" sz="1000" dirty="0"/>
            </a:p>
          </p:txBody>
        </p:sp>
        <p:sp>
          <p:nvSpPr>
            <p:cNvPr id="8" name="7 Documento"/>
            <p:cNvSpPr/>
            <p:nvPr/>
          </p:nvSpPr>
          <p:spPr>
            <a:xfrm>
              <a:off x="2195736" y="4005064"/>
              <a:ext cx="1512168" cy="864096"/>
            </a:xfrm>
            <a:prstGeom prst="flowChartDocument">
              <a:avLst/>
            </a:prstGeom>
            <a:solidFill>
              <a:schemeClr val="accent2">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s-SV" sz="1000" dirty="0"/>
                <a:t>Procesa la información recibida del CHEQUERO </a:t>
              </a:r>
              <a:r>
                <a:rPr lang="es-SV" sz="1000" dirty="0" smtClean="0"/>
                <a:t>ingresándola </a:t>
              </a:r>
              <a:r>
                <a:rPr lang="es-SV" sz="1000" dirty="0"/>
                <a:t>al sistema o modulo de transporte</a:t>
              </a:r>
              <a:endParaRPr lang="es-ES" sz="1000" dirty="0"/>
            </a:p>
          </p:txBody>
        </p:sp>
        <p:sp>
          <p:nvSpPr>
            <p:cNvPr id="9" name="8 Documento"/>
            <p:cNvSpPr/>
            <p:nvPr/>
          </p:nvSpPr>
          <p:spPr>
            <a:xfrm>
              <a:off x="3851920" y="3645024"/>
              <a:ext cx="1944216" cy="2520280"/>
            </a:xfrm>
            <a:prstGeom prst="flowChartDocument">
              <a:avLst/>
            </a:prstGeom>
            <a:grpFill/>
          </p:spPr>
          <p:style>
            <a:lnRef idx="1">
              <a:schemeClr val="dk1"/>
            </a:lnRef>
            <a:fillRef idx="2">
              <a:schemeClr val="dk1"/>
            </a:fillRef>
            <a:effectRef idx="1">
              <a:schemeClr val="dk1"/>
            </a:effectRef>
            <a:fontRef idx="minor">
              <a:schemeClr val="dk1"/>
            </a:fontRef>
          </p:style>
          <p:txBody>
            <a:bodyPr rtlCol="0" anchor="ctr"/>
            <a:lstStyle/>
            <a:p>
              <a:pPr algn="just"/>
              <a:r>
                <a:rPr lang="es-SV" sz="1000" dirty="0" smtClean="0"/>
                <a:t>1. Verificaba los vales originales presentados a cobro y comparados contra los ingresados al sistema.</a:t>
              </a:r>
            </a:p>
            <a:p>
              <a:pPr algn="just"/>
              <a:r>
                <a:rPr lang="es-SV" sz="1000" dirty="0" smtClean="0"/>
                <a:t>2. Si no había problemas daba el visto bueno al transportista, para que este facturara los servicios  después de haber hecho las comparaciones.</a:t>
              </a:r>
            </a:p>
            <a:p>
              <a:pPr algn="just"/>
              <a:r>
                <a:rPr lang="es-SV" sz="1000" dirty="0" smtClean="0"/>
                <a:t>3. De acuerdo  a la información ya VERIFICADA emitía la solicitud de pago para pedir autorización a GP31.</a:t>
              </a:r>
              <a:endParaRPr lang="es-ES" sz="1000" dirty="0"/>
            </a:p>
          </p:txBody>
        </p:sp>
        <p:sp>
          <p:nvSpPr>
            <p:cNvPr id="10" name="9 Rectángulo"/>
            <p:cNvSpPr/>
            <p:nvPr/>
          </p:nvSpPr>
          <p:spPr>
            <a:xfrm>
              <a:off x="6012160" y="3645024"/>
              <a:ext cx="1368152" cy="1944216"/>
            </a:xfrm>
            <a:prstGeom prst="rect">
              <a:avLst/>
            </a:prstGeom>
            <a:grpFill/>
          </p:spPr>
          <p:style>
            <a:lnRef idx="1">
              <a:schemeClr val="dk1"/>
            </a:lnRef>
            <a:fillRef idx="2">
              <a:schemeClr val="dk1"/>
            </a:fillRef>
            <a:effectRef idx="1">
              <a:schemeClr val="dk1"/>
            </a:effectRef>
            <a:fontRef idx="minor">
              <a:schemeClr val="dk1"/>
            </a:fontRef>
          </p:style>
          <p:txBody>
            <a:bodyPr rtlCol="0" anchor="ctr"/>
            <a:lstStyle/>
            <a:p>
              <a:pPr marL="228600" indent="-228600" algn="just">
                <a:buAutoNum type="arabicPeriod"/>
              </a:pPr>
              <a:r>
                <a:rPr lang="es-SV" sz="1000" dirty="0" smtClean="0"/>
                <a:t>La GP autorizaba la solicitud de pago generada por el encargado de proveeduría.</a:t>
              </a:r>
            </a:p>
            <a:p>
              <a:pPr marL="228600" indent="-228600" algn="just">
                <a:buAutoNum type="arabicPeriod"/>
              </a:pPr>
              <a:r>
                <a:rPr lang="es-SV" sz="1000" dirty="0" smtClean="0"/>
                <a:t>2. Una vez autorizaba la solicitud de pago era entregada al proveedor para que solicite Quedan. </a:t>
              </a:r>
              <a:endParaRPr lang="es-ES" sz="1000" dirty="0"/>
            </a:p>
          </p:txBody>
        </p:sp>
        <p:sp>
          <p:nvSpPr>
            <p:cNvPr id="11" name="10 Rectángulo"/>
            <p:cNvSpPr/>
            <p:nvPr/>
          </p:nvSpPr>
          <p:spPr>
            <a:xfrm>
              <a:off x="7596336" y="3645024"/>
              <a:ext cx="1368152" cy="792088"/>
            </a:xfrm>
            <a:prstGeom prst="rect">
              <a:avLst/>
            </a:prstGeom>
            <a:grpFill/>
          </p:spPr>
          <p:style>
            <a:lnRef idx="1">
              <a:schemeClr val="dk1"/>
            </a:lnRef>
            <a:fillRef idx="2">
              <a:schemeClr val="dk1"/>
            </a:fillRef>
            <a:effectRef idx="1">
              <a:schemeClr val="dk1"/>
            </a:effectRef>
            <a:fontRef idx="minor">
              <a:schemeClr val="dk1"/>
            </a:fontRef>
          </p:style>
          <p:txBody>
            <a:bodyPr rtlCol="0" anchor="ctr"/>
            <a:lstStyle/>
            <a:p>
              <a:pPr algn="ctr"/>
              <a:r>
                <a:rPr lang="es-SV" sz="1000" dirty="0" smtClean="0"/>
                <a:t>Con la solicitud de pago autorizada, se presentaba en el departamento de contabilidad</a:t>
              </a:r>
              <a:endParaRPr lang="es-ES" sz="1000" dirty="0"/>
            </a:p>
          </p:txBody>
        </p:sp>
        <p:sp>
          <p:nvSpPr>
            <p:cNvPr id="12" name="11 Elipse"/>
            <p:cNvSpPr/>
            <p:nvPr/>
          </p:nvSpPr>
          <p:spPr>
            <a:xfrm>
              <a:off x="7668344" y="5301208"/>
              <a:ext cx="1224136" cy="1008112"/>
            </a:xfrm>
            <a:prstGeom prst="ellipse">
              <a:avLst/>
            </a:prstGeom>
            <a:grpFill/>
          </p:spPr>
          <p:style>
            <a:lnRef idx="1">
              <a:schemeClr val="dk1"/>
            </a:lnRef>
            <a:fillRef idx="2">
              <a:schemeClr val="dk1"/>
            </a:fillRef>
            <a:effectRef idx="1">
              <a:schemeClr val="dk1"/>
            </a:effectRef>
            <a:fontRef idx="minor">
              <a:schemeClr val="dk1"/>
            </a:fontRef>
          </p:style>
          <p:txBody>
            <a:bodyPr rtlCol="0" anchor="ctr"/>
            <a:lstStyle/>
            <a:p>
              <a:pPr algn="ctr"/>
              <a:r>
                <a:rPr lang="es-SV" sz="1000" dirty="0"/>
                <a:t>Contabilidad entrega Quedan para pago</a:t>
              </a:r>
              <a:endParaRPr lang="es-ES" sz="1000" dirty="0"/>
            </a:p>
          </p:txBody>
        </p:sp>
        <p:sp>
          <p:nvSpPr>
            <p:cNvPr id="14" name="13 Rectángulo"/>
            <p:cNvSpPr/>
            <p:nvPr/>
          </p:nvSpPr>
          <p:spPr>
            <a:xfrm>
              <a:off x="4716016" y="2276872"/>
              <a:ext cx="1728192" cy="792088"/>
            </a:xfrm>
            <a:prstGeom prst="rect">
              <a:avLst/>
            </a:prstGeom>
            <a:grpFill/>
          </p:spPr>
          <p:style>
            <a:lnRef idx="1">
              <a:schemeClr val="dk1"/>
            </a:lnRef>
            <a:fillRef idx="2">
              <a:schemeClr val="dk1"/>
            </a:fillRef>
            <a:effectRef idx="1">
              <a:schemeClr val="dk1"/>
            </a:effectRef>
            <a:fontRef idx="minor">
              <a:schemeClr val="dk1"/>
            </a:fontRef>
          </p:style>
          <p:txBody>
            <a:bodyPr rtlCol="0" anchor="ctr"/>
            <a:lstStyle/>
            <a:p>
              <a:pPr algn="ctr"/>
              <a:r>
                <a:rPr lang="es-SV" sz="1000" dirty="0" smtClean="0"/>
                <a:t>Presenta vales originales al encargado de proveeduría  para que se los verifique en el sistema y pueda facturar sus servicios.</a:t>
              </a:r>
              <a:endParaRPr lang="es-ES" sz="1000" dirty="0"/>
            </a:p>
          </p:txBody>
        </p:sp>
        <p:sp>
          <p:nvSpPr>
            <p:cNvPr id="3" name="2 CuadroTexto"/>
            <p:cNvSpPr txBox="1"/>
            <p:nvPr/>
          </p:nvSpPr>
          <p:spPr>
            <a:xfrm>
              <a:off x="1187624" y="2319037"/>
              <a:ext cx="813043" cy="253916"/>
            </a:xfrm>
            <a:prstGeom prst="rect">
              <a:avLst/>
            </a:prstGeom>
            <a:grpFill/>
          </p:spPr>
          <p:txBody>
            <a:bodyPr wrap="none" rtlCol="0">
              <a:spAutoFit/>
            </a:bodyPr>
            <a:lstStyle/>
            <a:p>
              <a:r>
                <a:rPr lang="es-SV" sz="1050" dirty="0" smtClean="0"/>
                <a:t>CHEQUERO</a:t>
              </a:r>
              <a:endParaRPr lang="es-SV" sz="1050" dirty="0"/>
            </a:p>
          </p:txBody>
        </p:sp>
        <p:sp>
          <p:nvSpPr>
            <p:cNvPr id="13" name="12 CuadroTexto"/>
            <p:cNvSpPr txBox="1"/>
            <p:nvPr/>
          </p:nvSpPr>
          <p:spPr>
            <a:xfrm>
              <a:off x="1187624" y="3636450"/>
              <a:ext cx="893193" cy="246221"/>
            </a:xfrm>
            <a:prstGeom prst="rect">
              <a:avLst/>
            </a:prstGeom>
            <a:grpFill/>
          </p:spPr>
          <p:txBody>
            <a:bodyPr wrap="none" rtlCol="0">
              <a:spAutoFit/>
            </a:bodyPr>
            <a:lstStyle/>
            <a:p>
              <a:r>
                <a:rPr lang="es-SV" sz="900" dirty="0" smtClean="0"/>
                <a:t>Al final </a:t>
              </a:r>
              <a:r>
                <a:rPr lang="es-SV" sz="1000" dirty="0" smtClean="0"/>
                <a:t>del</a:t>
              </a:r>
              <a:r>
                <a:rPr lang="es-SV" sz="900" dirty="0" smtClean="0"/>
                <a:t> día.</a:t>
              </a:r>
              <a:endParaRPr lang="es-SV" sz="900" dirty="0"/>
            </a:p>
          </p:txBody>
        </p:sp>
        <p:sp>
          <p:nvSpPr>
            <p:cNvPr id="15" name="14 CuadroTexto"/>
            <p:cNvSpPr txBox="1"/>
            <p:nvPr/>
          </p:nvSpPr>
          <p:spPr>
            <a:xfrm>
              <a:off x="2297179" y="3437000"/>
              <a:ext cx="1309281" cy="400110"/>
            </a:xfrm>
            <a:prstGeom prst="rect">
              <a:avLst/>
            </a:prstGeom>
            <a:grpFill/>
          </p:spPr>
          <p:txBody>
            <a:bodyPr wrap="square" rtlCol="0">
              <a:spAutoFit/>
            </a:bodyPr>
            <a:lstStyle/>
            <a:p>
              <a:pPr algn="ctr"/>
              <a:r>
                <a:rPr lang="es-SV" sz="1000" dirty="0" smtClean="0"/>
                <a:t>ENCARGADO DE BODEGA.</a:t>
              </a:r>
              <a:endParaRPr lang="es-SV" sz="1000" dirty="0"/>
            </a:p>
          </p:txBody>
        </p:sp>
        <p:sp>
          <p:nvSpPr>
            <p:cNvPr id="16" name="15 CuadroTexto"/>
            <p:cNvSpPr txBox="1"/>
            <p:nvPr/>
          </p:nvSpPr>
          <p:spPr>
            <a:xfrm>
              <a:off x="3851920" y="3189290"/>
              <a:ext cx="1309281" cy="400110"/>
            </a:xfrm>
            <a:prstGeom prst="rect">
              <a:avLst/>
            </a:prstGeom>
            <a:grpFill/>
          </p:spPr>
          <p:txBody>
            <a:bodyPr wrap="square" rtlCol="0">
              <a:spAutoFit/>
            </a:bodyPr>
            <a:lstStyle/>
            <a:p>
              <a:pPr algn="ctr"/>
              <a:r>
                <a:rPr lang="es-SV" sz="1000" dirty="0" smtClean="0"/>
                <a:t>ENCARGADO DE PROVEEDURÍA</a:t>
              </a:r>
              <a:endParaRPr lang="es-SV" sz="1000" dirty="0"/>
            </a:p>
          </p:txBody>
        </p:sp>
        <p:sp>
          <p:nvSpPr>
            <p:cNvPr id="17" name="16 CuadroTexto"/>
            <p:cNvSpPr txBox="1"/>
            <p:nvPr/>
          </p:nvSpPr>
          <p:spPr>
            <a:xfrm>
              <a:off x="6100525" y="3230266"/>
              <a:ext cx="1309281" cy="400110"/>
            </a:xfrm>
            <a:prstGeom prst="rect">
              <a:avLst/>
            </a:prstGeom>
            <a:grpFill/>
          </p:spPr>
          <p:txBody>
            <a:bodyPr wrap="square" rtlCol="0">
              <a:spAutoFit/>
            </a:bodyPr>
            <a:lstStyle/>
            <a:p>
              <a:pPr algn="ctr"/>
              <a:r>
                <a:rPr lang="es-SV" sz="1000" dirty="0" smtClean="0"/>
                <a:t>GERENCIA DE PRODUCCIÓN</a:t>
              </a:r>
              <a:endParaRPr lang="es-SV" sz="1000" dirty="0"/>
            </a:p>
          </p:txBody>
        </p:sp>
        <p:sp>
          <p:nvSpPr>
            <p:cNvPr id="18" name="17 CuadroTexto"/>
            <p:cNvSpPr txBox="1"/>
            <p:nvPr/>
          </p:nvSpPr>
          <p:spPr>
            <a:xfrm>
              <a:off x="7667682" y="3234481"/>
              <a:ext cx="1309281" cy="246221"/>
            </a:xfrm>
            <a:prstGeom prst="rect">
              <a:avLst/>
            </a:prstGeom>
            <a:grpFill/>
          </p:spPr>
          <p:txBody>
            <a:bodyPr wrap="square" rtlCol="0">
              <a:spAutoFit/>
            </a:bodyPr>
            <a:lstStyle/>
            <a:p>
              <a:pPr algn="ctr"/>
              <a:r>
                <a:rPr lang="es-SV" sz="1000" dirty="0" smtClean="0"/>
                <a:t>TRANSPORTISTA</a:t>
              </a:r>
              <a:endParaRPr lang="es-SV" sz="1000" dirty="0"/>
            </a:p>
          </p:txBody>
        </p:sp>
        <p:sp>
          <p:nvSpPr>
            <p:cNvPr id="19" name="18 CuadroTexto"/>
            <p:cNvSpPr txBox="1"/>
            <p:nvPr/>
          </p:nvSpPr>
          <p:spPr>
            <a:xfrm>
              <a:off x="5004048" y="1916832"/>
              <a:ext cx="1309281" cy="246221"/>
            </a:xfrm>
            <a:prstGeom prst="rect">
              <a:avLst/>
            </a:prstGeom>
            <a:grpFill/>
          </p:spPr>
          <p:txBody>
            <a:bodyPr wrap="square" rtlCol="0">
              <a:spAutoFit/>
            </a:bodyPr>
            <a:lstStyle/>
            <a:p>
              <a:pPr algn="ctr"/>
              <a:r>
                <a:rPr lang="es-SV" sz="1000" dirty="0" smtClean="0"/>
                <a:t>TRANSPORTISTA</a:t>
              </a:r>
              <a:endParaRPr lang="es-SV" sz="1000" dirty="0"/>
            </a:p>
          </p:txBody>
        </p:sp>
        <p:cxnSp>
          <p:nvCxnSpPr>
            <p:cNvPr id="21" name="20 Conector recto de flecha"/>
            <p:cNvCxnSpPr>
              <a:stCxn id="5" idx="3"/>
              <a:endCxn id="8" idx="1"/>
            </p:cNvCxnSpPr>
            <p:nvPr/>
          </p:nvCxnSpPr>
          <p:spPr>
            <a:xfrm>
              <a:off x="1979712" y="4437112"/>
              <a:ext cx="216024" cy="0"/>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cxnSp>
          <p:nvCxnSpPr>
            <p:cNvPr id="30" name="29 Conector recto de flecha"/>
            <p:cNvCxnSpPr>
              <a:stCxn id="8" idx="3"/>
            </p:cNvCxnSpPr>
            <p:nvPr/>
          </p:nvCxnSpPr>
          <p:spPr>
            <a:xfrm>
              <a:off x="3707904" y="4437112"/>
              <a:ext cx="144016" cy="0"/>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cxnSp>
          <p:nvCxnSpPr>
            <p:cNvPr id="39" name="38 Conector recto de flecha"/>
            <p:cNvCxnSpPr/>
            <p:nvPr/>
          </p:nvCxnSpPr>
          <p:spPr>
            <a:xfrm>
              <a:off x="7380312" y="3968103"/>
              <a:ext cx="216024" cy="0"/>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cxnSp>
          <p:nvCxnSpPr>
            <p:cNvPr id="40" name="39 Conector recto de flecha"/>
            <p:cNvCxnSpPr/>
            <p:nvPr/>
          </p:nvCxnSpPr>
          <p:spPr>
            <a:xfrm>
              <a:off x="8280412" y="4437112"/>
              <a:ext cx="0" cy="864096"/>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cxnSp>
          <p:nvCxnSpPr>
            <p:cNvPr id="41" name="40 Conector recto de flecha"/>
            <p:cNvCxnSpPr/>
            <p:nvPr/>
          </p:nvCxnSpPr>
          <p:spPr>
            <a:xfrm flipH="1">
              <a:off x="5161201" y="3048654"/>
              <a:ext cx="386140" cy="540746"/>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cxnSp>
          <p:nvCxnSpPr>
            <p:cNvPr id="43" name="42 Conector recto de flecha"/>
            <p:cNvCxnSpPr/>
            <p:nvPr/>
          </p:nvCxnSpPr>
          <p:spPr>
            <a:xfrm>
              <a:off x="5796137" y="3068960"/>
              <a:ext cx="432047" cy="520440"/>
            </a:xfrm>
            <a:prstGeom prst="straightConnector1">
              <a:avLst/>
            </a:prstGeom>
            <a:grpFill/>
            <a:ln>
              <a:tailEnd type="arrow"/>
            </a:ln>
          </p:spPr>
          <p:style>
            <a:lnRef idx="1">
              <a:schemeClr val="accent1"/>
            </a:lnRef>
            <a:fillRef idx="0">
              <a:schemeClr val="accent1"/>
            </a:fillRef>
            <a:effectRef idx="0">
              <a:schemeClr val="accent1"/>
            </a:effectRef>
            <a:fontRef idx="minor">
              <a:schemeClr val="tx1"/>
            </a:fontRef>
          </p:style>
        </p:cxnSp>
      </p:grpSp>
      <p:sp>
        <p:nvSpPr>
          <p:cNvPr id="47" name="3 Título"/>
          <p:cNvSpPr>
            <a:spLocks noGrp="1"/>
          </p:cNvSpPr>
          <p:nvPr>
            <p:ph type="title"/>
          </p:nvPr>
        </p:nvSpPr>
        <p:spPr>
          <a:xfrm>
            <a:off x="0" y="274638"/>
            <a:ext cx="9144000" cy="850106"/>
          </a:xfrm>
        </p:spPr>
        <p:style>
          <a:lnRef idx="3">
            <a:schemeClr val="lt1"/>
          </a:lnRef>
          <a:fillRef idx="1">
            <a:schemeClr val="accent1"/>
          </a:fillRef>
          <a:effectRef idx="1">
            <a:schemeClr val="accent1"/>
          </a:effectRef>
          <a:fontRef idx="minor">
            <a:schemeClr val="lt1"/>
          </a:fontRef>
        </p:style>
        <p:txBody>
          <a:bodyPr/>
          <a:lstStyle/>
          <a:p>
            <a:r>
              <a:rPr lang="es-SV" dirty="0" smtClean="0">
                <a:solidFill>
                  <a:schemeClr val="tx1"/>
                </a:solidFill>
              </a:rPr>
              <a:t>Descripción del caso</a:t>
            </a:r>
            <a:endParaRPr lang="es-ES"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3" name="3 Título"/>
          <p:cNvSpPr>
            <a:spLocks noGrp="1"/>
          </p:cNvSpPr>
          <p:nvPr>
            <p:ph type="title"/>
          </p:nvPr>
        </p:nvSpPr>
        <p:spPr>
          <a:xfrm>
            <a:off x="0" y="274638"/>
            <a:ext cx="9144000" cy="850106"/>
          </a:xfrm>
        </p:spPr>
        <p:style>
          <a:lnRef idx="3">
            <a:schemeClr val="lt1"/>
          </a:lnRef>
          <a:fillRef idx="1">
            <a:schemeClr val="accent1"/>
          </a:fillRef>
          <a:effectRef idx="1">
            <a:schemeClr val="accent1"/>
          </a:effectRef>
          <a:fontRef idx="minor">
            <a:schemeClr val="lt1"/>
          </a:fontRef>
        </p:style>
        <p:txBody>
          <a:bodyPr/>
          <a:lstStyle/>
          <a:p>
            <a:r>
              <a:rPr lang="es-SV" dirty="0" smtClean="0">
                <a:solidFill>
                  <a:schemeClr val="tx1"/>
                </a:solidFill>
              </a:rPr>
              <a:t>Acta de juramentación</a:t>
            </a:r>
            <a:endParaRPr lang="es-ES" dirty="0">
              <a:solidFill>
                <a:schemeClr val="tx1"/>
              </a:solidFill>
            </a:endParaRPr>
          </a:p>
        </p:txBody>
      </p:sp>
      <p:sp>
        <p:nvSpPr>
          <p:cNvPr id="4" name="3 Rectángulo"/>
          <p:cNvSpPr/>
          <p:nvPr/>
        </p:nvSpPr>
        <p:spPr>
          <a:xfrm>
            <a:off x="3563888" y="1412776"/>
            <a:ext cx="4824536"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solidFill>
                  <a:schemeClr val="tx1"/>
                </a:solidFill>
              </a:rPr>
              <a:t>Verificar los registros  contables e informar hallazgos.</a:t>
            </a:r>
            <a:endParaRPr lang="es-SV" dirty="0">
              <a:solidFill>
                <a:schemeClr val="tx1"/>
              </a:solidFill>
            </a:endParaRPr>
          </a:p>
        </p:txBody>
      </p:sp>
      <p:sp>
        <p:nvSpPr>
          <p:cNvPr id="5" name="4 Rectángulo"/>
          <p:cNvSpPr/>
          <p:nvPr/>
        </p:nvSpPr>
        <p:spPr>
          <a:xfrm>
            <a:off x="3563888" y="2243279"/>
            <a:ext cx="4824536" cy="5689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solidFill>
                  <a:schemeClr val="tx1"/>
                </a:solidFill>
              </a:rPr>
              <a:t>Verificar si los mismos pueden ser calificados como irregulares.</a:t>
            </a:r>
            <a:endParaRPr lang="es-SV" dirty="0">
              <a:solidFill>
                <a:schemeClr val="tx1"/>
              </a:solidFill>
            </a:endParaRPr>
          </a:p>
        </p:txBody>
      </p:sp>
      <p:sp>
        <p:nvSpPr>
          <p:cNvPr id="6" name="5 Rectángulo"/>
          <p:cNvSpPr/>
          <p:nvPr/>
        </p:nvSpPr>
        <p:spPr>
          <a:xfrm>
            <a:off x="3563888" y="3081407"/>
            <a:ext cx="4824536" cy="6951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solidFill>
                  <a:schemeClr val="tx1"/>
                </a:solidFill>
              </a:rPr>
              <a:t>Enunciar los procedimientos utilizados para lograr dichos hallazgos..</a:t>
            </a:r>
            <a:endParaRPr lang="es-SV" dirty="0">
              <a:solidFill>
                <a:schemeClr val="tx1"/>
              </a:solidFill>
            </a:endParaRPr>
          </a:p>
        </p:txBody>
      </p:sp>
      <p:sp>
        <p:nvSpPr>
          <p:cNvPr id="7" name="6 Rectángulo"/>
          <p:cNvSpPr/>
          <p:nvPr/>
        </p:nvSpPr>
        <p:spPr>
          <a:xfrm>
            <a:off x="3586836" y="3991295"/>
            <a:ext cx="4801587" cy="589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solidFill>
                  <a:schemeClr val="tx1"/>
                </a:solidFill>
              </a:rPr>
              <a:t>Que modalidades fueron encontradas en las irregularidades</a:t>
            </a:r>
            <a:endParaRPr lang="es-SV" dirty="0">
              <a:solidFill>
                <a:schemeClr val="tx1"/>
              </a:solidFill>
            </a:endParaRPr>
          </a:p>
        </p:txBody>
      </p:sp>
      <p:sp>
        <p:nvSpPr>
          <p:cNvPr id="8" name="7 Rectángulo"/>
          <p:cNvSpPr/>
          <p:nvPr/>
        </p:nvSpPr>
        <p:spPr>
          <a:xfrm>
            <a:off x="3629076" y="4797152"/>
            <a:ext cx="4824536"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solidFill>
                  <a:schemeClr val="tx1"/>
                </a:solidFill>
              </a:rPr>
              <a:t>Hacer un cruce en la información que obra en la aplicación contable en el pago de los viajes que tiene el sistema de transporte con la documentación física que soporta los reportes informáticos..</a:t>
            </a:r>
            <a:endParaRPr lang="es-SV" dirty="0">
              <a:solidFill>
                <a:schemeClr val="tx1"/>
              </a:solidFill>
            </a:endParaRPr>
          </a:p>
        </p:txBody>
      </p:sp>
      <p:sp>
        <p:nvSpPr>
          <p:cNvPr id="9" name="8 Elipse"/>
          <p:cNvSpPr/>
          <p:nvPr/>
        </p:nvSpPr>
        <p:spPr>
          <a:xfrm>
            <a:off x="611560" y="2538196"/>
            <a:ext cx="2088232" cy="2042932"/>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SV" dirty="0" smtClean="0"/>
              <a:t>Puntos  de Pericia.</a:t>
            </a:r>
            <a:endParaRPr lang="es-SV" dirty="0"/>
          </a:p>
        </p:txBody>
      </p:sp>
    </p:spTree>
    <p:extLst>
      <p:ext uri="{BB962C8B-B14F-4D97-AF65-F5344CB8AC3E}">
        <p14:creationId xmlns="" xmlns:p14="http://schemas.microsoft.com/office/powerpoint/2010/main" val="9068870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5" name="3 Título"/>
          <p:cNvSpPr>
            <a:spLocks noGrp="1"/>
          </p:cNvSpPr>
          <p:nvPr>
            <p:ph type="title"/>
          </p:nvPr>
        </p:nvSpPr>
        <p:spPr>
          <a:xfrm>
            <a:off x="0" y="274638"/>
            <a:ext cx="9144000" cy="850106"/>
          </a:xfrm>
        </p:spPr>
        <p:style>
          <a:lnRef idx="3">
            <a:schemeClr val="lt1"/>
          </a:lnRef>
          <a:fillRef idx="1">
            <a:schemeClr val="accent1"/>
          </a:fillRef>
          <a:effectRef idx="1">
            <a:schemeClr val="accent1"/>
          </a:effectRef>
          <a:fontRef idx="minor">
            <a:schemeClr val="lt1"/>
          </a:fontRef>
        </p:style>
        <p:txBody>
          <a:bodyPr/>
          <a:lstStyle/>
          <a:p>
            <a:r>
              <a:rPr lang="es-SV" dirty="0" smtClean="0">
                <a:solidFill>
                  <a:schemeClr val="tx1"/>
                </a:solidFill>
              </a:rPr>
              <a:t>Objetivos de la auditoría</a:t>
            </a:r>
            <a:endParaRPr lang="es-ES" dirty="0">
              <a:solidFill>
                <a:schemeClr val="tx1"/>
              </a:solidFill>
            </a:endParaRPr>
          </a:p>
        </p:txBody>
      </p:sp>
      <p:sp>
        <p:nvSpPr>
          <p:cNvPr id="6" name="5 Rectángulo"/>
          <p:cNvSpPr/>
          <p:nvPr/>
        </p:nvSpPr>
        <p:spPr>
          <a:xfrm>
            <a:off x="3563888" y="1412776"/>
            <a:ext cx="4824536" cy="100811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SV" dirty="0" smtClean="0">
                <a:solidFill>
                  <a:schemeClr val="tx1"/>
                </a:solidFill>
              </a:rPr>
              <a:t>Emitir un informe de auditoría  forense sobre el caso de estafa agravada en perjuicio patrimonial de CONSTRUMAS S.A. de C.V.</a:t>
            </a:r>
            <a:endParaRPr lang="es-SV" dirty="0">
              <a:solidFill>
                <a:schemeClr val="tx1"/>
              </a:solidFill>
            </a:endParaRPr>
          </a:p>
        </p:txBody>
      </p:sp>
      <p:sp>
        <p:nvSpPr>
          <p:cNvPr id="7" name="6 Rectángulo"/>
          <p:cNvSpPr/>
          <p:nvPr/>
        </p:nvSpPr>
        <p:spPr>
          <a:xfrm>
            <a:off x="3144276" y="2708920"/>
            <a:ext cx="5328592" cy="89053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SV" sz="1600" dirty="0" smtClean="0">
                <a:solidFill>
                  <a:schemeClr val="tx1"/>
                </a:solidFill>
              </a:rPr>
              <a:t>Verificar los registros  contables e informar hallazgos y determinar si los mismos  </a:t>
            </a:r>
            <a:r>
              <a:rPr lang="es-SV" sz="1600" dirty="0">
                <a:solidFill>
                  <a:schemeClr val="tx1"/>
                </a:solidFill>
              </a:rPr>
              <a:t>pueden ser calificados como irregulares</a:t>
            </a:r>
            <a:r>
              <a:rPr lang="es-SV" sz="1600" dirty="0" smtClean="0">
                <a:solidFill>
                  <a:schemeClr val="tx1"/>
                </a:solidFill>
              </a:rPr>
              <a:t>.</a:t>
            </a:r>
            <a:endParaRPr lang="es-SV" sz="1600" dirty="0">
              <a:solidFill>
                <a:schemeClr val="tx1"/>
              </a:solidFill>
            </a:endParaRPr>
          </a:p>
        </p:txBody>
      </p:sp>
      <p:sp>
        <p:nvSpPr>
          <p:cNvPr id="9" name="8 Rectángulo"/>
          <p:cNvSpPr/>
          <p:nvPr/>
        </p:nvSpPr>
        <p:spPr>
          <a:xfrm>
            <a:off x="3114507" y="3776593"/>
            <a:ext cx="5328592" cy="69518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SV" sz="1600" dirty="0" smtClean="0">
                <a:solidFill>
                  <a:schemeClr val="tx1"/>
                </a:solidFill>
              </a:rPr>
              <a:t>Enunciar los procedimientos utilizados para lograr dichos hallazgos..</a:t>
            </a:r>
            <a:endParaRPr lang="es-SV" sz="1600" dirty="0">
              <a:solidFill>
                <a:schemeClr val="tx1"/>
              </a:solidFill>
            </a:endParaRPr>
          </a:p>
        </p:txBody>
      </p:sp>
      <p:sp>
        <p:nvSpPr>
          <p:cNvPr id="10" name="9 Rectángulo"/>
          <p:cNvSpPr/>
          <p:nvPr/>
        </p:nvSpPr>
        <p:spPr>
          <a:xfrm>
            <a:off x="3114507" y="4653136"/>
            <a:ext cx="5303245" cy="44581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SV" sz="1600" dirty="0" smtClean="0">
                <a:solidFill>
                  <a:schemeClr val="tx1"/>
                </a:solidFill>
              </a:rPr>
              <a:t>Que modalidades fueron encontradas en las irregularidades</a:t>
            </a:r>
            <a:endParaRPr lang="es-SV" sz="1600" dirty="0">
              <a:solidFill>
                <a:schemeClr val="tx1"/>
              </a:solidFill>
            </a:endParaRPr>
          </a:p>
        </p:txBody>
      </p:sp>
      <p:sp>
        <p:nvSpPr>
          <p:cNvPr id="11" name="10 Rectángulo"/>
          <p:cNvSpPr/>
          <p:nvPr/>
        </p:nvSpPr>
        <p:spPr>
          <a:xfrm>
            <a:off x="3114507" y="5229200"/>
            <a:ext cx="5328592" cy="122413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SV" sz="1600" dirty="0" smtClean="0">
                <a:solidFill>
                  <a:schemeClr val="tx1"/>
                </a:solidFill>
              </a:rPr>
              <a:t>Hacer un cruce en la información que obra en la aplicación contable en el pago de los viajes que tiene el sistema de transporte con la documentación física que soporta los reportes informáticos..</a:t>
            </a:r>
            <a:endParaRPr lang="es-SV" sz="1600" dirty="0">
              <a:solidFill>
                <a:schemeClr val="tx1"/>
              </a:solidFill>
            </a:endParaRPr>
          </a:p>
        </p:txBody>
      </p:sp>
      <p:sp>
        <p:nvSpPr>
          <p:cNvPr id="12" name="11 Elipse"/>
          <p:cNvSpPr/>
          <p:nvPr/>
        </p:nvSpPr>
        <p:spPr>
          <a:xfrm>
            <a:off x="683568" y="1523393"/>
            <a:ext cx="2430939" cy="792088"/>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SV" dirty="0" smtClean="0"/>
              <a:t>GENERAL</a:t>
            </a:r>
            <a:endParaRPr lang="es-SV" dirty="0"/>
          </a:p>
        </p:txBody>
      </p:sp>
      <p:sp>
        <p:nvSpPr>
          <p:cNvPr id="14" name="13 Rectángulo redondeado"/>
          <p:cNvSpPr/>
          <p:nvPr/>
        </p:nvSpPr>
        <p:spPr>
          <a:xfrm rot="16200000">
            <a:off x="231406" y="4097187"/>
            <a:ext cx="3096342" cy="7518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sz="2400" b="1" dirty="0" smtClean="0">
                <a:solidFill>
                  <a:schemeClr val="tx1"/>
                </a:solidFill>
              </a:rPr>
              <a:t>ESPECÍFICOS</a:t>
            </a:r>
            <a:endParaRPr lang="es-SV" sz="2400" b="1" dirty="0">
              <a:solidFill>
                <a:schemeClr val="tx1"/>
              </a:solidFill>
            </a:endParaRPr>
          </a:p>
        </p:txBody>
      </p:sp>
    </p:spTree>
    <p:extLst>
      <p:ext uri="{BB962C8B-B14F-4D97-AF65-F5344CB8AC3E}">
        <p14:creationId xmlns="" xmlns:p14="http://schemas.microsoft.com/office/powerpoint/2010/main" val="1537946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a:xfrm>
            <a:off x="0" y="274638"/>
            <a:ext cx="9144000" cy="1143000"/>
          </a:xfrm>
        </p:spPr>
        <p:style>
          <a:lnRef idx="3">
            <a:schemeClr val="lt1"/>
          </a:lnRef>
          <a:fillRef idx="1">
            <a:schemeClr val="accent1"/>
          </a:fillRef>
          <a:effectRef idx="1">
            <a:schemeClr val="accent1"/>
          </a:effectRef>
          <a:fontRef idx="minor">
            <a:schemeClr val="lt1"/>
          </a:fontRef>
        </p:style>
        <p:txBody>
          <a:bodyPr>
            <a:normAutofit/>
          </a:bodyPr>
          <a:lstStyle/>
          <a:p>
            <a:r>
              <a:rPr lang="es-SV" b="1" dirty="0" smtClean="0">
                <a:solidFill>
                  <a:schemeClr val="tx1"/>
                </a:solidFill>
              </a:rPr>
              <a:t>Flujo de pagos</a:t>
            </a:r>
            <a:endParaRPr lang="es-ES" b="1" dirty="0">
              <a:solidFill>
                <a:schemeClr val="tx1"/>
              </a:solidFill>
            </a:endParaRPr>
          </a:p>
        </p:txBody>
      </p:sp>
      <p:pic>
        <p:nvPicPr>
          <p:cNvPr id="2050" name="Picture 2"/>
          <p:cNvPicPr>
            <a:picLocks noGrp="1" noChangeAspect="1" noChangeArrowheads="1"/>
          </p:cNvPicPr>
          <p:nvPr>
            <p:ph idx="1"/>
          </p:nvPr>
        </p:nvPicPr>
        <p:blipFill>
          <a:blip r:embed="rId3" cstate="print"/>
          <a:srcRect/>
          <a:stretch>
            <a:fillRect/>
          </a:stretch>
        </p:blipFill>
        <p:spPr bwMode="auto">
          <a:xfrm>
            <a:off x="467544" y="1628800"/>
            <a:ext cx="8229600" cy="45139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pic>
        <p:nvPicPr>
          <p:cNvPr id="3074" name="Picture 2"/>
          <p:cNvPicPr>
            <a:picLocks noChangeAspect="1" noChangeArrowheads="1"/>
          </p:cNvPicPr>
          <p:nvPr/>
        </p:nvPicPr>
        <p:blipFill>
          <a:blip r:embed="rId3" cstate="print"/>
          <a:srcRect/>
          <a:stretch>
            <a:fillRect/>
          </a:stretch>
        </p:blipFill>
        <p:spPr bwMode="auto">
          <a:xfrm>
            <a:off x="611560" y="1772816"/>
            <a:ext cx="7858125" cy="3305175"/>
          </a:xfrm>
          <a:prstGeom prst="rect">
            <a:avLst/>
          </a:prstGeom>
          <a:noFill/>
          <a:ln w="9525">
            <a:solidFill>
              <a:schemeClr val="tx1"/>
            </a:solidFill>
            <a:miter lim="800000"/>
            <a:headEnd/>
            <a:tailEnd/>
          </a:ln>
        </p:spPr>
      </p:pic>
      <p:sp>
        <p:nvSpPr>
          <p:cNvPr id="4" name="3 CuadroTexto"/>
          <p:cNvSpPr txBox="1"/>
          <p:nvPr/>
        </p:nvSpPr>
        <p:spPr>
          <a:xfrm>
            <a:off x="0" y="260648"/>
            <a:ext cx="9144000" cy="707886"/>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s-SV" sz="2000" b="1" dirty="0" smtClean="0">
                <a:solidFill>
                  <a:schemeClr val="tx1"/>
                </a:solidFill>
              </a:rPr>
              <a:t>Monto de fraude durante el periodo Agosto de 2005 a marzo de 2007 corresponde el siguiente detalle:</a:t>
            </a:r>
            <a:endParaRPr lang="es-ES" sz="2000" b="1" dirty="0">
              <a:solidFill>
                <a:schemeClr val="tx1"/>
              </a:solidFill>
            </a:endParaRPr>
          </a:p>
        </p:txBody>
      </p:sp>
    </p:spTree>
    <p:extLst>
      <p:ext uri="{BB962C8B-B14F-4D97-AF65-F5344CB8AC3E}">
        <p14:creationId xmlns="" xmlns:p14="http://schemas.microsoft.com/office/powerpoint/2010/main" val="38696967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pic>
        <p:nvPicPr>
          <p:cNvPr id="6146" name="Picture 2"/>
          <p:cNvPicPr>
            <a:picLocks noChangeAspect="1" noChangeArrowheads="1"/>
          </p:cNvPicPr>
          <p:nvPr/>
        </p:nvPicPr>
        <p:blipFill>
          <a:blip r:embed="rId3" cstate="print"/>
          <a:srcRect/>
          <a:stretch>
            <a:fillRect/>
          </a:stretch>
        </p:blipFill>
        <p:spPr bwMode="auto">
          <a:xfrm>
            <a:off x="1691681" y="908721"/>
            <a:ext cx="5544616" cy="2952327"/>
          </a:xfrm>
          <a:prstGeom prst="rect">
            <a:avLst/>
          </a:prstGeom>
          <a:noFill/>
          <a:ln w="12700">
            <a:solidFill>
              <a:schemeClr val="tx1"/>
            </a:solidFill>
            <a:miter lim="800000"/>
            <a:headEnd/>
            <a:tailEnd/>
          </a:ln>
        </p:spPr>
      </p:pic>
      <p:sp>
        <p:nvSpPr>
          <p:cNvPr id="7" name="1 Título"/>
          <p:cNvSpPr>
            <a:spLocks noGrp="1"/>
          </p:cNvSpPr>
          <p:nvPr>
            <p:ph type="title"/>
          </p:nvPr>
        </p:nvSpPr>
        <p:spPr>
          <a:xfrm>
            <a:off x="0" y="274638"/>
            <a:ext cx="9144000" cy="562074"/>
          </a:xfrm>
        </p:spPr>
        <p:style>
          <a:lnRef idx="3">
            <a:schemeClr val="lt1"/>
          </a:lnRef>
          <a:fillRef idx="1">
            <a:schemeClr val="accent1"/>
          </a:fillRef>
          <a:effectRef idx="1">
            <a:schemeClr val="accent1"/>
          </a:effectRef>
          <a:fontRef idx="minor">
            <a:schemeClr val="lt1"/>
          </a:fontRef>
        </p:style>
        <p:txBody>
          <a:bodyPr>
            <a:noAutofit/>
          </a:bodyPr>
          <a:lstStyle/>
          <a:p>
            <a:r>
              <a:rPr lang="es-SV" sz="3200" b="1" dirty="0" smtClean="0">
                <a:solidFill>
                  <a:schemeClr val="tx1"/>
                </a:solidFill>
              </a:rPr>
              <a:t>Ejecución de la auditoría forense</a:t>
            </a:r>
            <a:endParaRPr lang="es-ES" sz="3200" b="1" dirty="0">
              <a:solidFill>
                <a:schemeClr val="tx1"/>
              </a:solidFill>
            </a:endParaRPr>
          </a:p>
        </p:txBody>
      </p:sp>
      <p:pic>
        <p:nvPicPr>
          <p:cNvPr id="6148" name="Picture 4"/>
          <p:cNvPicPr>
            <a:picLocks noChangeAspect="1" noChangeArrowheads="1"/>
          </p:cNvPicPr>
          <p:nvPr/>
        </p:nvPicPr>
        <p:blipFill>
          <a:blip r:embed="rId4" cstate="print"/>
          <a:srcRect/>
          <a:stretch>
            <a:fillRect/>
          </a:stretch>
        </p:blipFill>
        <p:spPr bwMode="auto">
          <a:xfrm>
            <a:off x="1691680" y="3861048"/>
            <a:ext cx="5544616" cy="2592288"/>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pic>
        <p:nvPicPr>
          <p:cNvPr id="5125" name="Picture 5"/>
          <p:cNvPicPr>
            <a:picLocks noChangeAspect="1" noChangeArrowheads="1"/>
          </p:cNvPicPr>
          <p:nvPr/>
        </p:nvPicPr>
        <p:blipFill>
          <a:blip r:embed="rId3" cstate="print"/>
          <a:srcRect/>
          <a:stretch>
            <a:fillRect/>
          </a:stretch>
        </p:blipFill>
        <p:spPr bwMode="auto">
          <a:xfrm>
            <a:off x="1619672" y="1124744"/>
            <a:ext cx="5965690" cy="5323781"/>
          </a:xfrm>
          <a:prstGeom prst="rect">
            <a:avLst/>
          </a:prstGeom>
          <a:noFill/>
          <a:ln w="19050">
            <a:solidFill>
              <a:schemeClr val="tx1"/>
            </a:solidFill>
            <a:miter lim="800000"/>
            <a:headEnd/>
            <a:tailEnd/>
          </a:ln>
        </p:spPr>
      </p:pic>
      <p:sp>
        <p:nvSpPr>
          <p:cNvPr id="11" name="1 Título"/>
          <p:cNvSpPr>
            <a:spLocks noGrp="1"/>
          </p:cNvSpPr>
          <p:nvPr>
            <p:ph type="title"/>
          </p:nvPr>
        </p:nvSpPr>
        <p:spPr>
          <a:xfrm>
            <a:off x="0" y="274638"/>
            <a:ext cx="9144000" cy="562074"/>
          </a:xfrm>
        </p:spPr>
        <p:style>
          <a:lnRef idx="3">
            <a:schemeClr val="lt1"/>
          </a:lnRef>
          <a:fillRef idx="1">
            <a:schemeClr val="accent1"/>
          </a:fillRef>
          <a:effectRef idx="1">
            <a:schemeClr val="accent1"/>
          </a:effectRef>
          <a:fontRef idx="minor">
            <a:schemeClr val="lt1"/>
          </a:fontRef>
        </p:style>
        <p:txBody>
          <a:bodyPr>
            <a:noAutofit/>
          </a:bodyPr>
          <a:lstStyle/>
          <a:p>
            <a:r>
              <a:rPr lang="es-SV" sz="3200" b="1" dirty="0" smtClean="0">
                <a:solidFill>
                  <a:schemeClr val="tx1"/>
                </a:solidFill>
              </a:rPr>
              <a:t>Ejecución de la auditoría forense</a:t>
            </a:r>
            <a:endParaRPr lang="es-ES" sz="3200" b="1"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11" name="1 Título"/>
          <p:cNvSpPr>
            <a:spLocks noGrp="1"/>
          </p:cNvSpPr>
          <p:nvPr>
            <p:ph type="title"/>
          </p:nvPr>
        </p:nvSpPr>
        <p:spPr>
          <a:xfrm>
            <a:off x="0" y="274638"/>
            <a:ext cx="9144000" cy="562074"/>
          </a:xfrm>
        </p:spPr>
        <p:style>
          <a:lnRef idx="3">
            <a:schemeClr val="lt1"/>
          </a:lnRef>
          <a:fillRef idx="1">
            <a:schemeClr val="accent1"/>
          </a:fillRef>
          <a:effectRef idx="1">
            <a:schemeClr val="accent1"/>
          </a:effectRef>
          <a:fontRef idx="minor">
            <a:schemeClr val="lt1"/>
          </a:fontRef>
        </p:style>
        <p:txBody>
          <a:bodyPr>
            <a:noAutofit/>
          </a:bodyPr>
          <a:lstStyle/>
          <a:p>
            <a:r>
              <a:rPr lang="es-SV" sz="3200" b="1" dirty="0" smtClean="0">
                <a:solidFill>
                  <a:schemeClr val="tx1"/>
                </a:solidFill>
              </a:rPr>
              <a:t>Cédula </a:t>
            </a:r>
            <a:endParaRPr lang="es-ES" sz="3200" b="1" dirty="0">
              <a:solidFill>
                <a:schemeClr val="tx1"/>
              </a:solidFill>
            </a:endParaRPr>
          </a:p>
        </p:txBody>
      </p:sp>
      <p:pic>
        <p:nvPicPr>
          <p:cNvPr id="7170" name="Picture 2"/>
          <p:cNvPicPr>
            <a:picLocks noChangeAspect="1" noChangeArrowheads="1"/>
          </p:cNvPicPr>
          <p:nvPr/>
        </p:nvPicPr>
        <p:blipFill>
          <a:blip r:embed="rId3" cstate="print"/>
          <a:srcRect/>
          <a:stretch>
            <a:fillRect/>
          </a:stretch>
        </p:blipFill>
        <p:spPr bwMode="auto">
          <a:xfrm>
            <a:off x="899592" y="1268760"/>
            <a:ext cx="7459952" cy="4277448"/>
          </a:xfrm>
          <a:prstGeom prst="rect">
            <a:avLst/>
          </a:prstGeom>
          <a:noFill/>
          <a:ln w="28575">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11" name="1 Título"/>
          <p:cNvSpPr>
            <a:spLocks noGrp="1"/>
          </p:cNvSpPr>
          <p:nvPr>
            <p:ph type="title"/>
          </p:nvPr>
        </p:nvSpPr>
        <p:spPr>
          <a:xfrm>
            <a:off x="0" y="274638"/>
            <a:ext cx="9144000" cy="562074"/>
          </a:xfrm>
        </p:spPr>
        <p:style>
          <a:lnRef idx="3">
            <a:schemeClr val="lt1"/>
          </a:lnRef>
          <a:fillRef idx="1">
            <a:schemeClr val="accent1"/>
          </a:fillRef>
          <a:effectRef idx="1">
            <a:schemeClr val="accent1"/>
          </a:effectRef>
          <a:fontRef idx="minor">
            <a:schemeClr val="lt1"/>
          </a:fontRef>
        </p:style>
        <p:txBody>
          <a:bodyPr>
            <a:noAutofit/>
          </a:bodyPr>
          <a:lstStyle/>
          <a:p>
            <a:r>
              <a:rPr lang="es-SV" sz="3200" b="1" dirty="0" smtClean="0">
                <a:solidFill>
                  <a:schemeClr val="tx1"/>
                </a:solidFill>
              </a:rPr>
              <a:t>Cédula </a:t>
            </a:r>
            <a:endParaRPr lang="es-ES" sz="3200" b="1" dirty="0">
              <a:solidFill>
                <a:schemeClr val="tx1"/>
              </a:solidFill>
            </a:endParaRPr>
          </a:p>
        </p:txBody>
      </p:sp>
      <p:pic>
        <p:nvPicPr>
          <p:cNvPr id="8195" name="Picture 3"/>
          <p:cNvPicPr>
            <a:picLocks noChangeAspect="1" noChangeArrowheads="1"/>
          </p:cNvPicPr>
          <p:nvPr/>
        </p:nvPicPr>
        <p:blipFill>
          <a:blip r:embed="rId3" cstate="print"/>
          <a:srcRect/>
          <a:stretch>
            <a:fillRect/>
          </a:stretch>
        </p:blipFill>
        <p:spPr bwMode="auto">
          <a:xfrm>
            <a:off x="1331640" y="2132856"/>
            <a:ext cx="6789755" cy="4464496"/>
          </a:xfrm>
          <a:prstGeom prst="rect">
            <a:avLst/>
          </a:prstGeom>
          <a:noFill/>
          <a:ln w="19050">
            <a:solidFill>
              <a:schemeClr val="tx1"/>
            </a:solid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1331640" y="1404456"/>
            <a:ext cx="6768752" cy="708358"/>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11" name="1 Título"/>
          <p:cNvSpPr>
            <a:spLocks noGrp="1"/>
          </p:cNvSpPr>
          <p:nvPr>
            <p:ph type="title"/>
          </p:nvPr>
        </p:nvSpPr>
        <p:spPr>
          <a:xfrm>
            <a:off x="0" y="274638"/>
            <a:ext cx="9144000" cy="562074"/>
          </a:xfrm>
        </p:spPr>
        <p:style>
          <a:lnRef idx="3">
            <a:schemeClr val="lt1"/>
          </a:lnRef>
          <a:fillRef idx="1">
            <a:schemeClr val="accent1"/>
          </a:fillRef>
          <a:effectRef idx="1">
            <a:schemeClr val="accent1"/>
          </a:effectRef>
          <a:fontRef idx="minor">
            <a:schemeClr val="lt1"/>
          </a:fontRef>
        </p:style>
        <p:txBody>
          <a:bodyPr>
            <a:noAutofit/>
          </a:bodyPr>
          <a:lstStyle/>
          <a:p>
            <a:r>
              <a:rPr lang="es-SV" sz="3200" b="1" dirty="0" smtClean="0">
                <a:solidFill>
                  <a:schemeClr val="tx1"/>
                </a:solidFill>
              </a:rPr>
              <a:t>Conclusión del informe de peritaje contable</a:t>
            </a:r>
            <a:endParaRPr lang="es-ES" sz="3200" b="1" dirty="0">
              <a:solidFill>
                <a:schemeClr val="tx1"/>
              </a:solidFill>
            </a:endParaRPr>
          </a:p>
        </p:txBody>
      </p:sp>
      <p:pic>
        <p:nvPicPr>
          <p:cNvPr id="9218" name="Picture 2"/>
          <p:cNvPicPr>
            <a:picLocks noChangeAspect="1" noChangeArrowheads="1"/>
          </p:cNvPicPr>
          <p:nvPr/>
        </p:nvPicPr>
        <p:blipFill>
          <a:blip r:embed="rId3" cstate="print"/>
          <a:srcRect/>
          <a:stretch>
            <a:fillRect/>
          </a:stretch>
        </p:blipFill>
        <p:spPr bwMode="auto">
          <a:xfrm>
            <a:off x="1403648" y="1124744"/>
            <a:ext cx="6434004" cy="4968552"/>
          </a:xfrm>
          <a:prstGeom prst="rect">
            <a:avLst/>
          </a:prstGeom>
          <a:noFill/>
          <a:ln w="12700">
            <a:solidFill>
              <a:schemeClr val="tx1"/>
            </a:solidFill>
            <a:miter lim="800000"/>
            <a:headEnd/>
            <a:tailEnd/>
          </a:ln>
        </p:spPr>
      </p:pic>
      <p:sp>
        <p:nvSpPr>
          <p:cNvPr id="7" name="6 Rectángulo"/>
          <p:cNvSpPr/>
          <p:nvPr/>
        </p:nvSpPr>
        <p:spPr>
          <a:xfrm>
            <a:off x="1403648" y="1628800"/>
            <a:ext cx="6408712"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4" name="3 Título"/>
          <p:cNvSpPr>
            <a:spLocks noGrp="1"/>
          </p:cNvSpPr>
          <p:nvPr>
            <p:ph type="title"/>
          </p:nvPr>
        </p:nvSpPr>
        <p:spPr>
          <a:xfrm>
            <a:off x="1403648" y="2924944"/>
            <a:ext cx="6573416" cy="1728192"/>
          </a:xfrm>
          <a:ln w="19050">
            <a:solidFill>
              <a:schemeClr val="tx1"/>
            </a:solidFill>
          </a:ln>
        </p:spPr>
        <p:txBody>
          <a:bodyPr>
            <a:normAutofit/>
          </a:bodyPr>
          <a:lstStyle/>
          <a:p>
            <a:r>
              <a:rPr lang="es-SV" sz="3200" b="1" i="1" dirty="0" smtClean="0">
                <a:latin typeface="+mn-lt"/>
              </a:rPr>
              <a:t>“El contador Público en la ejecución de la auditoria forense, considerando sus riesgos y limitantes”</a:t>
            </a:r>
            <a:endParaRPr lang="es-SV" sz="3200" b="1" i="1" dirty="0">
              <a:latin typeface="+mn-lt"/>
            </a:endParaRPr>
          </a:p>
        </p:txBody>
      </p:sp>
      <p:sp>
        <p:nvSpPr>
          <p:cNvPr id="3" name="2 Rectángulo"/>
          <p:cNvSpPr/>
          <p:nvPr/>
        </p:nvSpPr>
        <p:spPr>
          <a:xfrm>
            <a:off x="971600" y="1412776"/>
            <a:ext cx="7344816" cy="792088"/>
          </a:xfrm>
          <a:prstGeom prst="rect">
            <a:avLst/>
          </a:prstGeom>
          <a:ln w="28575">
            <a:solidFill>
              <a:schemeClr val="tx1"/>
            </a:solidFill>
          </a:ln>
        </p:spPr>
        <p:txBody>
          <a:bodyPr wrap="square">
            <a:spAutoFit/>
          </a:bodyPr>
          <a:lstStyle/>
          <a:p>
            <a:pPr algn="ctr"/>
            <a:r>
              <a:rPr lang="es-SV" sz="4400" b="1" i="1" dirty="0" smtClean="0">
                <a:ln w="31550" cmpd="sng">
                  <a:solidFill>
                    <a:schemeClr val="tx1">
                      <a:lumMod val="95000"/>
                      <a:lumOff val="5000"/>
                    </a:schemeClr>
                  </a:solidFill>
                  <a:prstDash val="solid"/>
                </a:ln>
                <a:solidFill>
                  <a:srgbClr val="FFFFFF"/>
                </a:solidFill>
                <a:effectLst>
                  <a:outerShdw blurRad="41275" dist="12700" dir="12000000" algn="tl" rotWithShape="0">
                    <a:srgbClr val="000000">
                      <a:alpha val="40000"/>
                    </a:srgbClr>
                  </a:outerShdw>
                  <a:reflection blurRad="6350" stA="60000" endA="900" endPos="58000" dir="5400000" sy="-100000" algn="bl" rotWithShape="0"/>
                </a:effectLst>
              </a:rPr>
              <a:t>AUDITORÍA FORENSE</a:t>
            </a:r>
            <a:endParaRPr lang="es-ES" sz="4400" dirty="0"/>
          </a:p>
        </p:txBody>
      </p:sp>
    </p:spTree>
    <p:extLst>
      <p:ext uri="{BB962C8B-B14F-4D97-AF65-F5344CB8AC3E}">
        <p14:creationId xmlns="" xmlns:p14="http://schemas.microsoft.com/office/powerpoint/2010/main" val="41586103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
        <p:nvSpPr>
          <p:cNvPr id="6" name="5 Rectángulo"/>
          <p:cNvSpPr/>
          <p:nvPr/>
        </p:nvSpPr>
        <p:spPr>
          <a:xfrm>
            <a:off x="1115616" y="4293096"/>
            <a:ext cx="6984776" cy="1015663"/>
          </a:xfrm>
          <a:prstGeom prst="rect">
            <a:avLst/>
          </a:prstGeom>
        </p:spPr>
        <p:txBody>
          <a:bodyPr wrap="square">
            <a:spAutoFit/>
          </a:bodyPr>
          <a:lstStyle/>
          <a:p>
            <a:r>
              <a:rPr lang="es-SV" sz="6000" b="1" i="1" dirty="0" smtClean="0">
                <a:solidFill>
                  <a:srgbClr val="FF0000"/>
                </a:solidFill>
                <a:latin typeface="Monotype Corsiva" pitchFamily="66" charset="0"/>
              </a:rPr>
              <a:t>Gracias  por su atención  </a:t>
            </a:r>
            <a:endParaRPr lang="es-ES" sz="6000" b="1" i="1" dirty="0">
              <a:solidFill>
                <a:srgbClr val="FF0000"/>
              </a:solidFill>
              <a:latin typeface="Monotype Corsiva" pitchFamily="66" charset="0"/>
            </a:endParaRPr>
          </a:p>
        </p:txBody>
      </p:sp>
      <p:sp>
        <p:nvSpPr>
          <p:cNvPr id="8" name="7 Rectángulo"/>
          <p:cNvSpPr/>
          <p:nvPr/>
        </p:nvSpPr>
        <p:spPr>
          <a:xfrm>
            <a:off x="1187624" y="4293096"/>
            <a:ext cx="6984776" cy="1015663"/>
          </a:xfrm>
          <a:prstGeom prst="rect">
            <a:avLst/>
          </a:prstGeom>
        </p:spPr>
        <p:txBody>
          <a:bodyPr wrap="square">
            <a:spAutoFit/>
          </a:bodyPr>
          <a:lstStyle/>
          <a:p>
            <a:r>
              <a:rPr lang="es-SV" sz="6000" b="1" i="1" dirty="0" smtClean="0">
                <a:solidFill>
                  <a:schemeClr val="bg1"/>
                </a:solidFill>
                <a:latin typeface="Monotype Corsiva" pitchFamily="66" charset="0"/>
              </a:rPr>
              <a:t>Gracias  por su atención  </a:t>
            </a:r>
            <a:endParaRPr lang="es-ES" sz="6000" b="1" i="1" dirty="0">
              <a:solidFill>
                <a:schemeClr val="bg1"/>
              </a:solidFill>
              <a:latin typeface="Monotype Corsiva"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ctrTitle"/>
          </p:nvPr>
        </p:nvSpPr>
        <p:spPr>
          <a:xfrm>
            <a:off x="0" y="212598"/>
            <a:ext cx="9144000" cy="620688"/>
          </a:xfrm>
        </p:spPr>
        <p:style>
          <a:lnRef idx="3">
            <a:schemeClr val="lt1"/>
          </a:lnRef>
          <a:fillRef idx="1">
            <a:schemeClr val="accent1"/>
          </a:fillRef>
          <a:effectRef idx="1">
            <a:schemeClr val="accent1"/>
          </a:effectRef>
          <a:fontRef idx="minor">
            <a:schemeClr val="lt1"/>
          </a:fontRef>
        </p:style>
        <p:txBody>
          <a:bodyPr>
            <a:normAutofit/>
          </a:bodyPr>
          <a:lstStyle/>
          <a:p>
            <a:r>
              <a:rPr lang="es-SV" sz="2400" dirty="0" smtClean="0">
                <a:solidFill>
                  <a:schemeClr val="tx1"/>
                </a:solidFill>
              </a:rPr>
              <a:t>Riesgos del auditor forense en el desempeño de su trabajo</a:t>
            </a:r>
            <a:endParaRPr lang="es-ES" sz="2400" dirty="0">
              <a:solidFill>
                <a:schemeClr val="tx1"/>
              </a:solidFill>
            </a:endParaRPr>
          </a:p>
        </p:txBody>
      </p:sp>
      <p:sp>
        <p:nvSpPr>
          <p:cNvPr id="3" name="2 Subtítulo"/>
          <p:cNvSpPr>
            <a:spLocks noGrp="1"/>
          </p:cNvSpPr>
          <p:nvPr>
            <p:ph type="subTitle" idx="1"/>
          </p:nvPr>
        </p:nvSpPr>
        <p:spPr>
          <a:xfrm>
            <a:off x="403742" y="1052736"/>
            <a:ext cx="8336516" cy="864096"/>
          </a:xfrm>
        </p:spPr>
        <p:txBody>
          <a:bodyPr numCol="1">
            <a:normAutofit/>
          </a:bodyPr>
          <a:lstStyle/>
          <a:p>
            <a:pPr marL="571500" indent="-571500" algn="l"/>
            <a:endParaRPr lang="es-SV" sz="1600" b="1" dirty="0" smtClean="0">
              <a:solidFill>
                <a:schemeClr val="tx1"/>
              </a:solidFill>
            </a:endParaRPr>
          </a:p>
          <a:p>
            <a:pPr marL="758825" indent="-571500" algn="l">
              <a:buFont typeface="+mj-lt"/>
              <a:buAutoNum type="romanUcPeriod"/>
              <a:tabLst>
                <a:tab pos="539750" algn="l"/>
                <a:tab pos="2414588" algn="l"/>
              </a:tabLst>
            </a:pPr>
            <a:r>
              <a:rPr lang="es-SV" sz="1600" b="1" dirty="0" smtClean="0">
                <a:solidFill>
                  <a:schemeClr val="tx1"/>
                </a:solidFill>
              </a:rPr>
              <a:t>Riesgos respecto de la integridad física del auditor y de su familia</a:t>
            </a:r>
          </a:p>
          <a:p>
            <a:pPr marL="758825" indent="-571500" algn="l">
              <a:buFont typeface="+mj-lt"/>
              <a:buAutoNum type="romanUcPeriod"/>
              <a:tabLst>
                <a:tab pos="539750" algn="l"/>
                <a:tab pos="2414588" algn="l"/>
              </a:tabLst>
            </a:pPr>
            <a:endParaRPr lang="es-SV" sz="1600" b="1" dirty="0" smtClean="0">
              <a:solidFill>
                <a:schemeClr val="tx1"/>
              </a:solidFill>
            </a:endParaRPr>
          </a:p>
          <a:p>
            <a:pPr marL="758825" indent="-571500" algn="l">
              <a:tabLst>
                <a:tab pos="539750" algn="l"/>
                <a:tab pos="2414588" algn="l"/>
              </a:tabLst>
            </a:pPr>
            <a:endParaRPr lang="es-SV" sz="1600" b="1" dirty="0" smtClean="0">
              <a:solidFill>
                <a:schemeClr val="tx1"/>
              </a:solidFill>
            </a:endParaRPr>
          </a:p>
        </p:txBody>
      </p:sp>
      <p:sp>
        <p:nvSpPr>
          <p:cNvPr id="4" name="2 Subtítulo"/>
          <p:cNvSpPr txBox="1">
            <a:spLocks/>
          </p:cNvSpPr>
          <p:nvPr/>
        </p:nvSpPr>
        <p:spPr>
          <a:xfrm>
            <a:off x="323528" y="836712"/>
            <a:ext cx="8352928" cy="5616624"/>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ES"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
        <p:nvSpPr>
          <p:cNvPr id="6" name="1 Título"/>
          <p:cNvSpPr txBox="1">
            <a:spLocks/>
          </p:cNvSpPr>
          <p:nvPr/>
        </p:nvSpPr>
        <p:spPr>
          <a:xfrm>
            <a:off x="0" y="2060848"/>
            <a:ext cx="9144000" cy="620688"/>
          </a:xfrm>
          <a:prstGeom prst="rect">
            <a:avLst/>
          </a:prstGeom>
        </p:spPr>
        <p:style>
          <a:lnRef idx="3">
            <a:schemeClr val="lt1"/>
          </a:lnRef>
          <a:fillRef idx="1">
            <a:schemeClr val="accent1"/>
          </a:fillRef>
          <a:effectRef idx="1">
            <a:schemeClr val="accent1"/>
          </a:effectRef>
          <a:fontRef idx="minor">
            <a:schemeClr val="lt1"/>
          </a:fontRef>
        </p:style>
        <p:txBody>
          <a:bodyPr vert="horz" lIns="91440" tIns="45720" rIns="91440" bIns="45720" rtlCol="0" anchor="ctr">
            <a:normAutofit/>
          </a:bodyPr>
          <a:lstStyle/>
          <a:p>
            <a:pPr marL="758825" lvl="0" indent="-571500" algn="ctr">
              <a:spcBef>
                <a:spcPct val="20000"/>
              </a:spcBef>
              <a:tabLst>
                <a:tab pos="539750" algn="l"/>
                <a:tab pos="2414588" algn="l"/>
              </a:tabLst>
              <a:defRPr/>
            </a:pPr>
            <a:r>
              <a:rPr lang="es-SV" sz="2400" b="1" dirty="0" smtClean="0">
                <a:solidFill>
                  <a:schemeClr val="tx1"/>
                </a:solidFill>
              </a:rPr>
              <a:t>Normas de seguridad personal del auditor forense</a:t>
            </a:r>
          </a:p>
        </p:txBody>
      </p:sp>
      <p:sp>
        <p:nvSpPr>
          <p:cNvPr id="7" name="2 Subtítulo"/>
          <p:cNvSpPr txBox="1">
            <a:spLocks/>
          </p:cNvSpPr>
          <p:nvPr/>
        </p:nvSpPr>
        <p:spPr>
          <a:xfrm>
            <a:off x="467544" y="3068960"/>
            <a:ext cx="8336516" cy="2664296"/>
          </a:xfrm>
          <a:prstGeom prst="rect">
            <a:avLst/>
          </a:prstGeom>
        </p:spPr>
        <p:txBody>
          <a:bodyPr vert="horz" lIns="91440" tIns="45720" rIns="91440" bIns="45720" numCol="1" rtlCol="0">
            <a:normAutofit/>
          </a:bodyPr>
          <a:lstStyle/>
          <a:p>
            <a:pPr marL="571500" marR="0" lvl="0" indent="-5715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s-SV" sz="1600" b="1" i="0" u="none" strike="noStrike" kern="1200" cap="none" spc="0" normalizeH="0" baseline="0" noProof="0" dirty="0" smtClean="0">
              <a:ln>
                <a:noFill/>
              </a:ln>
              <a:solidFill>
                <a:schemeClr val="tx1"/>
              </a:solidFill>
              <a:effectLst/>
              <a:uLnTx/>
              <a:uFillTx/>
              <a:latin typeface="+mn-lt"/>
              <a:ea typeface="+mn-ea"/>
              <a:cs typeface="+mn-cs"/>
            </a:endParaRPr>
          </a:p>
          <a:p>
            <a:pPr marL="758825" marR="0" lvl="0" indent="-571500" algn="l" defTabSz="914400" rtl="0" eaLnBrk="1" fontAlgn="auto" latinLnBrk="0" hangingPunct="1">
              <a:lnSpc>
                <a:spcPct val="100000"/>
              </a:lnSpc>
              <a:spcBef>
                <a:spcPct val="20000"/>
              </a:spcBef>
              <a:spcAft>
                <a:spcPts val="0"/>
              </a:spcAft>
              <a:buClrTx/>
              <a:buSzTx/>
              <a:buFont typeface="Arial" pitchFamily="34" charset="0"/>
              <a:buChar char="•"/>
              <a:tabLst>
                <a:tab pos="539750" algn="l"/>
                <a:tab pos="2414588" algn="l"/>
              </a:tabLst>
              <a:defRPr/>
            </a:pPr>
            <a:r>
              <a:rPr kumimoji="0" lang="es-SV" sz="1600" b="1" i="0" u="none" strike="noStrike" kern="1200" cap="none" spc="0" normalizeH="0" baseline="0" noProof="0" dirty="0" smtClean="0">
                <a:ln>
                  <a:noFill/>
                </a:ln>
                <a:solidFill>
                  <a:schemeClr val="tx1"/>
                </a:solidFill>
                <a:effectLst/>
                <a:uLnTx/>
                <a:uFillTx/>
                <a:latin typeface="+mn-lt"/>
                <a:ea typeface="+mn-ea"/>
                <a:cs typeface="+mn-cs"/>
              </a:rPr>
              <a:t>Privacidad </a:t>
            </a:r>
            <a:r>
              <a:rPr kumimoji="0" lang="es-SV" sz="1600" b="1" i="0" u="none" strike="noStrike" kern="1200" cap="none" spc="0" normalizeH="0" noProof="0" dirty="0" smtClean="0">
                <a:ln>
                  <a:noFill/>
                </a:ln>
                <a:solidFill>
                  <a:schemeClr val="tx1"/>
                </a:solidFill>
                <a:effectLst/>
                <a:uLnTx/>
                <a:uFillTx/>
                <a:latin typeface="+mn-lt"/>
                <a:ea typeface="+mn-ea"/>
                <a:cs typeface="+mn-cs"/>
              </a:rPr>
              <a:t> y entorno familiar</a:t>
            </a:r>
          </a:p>
          <a:p>
            <a:pPr marL="758825" marR="0" lvl="0" indent="-571500" algn="l" defTabSz="914400" rtl="0" eaLnBrk="1" fontAlgn="auto" latinLnBrk="0" hangingPunct="1">
              <a:lnSpc>
                <a:spcPct val="100000"/>
              </a:lnSpc>
              <a:spcBef>
                <a:spcPct val="20000"/>
              </a:spcBef>
              <a:spcAft>
                <a:spcPts val="0"/>
              </a:spcAft>
              <a:buClrTx/>
              <a:buSzTx/>
              <a:buFont typeface="Arial" pitchFamily="34" charset="0"/>
              <a:buChar char="•"/>
              <a:tabLst>
                <a:tab pos="539750" algn="l"/>
                <a:tab pos="2414588" algn="l"/>
              </a:tabLst>
              <a:defRPr/>
            </a:pPr>
            <a:r>
              <a:rPr lang="es-SV" sz="1600" b="1" baseline="0" dirty="0" smtClean="0"/>
              <a:t>Comportamiento</a:t>
            </a:r>
            <a:r>
              <a:rPr lang="es-SV" sz="1600" b="1" dirty="0" smtClean="0"/>
              <a:t> personal</a:t>
            </a:r>
          </a:p>
          <a:p>
            <a:pPr marL="758825" marR="0" lvl="0" indent="-571500" algn="l" defTabSz="914400" rtl="0" eaLnBrk="1" fontAlgn="auto" latinLnBrk="0" hangingPunct="1">
              <a:lnSpc>
                <a:spcPct val="100000"/>
              </a:lnSpc>
              <a:spcBef>
                <a:spcPct val="20000"/>
              </a:spcBef>
              <a:spcAft>
                <a:spcPts val="0"/>
              </a:spcAft>
              <a:buClrTx/>
              <a:buSzTx/>
              <a:buFont typeface="Arial" pitchFamily="34" charset="0"/>
              <a:buChar char="•"/>
              <a:tabLst>
                <a:tab pos="539750" algn="l"/>
                <a:tab pos="2414588" algn="l"/>
              </a:tabLst>
              <a:defRPr/>
            </a:pPr>
            <a:r>
              <a:rPr kumimoji="0" lang="es-SV" sz="1600" b="1" i="0" u="none" strike="noStrike" kern="1200" cap="none" spc="0" normalizeH="0" baseline="0" noProof="0" dirty="0" smtClean="0">
                <a:ln>
                  <a:noFill/>
                </a:ln>
                <a:solidFill>
                  <a:schemeClr val="tx1"/>
                </a:solidFill>
                <a:effectLst/>
                <a:uLnTx/>
                <a:uFillTx/>
                <a:latin typeface="+mn-lt"/>
                <a:ea typeface="+mn-ea"/>
                <a:cs typeface="+mn-cs"/>
              </a:rPr>
              <a:t>Vehículo</a:t>
            </a:r>
            <a:r>
              <a:rPr lang="es-SV" sz="1600" b="1" dirty="0" smtClean="0"/>
              <a:t>, equipo y armas</a:t>
            </a:r>
          </a:p>
          <a:p>
            <a:pPr marL="758825" marR="0" lvl="0" indent="-571500" algn="l" defTabSz="914400" rtl="0" eaLnBrk="1" fontAlgn="auto" latinLnBrk="0" hangingPunct="1">
              <a:lnSpc>
                <a:spcPct val="100000"/>
              </a:lnSpc>
              <a:spcBef>
                <a:spcPct val="20000"/>
              </a:spcBef>
              <a:spcAft>
                <a:spcPts val="0"/>
              </a:spcAft>
              <a:buClrTx/>
              <a:buSzTx/>
              <a:buFont typeface="Arial" pitchFamily="34" charset="0"/>
              <a:buChar char="•"/>
              <a:tabLst>
                <a:tab pos="539750" algn="l"/>
                <a:tab pos="2414588" algn="l"/>
              </a:tabLst>
              <a:defRPr/>
            </a:pPr>
            <a:r>
              <a:rPr kumimoji="0" lang="es-SV" sz="1600" b="1" i="0" u="none" strike="noStrike" kern="1200" cap="none" spc="0" normalizeH="0" baseline="0" noProof="0" dirty="0" smtClean="0">
                <a:ln>
                  <a:noFill/>
                </a:ln>
                <a:solidFill>
                  <a:schemeClr val="tx1"/>
                </a:solidFill>
                <a:effectLst/>
                <a:uLnTx/>
                <a:uFillTx/>
                <a:latin typeface="+mn-lt"/>
                <a:ea typeface="+mn-ea"/>
                <a:cs typeface="+mn-cs"/>
              </a:rPr>
              <a:t>Consideraciones</a:t>
            </a:r>
            <a:r>
              <a:rPr kumimoji="0" lang="es-SV" sz="1600" b="1" i="0" u="none" strike="noStrike" kern="1200" cap="none" spc="0" normalizeH="0" noProof="0" dirty="0" smtClean="0">
                <a:ln>
                  <a:noFill/>
                </a:ln>
                <a:solidFill>
                  <a:schemeClr val="tx1"/>
                </a:solidFill>
                <a:effectLst/>
                <a:uLnTx/>
                <a:uFillTx/>
                <a:latin typeface="+mn-lt"/>
                <a:ea typeface="+mn-ea"/>
                <a:cs typeface="+mn-cs"/>
              </a:rPr>
              <a:t> especiales</a:t>
            </a:r>
            <a:endParaRPr kumimoji="0" lang="es-SV" sz="16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218" name="AutoShape 2" descr="data:image/jpeg;base64,/9j/4AAQSkZJRgABAQAAAQABAAD/2wCEAAkGBxQTEhQUExQVFBUXFxcaFxgYGB4cGBscHBwXHRoYGhocHCggGhwlHBcXITEhJSkrLi4uHB8zODMsNygtLiwBCgoKBQUFDgUFDisZExkrKysrKysrKysrKysrKysrKysrKysrKysrKysrKysrKysrKysrKysrKysrKysrKysrK//AABEIAOEA4AMBIgACEQEDEQH/xAAcAAABBQEBAQAAAAAAAAAAAAAGAAECBAUDBwj/xABUEAABAgMCBwkLCAgFAgcAAAABAAIDBBEFIQYSMUFRYZETFBVScYGSodEHFiIyU2KTscHS8DNCQ1RygsLhI2Nzg5SistMkNERV8aPiF0VkdITD4//EABQBAQAAAAAAAAAAAAAAAAAAAAD/xAAUEQEAAAAAAAAAAAAAAAAAAAAA/9oADAMBAAIRAxEAPwApdacLysPpt7U3CcLyjOm3tWH3kM8oOi33U3eW3yg6I91BvCeh8dvSHapidZxhtWB3naIvUOxMMEneXpzfkgIN9N0pb4Cwe9d4+n+Ak7BuJ5b1oN10caFHd9QWCMG4vlvWl3uRfK+tBuGPqCYzPIsPvdjeV6yoOwbj+VG1yAhbMagpCONCHBg7HH0retIWDHGSK3aUBIY7VF8yNXOh02FMV+VG0puApjyjUBDvkeambNjUh42JMD6Ru1NwNMeUbtKAhM3ybEt9jUh02PM+VbtKY2XM+Vb1oCTfQ1JhNciHBZkzniDrTmzpq7w2oCPfY81M2bGrnQ8LPmuM345lMSM1xm/HKg3zNDzU2+hqWHvSa0t+OZMZaZ0t2fkg398/ZS3yNSHzKzXm/HMkIMzoHxzICETI1UTujjQEOiHM8UfHMn3OZ4vrQFRKSD3YWxfIwvTn+0o99cXyLPT/AP5oDJJBrcK4vkWc0f8A7FMYURPJN9MPdQF6YlCgwmfnhj0oUu+P9X/1G9qApqlVCwwi/Vnpt7U/fAOIek33kBOXgZ1ydEGn41odOEA4h6TfeTG3RoO1vvIN9zqpgRcsHhwedtb7yRtsedtb7yAga5ueu25KJTSh/htvndXanNtt87q7UG6+mZRWGbbbpds/NRNts8/450G6nWDw2zS/Z+aXDTNL9n5oN1Oh/hxnn7CnFts/WbCg30lhC2W6InRUhbY0P6P5oNtJYgtsaInRXUWrXM/ooNcO1lIHWsvhPU7Z+akLQ5diDUrrUg7WVmNnFMzXxQoNXe0PiBMZWHxG7FIRRpS3UIOTpKGfmN2JjIQ+INi7bqFHdhoKDjwdD4o2JcGw+KNi6mPqTCY1IOXBsPijYFXiWbCv8EK26Y1LlEj1y3IKps6FmaFF1nQ+KF3McLlEjVQchIQ+L6k0SRhD5vqSEfWk+NfSqCLbNhHMpmyoWhJsemhdRMFBVfZkIZioGz4XFPV2Kw+PppzLnuw0oOD7MhH5vxsXPgeFoVozATb4GtBW4IhaEuCIegqyZkaCnbMDkQcBZMHQ7aurbDhHjbV0EUHOF3gxQEFXgGF521OLChedtV3fA0JxMBBS4DhedtS4Dh+dtV0TA1p93GlBRFhw9LtqbgKHpdt/JaG7DSlurdKAYGCpzQ4mX6xG/uJ+9c8SL/ERv7iOEkAQMGjxI38RG/uJ24Ou4kan/uY39xGySAJFhOHzI/8AERv7iRsZ3Ej/AMRF99GhOtcnGmU/kgEBY7uLH/iInvp2Wa9pBDIxI0xojhsLqFFbjmquZGnKgwIjoudhyaaepUI0g4ilI1xzRng/1XotVeZF9UAkbJd/6n0zu1RfZZrfvn0xRSkgE+DHcaZ9KUnWVE480P3pRYlRAHGyInlZkffUTZETy0z0gjOiiWjQNiAMNjxc0xMjnb7VJtkxhkmZjYw+tGBaNATOGcAU+NSAWhyMZt++I55WQ+xatneD8pjxeWjT/KtENOhq6Bg0DYggJyF5B2enhHm+dyLOn2PcRuMR8EaMRrq9JpotYNGgbFOG45gNiAU3tO1/zm2Az3EjLz1Lpy/9iz3EZspoAUgBoCAH3taFbpxnIYDfdUhKWh9ehegHuo0e0cUFTDBSmKNiAKEtaH1yF6H8lIQJ/wCuQOeD+SNABoGxNiN4rdgQYowpj/UJrY33knYUxfqU10B2rY4GZpdtTGxWaXbUGSMKHmtZSaH7tTdhIcUVl5m/NuTieegWkbFbpO1NwK3SdpQZHfO01/QTV198B/YmbhQy6sGZHLAiD8K1jYrdJ2lM6x28c5s6DKfhRDBoYcxX9g/sXaDbrXUoyIK8aG5vrVt1lAnxz1qLrKHHPWgUSeo0vNaDLd6tKxZjC2AD4W63fqndi2BZnnHakbM84oMXvtl6VrEI1Q3H2Li7DaUGVz/Ru7FvGzPO7fUuT7O88bPyQYvfzJ8d/o3difv3k+O/oO7FsCzvP6h2Lq6zDxhsCDCOGsrmeeiR7FDvylj9J/KVsvkDxhsHYoGz9Y2DsQZBwtlj9KNhXVuF8t5Zi0TZv2eiOxNwbqZ0G9iCkzCmXOSNDJ5VchW5BOL+kYcalDW41yUUuDdUPoN7F1bZ5uHgXZPBb2XIO0Oaa4Egg0rnGbLlyLhFtmDD8aKxv2j8XKw2SeBQUA0XUvy3ZFE2e45WwzytB9iCocKpX6zC6SduFUp9Zg9JWHWSDlhwug3sUDYrfJQuiOxBzGFUr9Zg9IKXfTLfWIPTCicHYfkYXRCi/BqCcsvBPMg7d8sv5eD0x2ro3CGB5eD6RvaqHehA+rQdh7VB2Bkv9XhdfagNN0GlIRBpQKMF4/8AuE76Q9qXe5HAP+PnDUi8vJp150B1uo0pt1GlBDMHo4qTPTROtx95WGWZFFKzkc0bTILyLg437RnQFxjBcnxRoQi6yI+NXf0ala0xequNcusKQjg1dNxHClKYgGa4+NmyoCZzgo1WHClogJrMPcMwxcnPVdNydUfpXa/By9aDYqkSFlw2Gt7yeVoVWYko5JxJoMzAbiHetyDcNNV6ruDciHzZU5/uDf4ZvvKL7NnB/wCYM/h2+8gIW0rqXUvb7ELGzp6t0/DPLAaoOkbRzTkA/uR7qAkSQo6StPNNwOgB+BcnwbUGSYljzD3EBgkglzrWHz4B5Ke6kyPa2fcertQGySD3TVp4pIbCJFLruq/kV+zIs86u6iE3R8Vu60BFzqQOgocfNzlSBCabzfUUpW6nhaKLi+etAZJdpH2gD/UgKMbWpl2tCkSfnwSBLtc2goQ4C+7MTzLkLVtG7/Bt6YHqQGQddlPxnUmv1oPiWtPihbJB2rHvuzrnw5aH+3npoDYPz1Uq60D8O2h/tx6afh20P9ud0/yQHu7lLdzqQD/4lwfIxtrPeS/8SoHkoo6PvID7dzqS3c6kGWbh3BixGMDXtLyAMagF+uqvDCyFuj4bg5pYaOqLstLjWmVASmOdSbdTqWTAtuE4E1IoBWt2W6mXLW6mVaEu7HFW1pyIO26eaE2MOKFXizAb41RS+tOb1rMj4UyrCQ57gRmLHdWlBt4w4o2Jy8cUIZdhzIjLFd6N13UnGHch5V3Ox3YgIyRoCbmWCzDeQ8t/I7sUm4YyJP8AmBT7Lq/0oNsNGhO4NPzVlQ8LJD6wyuuvYuvfNIn/AFELagu7mNAUXMaMw2Ks3CKS+swemPapG3JM5JqD6RvagsCG05hsTOhNzhV+GZX61L+lZ2phbEt9Zl/Ss7UFhsNpzKJl26Fy4XlvrMv6aH7yQtWX+sS/pme8gmZdmSnx8BS3oymRQE/BzRYXTb2rq2YYcj2nkIQcdwh5aKRl2JRIzNLbxmI7VyMZtc229B2EqzKnEuwalwEYZLtqmY1c12hB2EqzWkJVmYlQ3fVUJCLyoPACkFdnLKjwqiJBiMpl8E02i5US8aQgkCReK1GQ681Opeossbd4bJi8CJBY4xAKkOABvbkznMvLQda9e7nlpl0hiXOcwuZi5wz5uTUMqDpZrAyCGAtiY2McYgVL6tIpdcBr0o2s6SaYbQPBNL9Z1oCsiPjOMN1atdjDSaFoocxri59OsowkrUF1aDIMvxpQWrchtbCLXZ8l4y+oilSvG8L4LqkhpoNGX41L1q3Jpph1JGcXiuw0uv0aUIwYMN8ZoiDGGNQZhXmyoPLoNlR4gDmQnuDnYoNwqctBUity4zco+EcWI0sOWh/LnXtGEktD3sYcMFhFCwtyte35zTW7LfpXmFu2zu4AiwwHtux2m83ZxyoMEBMr8lMw4fhFjnu+bWgGvSqszFx3F1A2uYZkDQoNVJ8scy6SZqcUZcyux4Zb41xrn0IM3e6i+DQZlZiR7riNiqOdXLlQRDU5A0KTBUgZF1mJYt1jMUFfFCfFXRrKi6teTMn3u7FLsU4rSAXZgTmrpQaFmQGxKAEh4rSuTPRek4M4OubDGMSMalRtIz3Z15tg4Bu7AaXml+QaOVfQ1jQWugsdyEZM4pfRB5TwaxsaIyIXw3NFQaOINXA4wNSBQZjn5Vm2dZrt0xYrSHeG5xLvBDKAQyb6X1zal6NhDKu3eBuQrEiRHNJFKgYlca/KBQXciBcP4DpaC2HEJ3WNEc68C+EzwW1IN+NVpAoKUogAmx30HhOyaToTiO7ju6R7VAALQsiTa7He+8Npit4xNbjyXFBTbEecjnnnd2ovwZsfdMWuOSfPdty0Q9u0RrgPF5BTmyL2GwYDITWOFKlta6TddfnQEjJvXtXTdQQQWgj1rxds5ajBc+LsB9bUnYRWq3PEPLDB9TUHrEWxJNxq6VgOOkw2k+pSlLJlYWNuUBkPG8bFbSui5eUd+9pNywweWC/2FdofdGnW3OgMdyMe32lB6e6xZcuLqFpOUg0+My5jB+HWrYjhygHsogCH3T3geHLO5ndrV3HdSZngRdrUBxM4P47cXdjTPVta8t6GzgXNMcHMiw4lDnqy6t3GpQUCry/dOlj4zIjeavqVuF3S5LO6IL/JuQWJ3B6ac24QyaZMe7kyZEHWl3O7QeSWw4Z/eCufNRGkDuiyZ+mp9ppHrC0IWGMmRdNQOeI0esoPG5/BCeg13SWiayBUbVjRYD2mjmuB1tK+iIWFEqT4MzLnkjMPtVttuQjkjMP7xvvIPBsCbLdHmmUoBDIc6vOAOUow7qEBkOGGtApWtSbxUXj49i9NbaUM5HsPIWldIxhxAQ9rHjQ4AhB8wBJfRcXBKznmrpOCSdAp6iFwfgJZh/0rG8hd7yD57T45pSppoXucbuWWc7PMs+zEb7YZVSY7kEmfk5iYafPLHeprUHjLIpGdeiYA4gheH4dzrjkxa1pTWb1oxe4zxZ1v3oXY5WpbuXzEPxJyEbiPk3Z7j87IgFI0KEJjGZDbiki4CjSSPFpoy5dNV6NYlrEQQ26lBT5pA0Uz5EMwO5tOsoMeBEvvJcWkjKBWhzrUl8DpyGKDc8maICeQVGRBfFqAzsCnjBsRzRW68tbRw0XHqQb3UJKLNz7tyo5sJkNl5pRzhjOp616HI2ZCl2mK5rnRSwB9Gkm7MKZeZBVjz0YQ4pMtHbEdFjPq6E/I97nACo0EIPP7QsJ0GmM9vnYorTkvv6kc2FYrYMFgeASAHHOMYirjyVNyF7cMw7LAjA/sne6tqZwjcZdrnQg2IAA4Pa5t914qRUINSek2RmRGZ8UkX08UVBrmNy6Ya26JeQgS7flXQ21cM2NQu2ZF57HtyIT8wA5Q0XHlqSVRnpx0V5e/LTYEHvWK3Uo7mzQEN8EWhmm4fPDHurm+zLSGSYgn92PdQEploegLk6Rgn5oQ2ZG1M0aX6H/alva1B86XdzEfhQbj7IgEeICq0TB6WP0bb9SzgbSGVku77zh+BPvq0BlgQT993uILETBKTP0bevtXE4EShr4AHOR7VEWhPj/SMPJEPurmbZnR/oq8j/yQP3gyuvpO7Vwf3O4GYnpH2ldDb82Msi/mcpNwkj55KMOSh9qCnE7m0M5Hu56KrE7mYrdF6gtkYVOGWUmuZrT+Jc3YYgZZWb6A95BjjudRW+JFpyXeorpDwWn4fiTLh94+0rT792Z5abH7se8urMNoWeFMjlhHtQZ28bYbkmnbW9ihj2236Zx5dz9rVuw8NIGcxB9qGQu4wvlfLNHLUexANcLW4PnE/dhH8KdmFNst8Zofyw2fhoiRuGEp9YhbV3h4TyrskeEfvIBxvdBtJvjSjXa8Vw9RXUd1CaGWR2F4/AiSHa8B2R7D94dqkJyCfnQ+mO1ANt7rEf50kRyPd7WK3C7rw+dKxhyEe1a7nwDxD98dqgZWXd8xp5/zQZru6zAIvl445cXtXFvdJlXG8RG/dJ9S1H2JKuA/Rj451wiYJSbjfCG09qDkzuiyflYg/du7F0i4d2dEbSLGLhna6C8/hK4nAqTd9H1u7VzOAcmcjSPvO7UHFzrEfeGwOi9vrC7iybLdk3tzkD1lV4vc8lsxcPvHtXJ/c3gGnhGiArq/R/MFAuf8OVV07yJt+6wgtY79H8ybdHcXrVIz3VoCW/8AX1ILge7O3rSx3cXrVLfuspt/ayguiK7ipxHdoO1URO8pS35rcgvGZdocm307iuVLfmspCd1lBe3c18V2xNvg52u2Klv3l2JjP6ygvCZ812xJ0fzHdFUxO8qW/tZQW92bnhk/cUXhhywh0Aq2/dZSE9rOxB3MtCOWAw/ux2KLrOl88rC9EOxct+6ynE/8UQPwNKfVIPoR7q5useTzysH0X5Ke/tfUmE9rKDgbFkfq0P0Z7FEWXIjJAhjka5WDO6ylvzl2IObIEo3IMXkdECi90t5eI3kjRB7V237rKbfg1oKTzLZpyMP/AJL/AFFygdxzWjEb++B/qWhvzT6k2+/iiCgITc1qROlC7FNkua3WpEPoironNXUnM6CMg2IMN0/8UUTaCyd4TBHyTxzHsUXWfMeSf0T2INU2hr9SYz+tZHBkx5KJ0UuC5jyUTolBrGern602/wDX1rHdZkxl3KJ0Ss20BGg0x2ObjZC4UBogKt/6+tRM+NKCd/uVuUbHi3shvcNIaT7EBY2fAOXrS4QGnrQjPbrCpjsc2uTGFMmXKFWE+5AbcIAZ+tRdaAzoQl3xXmjGOfpxQTTlpkCecMWGRjsc2vGBA5kBabRGlLhIZkIRHxQ0PLHBpyOIOKa5L6UvXSUZFiXtY9w0gEiuioQFXCI+KpuEkMTUKKwVcx4Gkggc65Sz4j64rXGmip9SAs4TC6C1RTKgqLGe00IIOg15lZhwopytcOYoCwWvromNroOjiKPmuppoaKuJl2lAcG1/iqbhQU/NBbYz3ZKmmgV2p91iZKO2GuxAZcKj4KRtRub1oRa2JxTsNVAxXg5COYoDA2mPj/lLhMfH/KFYbnUrenqRn60BSLTHx/ypi1PgIUxnaetTaHa0HuG6jSmMYaVhb91pGd1lBtujiulQMflWMZ3WUhOayg2TEGkoE7qh/RS/235eRqId96yhDuixsZkDU5/qCDSsfAuUiS8J7t0xnNBdivurU5kPxS6zrQDIcR5hhzDTGIxmvHiuFaEiuXUmkMJJ5kJjYcIlgFGncXGo5RcVKybLjx5kTEwCBjVdjghxpkAaRWgoOYINburPqJc/tfwKxYmBUpFl4UR5iFzmAmj7q8izO6PGxtwz/KfhVay4domEwwoobDp4ILgLuQtQNhVZZs6Kx8tGe0OFQMYhwpxqeM00Wv3Qo5iScpEdTGcQTqqypCGZOI0zX+P3R7qtF5z5sa69uTJREXdFjVgwhoiHJk8U5EG3LSImLJhQsrjAbiVzOAuKxO5XaBD40AmgID2jzgaOpzU2LWwRnaScC/I31IOcTJWgHA+CXg1/VxD4Wy/YgLu6nO4stDYDTdInhUztaCb+emxaGA0juEkzHaA92M9919DUtv8AsgbUD4SOM3aAhA4zRity3AAYz+TPzoowwtTc5R7WnxhubdIBFK9FADTTYs4+amm+Kyj3AuvDSSGhumgGTMvTcCbXExKtLvHh+C/WRkdzoRwIbCEtGbEiMaI1WEF7QcUAjITpJVLAKeMGafCBGLEqDrLK4pB5ygud0C2YkSY3rCOKwFoIaaY73UudTMKi5bkjgFKsYBFx4j6DGNS1tdAA0ZOZA0SIWT5c/NMVNdBfceYEFeqGdvyhAHWvgnHlorIln7o9p8ZtR4JFLnVIDwb7ipYd2U8Qoc4wGA8hu7Ma6mK4mgd4OU1NCeRF4ndFDyBQjxWvBY8NLTcQc6CnYeEEJ8mZiK1tYQpFo0E1FKHJnBG0oTwPknzs0+NFLtya9znAk4tSSWspW4AUu1IbtOA+BEiwq0aSKgG5za4zK6aXc69Nwclmy0BkNtKkYzznLjeanVWg1ICPeEE/QwvRt7FA2bAp8jBI/Zt91Ut98iQnOQoLZsqWGWBB9GzsUmWfAzQoXMxvYqW/ORLfXIgFuENfWom0Bp60bufDFfAZsCbGh8RmwIAgz7dPWlv8aetGuND4jNgSLofEZsHYgCjaA09aHMLpwOMMVyA516uRC4jOiOxIwYDvooZ5Wt7EAJZNoYsGG2uRozq0bRGnrCMTCg0+Sh9FvYkYEHyMPoN7EHleF8yHiFfx/wAK2LGnaQIYrkajt8lLnLAhE/Yb2J95QLv0ELoN7EHkOFUSsbG0tF/IrmEs3jwYPMf5V6kbPljlgQueG3sSdZ0sQAYEI0yfo29iDz/B6dpAhjG0+tZeF9HYkSulp6yD616q2RlxcIMIfu29iTpCXcKOgwqfYHYg8lwTNIj4hzC46yb+pPhVaRiPbDGRtDrqfyXrDLOlhcIMMDLcwAepczZEoTUwIda8QbUHlQwcyVitv8381RnoDpZ7S19SBjBwFKEL2neMv5JnRXONZMq6mNBhmmTwUHlWEkvumLHYcbGAxwL6XZbth1qxI4WkMDYjS5wFMZtLxmqDnXpsOzJZoAEJgGgBVYuD0m41MszmqPUQg8ttW1nzL2hgIAuaAb78pcQaIokYwhQ2sDq4ooTpOm9F0OxZVviwGDb66robLlqfIt6+1B5HhNExplx1M9QRmy0BQXjIiGNg7JudUwWk5yS7mz8i6mxZXyXW73kA1v8AzV+NCff2sfGtERsSV8j/ADO95RdYcsfov53+8gwTPZLwkJ3kW7wFK+S/nf7yQsGW8l/1InvIHzbUvjrSSQM7IeZMMqSSBFS08hSSQROdT0c6SSCjK/52J+yZ/UVq6EkkD5ipOzJJIOT8nN2LufanSQM9M3IkkgqWt8k7lh/1sV1ySSCjaPjQf2w/oerjM6SSChMfLwfsRP8A61o6EkkGfhB/lYv2D6lbZlP2j7EkkDsTNSSQIpJJI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9221" name="Picture 5"/>
          <p:cNvPicPr>
            <a:picLocks noChangeAspect="1" noChangeArrowheads="1"/>
          </p:cNvPicPr>
          <p:nvPr/>
        </p:nvPicPr>
        <p:blipFill>
          <a:blip r:embed="rId3" cstate="print"/>
          <a:srcRect/>
          <a:stretch>
            <a:fillRect/>
          </a:stretch>
        </p:blipFill>
        <p:spPr bwMode="auto">
          <a:xfrm>
            <a:off x="6372200" y="2852937"/>
            <a:ext cx="2133600" cy="1656184"/>
          </a:xfrm>
          <a:prstGeom prst="rect">
            <a:avLst/>
          </a:prstGeom>
          <a:noFill/>
          <a:ln w="9525">
            <a:noFill/>
            <a:miter lim="800000"/>
            <a:headEnd/>
            <a:tailEnd/>
          </a:ln>
          <a:effectLst/>
        </p:spPr>
      </p:pic>
      <p:pic>
        <p:nvPicPr>
          <p:cNvPr id="9222" name="Picture 6" descr="C:\Users\Claudia\Documents\ciclo II 2013\seminario de Auditoria\Nueva carpeta\rutina-2.jpg"/>
          <p:cNvPicPr>
            <a:picLocks noChangeAspect="1" noChangeArrowheads="1"/>
          </p:cNvPicPr>
          <p:nvPr/>
        </p:nvPicPr>
        <p:blipFill>
          <a:blip r:embed="rId4" cstate="print"/>
          <a:srcRect/>
          <a:stretch>
            <a:fillRect/>
          </a:stretch>
        </p:blipFill>
        <p:spPr bwMode="auto">
          <a:xfrm>
            <a:off x="4644008" y="4149080"/>
            <a:ext cx="1977008" cy="166630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a:xfrm>
            <a:off x="457200" y="274638"/>
            <a:ext cx="8229600" cy="850106"/>
          </a:xfrm>
        </p:spPr>
        <p:txBody>
          <a:bodyPr/>
          <a:lstStyle/>
          <a:p>
            <a:r>
              <a:rPr lang="es-SV" dirty="0" smtClean="0"/>
              <a:t>Proceso de auditoria forense</a:t>
            </a:r>
            <a:endParaRPr lang="es-ES" dirty="0"/>
          </a:p>
        </p:txBody>
      </p:sp>
      <p:sp>
        <p:nvSpPr>
          <p:cNvPr id="5" name="4 Rectángulo"/>
          <p:cNvSpPr/>
          <p:nvPr/>
        </p:nvSpPr>
        <p:spPr>
          <a:xfrm>
            <a:off x="827584" y="1196752"/>
            <a:ext cx="151216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sz="1600" dirty="0" smtClean="0"/>
              <a:t>Realización de un fraude</a:t>
            </a:r>
            <a:endParaRPr lang="es-ES" sz="1600" dirty="0"/>
          </a:p>
        </p:txBody>
      </p:sp>
      <p:sp>
        <p:nvSpPr>
          <p:cNvPr id="6" name="5 Rectángulo"/>
          <p:cNvSpPr/>
          <p:nvPr/>
        </p:nvSpPr>
        <p:spPr>
          <a:xfrm>
            <a:off x="2627784" y="1196752"/>
            <a:ext cx="151216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sz="1600" dirty="0" smtClean="0"/>
              <a:t>Recopilación de evidencia para demandar</a:t>
            </a:r>
            <a:endParaRPr lang="es-ES" sz="1600" dirty="0"/>
          </a:p>
        </p:txBody>
      </p:sp>
      <p:sp>
        <p:nvSpPr>
          <p:cNvPr id="7" name="6 Rectángulo"/>
          <p:cNvSpPr/>
          <p:nvPr/>
        </p:nvSpPr>
        <p:spPr>
          <a:xfrm>
            <a:off x="4427984" y="1196752"/>
            <a:ext cx="172819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sz="1600" dirty="0" smtClean="0"/>
              <a:t>Demanda interpuesta en los juzgados</a:t>
            </a:r>
            <a:endParaRPr lang="es-ES" sz="1600" dirty="0"/>
          </a:p>
        </p:txBody>
      </p:sp>
      <p:sp>
        <p:nvSpPr>
          <p:cNvPr id="8" name="7 Rectángulo"/>
          <p:cNvSpPr/>
          <p:nvPr/>
        </p:nvSpPr>
        <p:spPr>
          <a:xfrm>
            <a:off x="3779912" y="3861048"/>
            <a:ext cx="151216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Solicitan temas de auditores</a:t>
            </a:r>
            <a:endParaRPr lang="es-ES" dirty="0"/>
          </a:p>
        </p:txBody>
      </p:sp>
      <p:sp>
        <p:nvSpPr>
          <p:cNvPr id="9" name="8 Rectángulo"/>
          <p:cNvSpPr/>
          <p:nvPr/>
        </p:nvSpPr>
        <p:spPr>
          <a:xfrm>
            <a:off x="6300192" y="3861048"/>
            <a:ext cx="194421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Se presenta al tribunal de justicia</a:t>
            </a:r>
            <a:endParaRPr lang="es-ES" dirty="0"/>
          </a:p>
        </p:txBody>
      </p:sp>
      <p:sp>
        <p:nvSpPr>
          <p:cNvPr id="10" name="9 Rectángulo"/>
          <p:cNvSpPr/>
          <p:nvPr/>
        </p:nvSpPr>
        <p:spPr>
          <a:xfrm>
            <a:off x="1115616" y="5157192"/>
            <a:ext cx="1800200"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Inicio de la auditoria forense</a:t>
            </a:r>
            <a:endParaRPr lang="es-ES" dirty="0"/>
          </a:p>
        </p:txBody>
      </p:sp>
      <p:sp>
        <p:nvSpPr>
          <p:cNvPr id="11" name="10 Rectángulo"/>
          <p:cNvSpPr/>
          <p:nvPr/>
        </p:nvSpPr>
        <p:spPr>
          <a:xfrm>
            <a:off x="3347864" y="5157192"/>
            <a:ext cx="2304256"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Se elabora un acta de nombramiento</a:t>
            </a:r>
            <a:endParaRPr lang="es-ES" dirty="0"/>
          </a:p>
        </p:txBody>
      </p:sp>
      <p:sp>
        <p:nvSpPr>
          <p:cNvPr id="12" name="11 Rectángulo"/>
          <p:cNvSpPr/>
          <p:nvPr/>
        </p:nvSpPr>
        <p:spPr>
          <a:xfrm>
            <a:off x="6372200" y="5157192"/>
            <a:ext cx="79208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Se elige</a:t>
            </a:r>
            <a:endParaRPr lang="es-ES" dirty="0"/>
          </a:p>
        </p:txBody>
      </p:sp>
      <p:sp>
        <p:nvSpPr>
          <p:cNvPr id="13" name="12 Rectángulo"/>
          <p:cNvSpPr/>
          <p:nvPr/>
        </p:nvSpPr>
        <p:spPr>
          <a:xfrm>
            <a:off x="7452320" y="5157192"/>
            <a:ext cx="79208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No se elige</a:t>
            </a:r>
            <a:endParaRPr lang="es-ES" dirty="0"/>
          </a:p>
        </p:txBody>
      </p:sp>
      <p:cxnSp>
        <p:nvCxnSpPr>
          <p:cNvPr id="15" name="14 Conector recto de flecha"/>
          <p:cNvCxnSpPr>
            <a:stCxn id="12" idx="1"/>
            <a:endCxn id="11" idx="3"/>
          </p:cNvCxnSpPr>
          <p:nvPr/>
        </p:nvCxnSpPr>
        <p:spPr>
          <a:xfrm flipH="1">
            <a:off x="5652120" y="5589240"/>
            <a:ext cx="720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16 Conector recto de flecha"/>
          <p:cNvCxnSpPr>
            <a:stCxn id="11" idx="1"/>
            <a:endCxn id="10" idx="3"/>
          </p:cNvCxnSpPr>
          <p:nvPr/>
        </p:nvCxnSpPr>
        <p:spPr>
          <a:xfrm flipH="1">
            <a:off x="2915816" y="5589240"/>
            <a:ext cx="4320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30 Rectángulo"/>
          <p:cNvSpPr/>
          <p:nvPr/>
        </p:nvSpPr>
        <p:spPr>
          <a:xfrm>
            <a:off x="6300192" y="1196752"/>
            <a:ext cx="1800200"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sz="1400" dirty="0" smtClean="0"/>
              <a:t>Apertura de un juicio, delito tipificado por un juez</a:t>
            </a:r>
            <a:endParaRPr lang="es-ES" sz="1400" dirty="0"/>
          </a:p>
        </p:txBody>
      </p:sp>
      <p:sp>
        <p:nvSpPr>
          <p:cNvPr id="34" name="33 Rectángulo"/>
          <p:cNvSpPr/>
          <p:nvPr/>
        </p:nvSpPr>
        <p:spPr>
          <a:xfrm>
            <a:off x="6732240" y="2924944"/>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Parte acusadora</a:t>
            </a:r>
            <a:endParaRPr lang="es-ES" dirty="0"/>
          </a:p>
        </p:txBody>
      </p:sp>
      <p:sp>
        <p:nvSpPr>
          <p:cNvPr id="35" name="34 Rectángulo"/>
          <p:cNvSpPr/>
          <p:nvPr/>
        </p:nvSpPr>
        <p:spPr>
          <a:xfrm>
            <a:off x="1043608" y="2924944"/>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Parte defensora</a:t>
            </a:r>
            <a:endParaRPr lang="es-ES" dirty="0"/>
          </a:p>
        </p:txBody>
      </p:sp>
      <p:sp>
        <p:nvSpPr>
          <p:cNvPr id="36" name="35 Rectángulo"/>
          <p:cNvSpPr/>
          <p:nvPr/>
        </p:nvSpPr>
        <p:spPr>
          <a:xfrm>
            <a:off x="3059832" y="2924944"/>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La fiscalía</a:t>
            </a:r>
            <a:endParaRPr lang="es-ES" dirty="0"/>
          </a:p>
        </p:txBody>
      </p:sp>
      <p:sp>
        <p:nvSpPr>
          <p:cNvPr id="37" name="36 Rectángulo"/>
          <p:cNvSpPr/>
          <p:nvPr/>
        </p:nvSpPr>
        <p:spPr>
          <a:xfrm>
            <a:off x="4932040" y="2924944"/>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El juez</a:t>
            </a:r>
            <a:endParaRPr lang="es-ES" dirty="0"/>
          </a:p>
        </p:txBody>
      </p:sp>
      <p:sp>
        <p:nvSpPr>
          <p:cNvPr id="47" name="46 Rectángulo"/>
          <p:cNvSpPr/>
          <p:nvPr/>
        </p:nvSpPr>
        <p:spPr>
          <a:xfrm>
            <a:off x="827584" y="2276872"/>
            <a:ext cx="7344816"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SV" dirty="0" smtClean="0"/>
              <a:t>Se requiere la participación de un Auditor forense</a:t>
            </a:r>
            <a:endParaRPr lang="es-ES" dirty="0"/>
          </a:p>
        </p:txBody>
      </p:sp>
      <p:cxnSp>
        <p:nvCxnSpPr>
          <p:cNvPr id="51" name="50 Conector recto de flecha"/>
          <p:cNvCxnSpPr>
            <a:endCxn id="13" idx="0"/>
          </p:cNvCxnSpPr>
          <p:nvPr/>
        </p:nvCxnSpPr>
        <p:spPr>
          <a:xfrm>
            <a:off x="7812360" y="4653136"/>
            <a:ext cx="36004"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52 Conector recto de flecha"/>
          <p:cNvCxnSpPr/>
          <p:nvPr/>
        </p:nvCxnSpPr>
        <p:spPr>
          <a:xfrm>
            <a:off x="6732240" y="4653136"/>
            <a:ext cx="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54 Conector recto de flecha"/>
          <p:cNvCxnSpPr>
            <a:stCxn id="8" idx="3"/>
            <a:endCxn id="9" idx="1"/>
          </p:cNvCxnSpPr>
          <p:nvPr/>
        </p:nvCxnSpPr>
        <p:spPr>
          <a:xfrm>
            <a:off x="5292080" y="4293096"/>
            <a:ext cx="10081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57 Conector angular"/>
          <p:cNvCxnSpPr>
            <a:stCxn id="34" idx="2"/>
            <a:endCxn id="8" idx="0"/>
          </p:cNvCxnSpPr>
          <p:nvPr/>
        </p:nvCxnSpPr>
        <p:spPr>
          <a:xfrm rot="5400000">
            <a:off x="5796136" y="2168860"/>
            <a:ext cx="432048" cy="295232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59 Conector angular"/>
          <p:cNvCxnSpPr>
            <a:stCxn id="35" idx="2"/>
            <a:endCxn id="8" idx="0"/>
          </p:cNvCxnSpPr>
          <p:nvPr/>
        </p:nvCxnSpPr>
        <p:spPr>
          <a:xfrm rot="16200000" flipH="1">
            <a:off x="2951820" y="2276872"/>
            <a:ext cx="432048" cy="273630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69 Conector angular"/>
          <p:cNvCxnSpPr>
            <a:stCxn id="37" idx="2"/>
            <a:endCxn id="8" idx="0"/>
          </p:cNvCxnSpPr>
          <p:nvPr/>
        </p:nvCxnSpPr>
        <p:spPr>
          <a:xfrm rot="5400000">
            <a:off x="4896036" y="3068960"/>
            <a:ext cx="432048" cy="115212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71 Conector angular"/>
          <p:cNvCxnSpPr>
            <a:stCxn id="36" idx="2"/>
            <a:endCxn id="8" idx="0"/>
          </p:cNvCxnSpPr>
          <p:nvPr/>
        </p:nvCxnSpPr>
        <p:spPr>
          <a:xfrm rot="16200000" flipH="1">
            <a:off x="3959932" y="3284984"/>
            <a:ext cx="432048" cy="72008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73 Conector angular"/>
          <p:cNvCxnSpPr>
            <a:stCxn id="47" idx="2"/>
            <a:endCxn id="34" idx="0"/>
          </p:cNvCxnSpPr>
          <p:nvPr/>
        </p:nvCxnSpPr>
        <p:spPr>
          <a:xfrm rot="16200000" flipH="1">
            <a:off x="5850142" y="1286762"/>
            <a:ext cx="288032" cy="298833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75 Conector angular"/>
          <p:cNvCxnSpPr>
            <a:stCxn id="47" idx="2"/>
            <a:endCxn id="37" idx="0"/>
          </p:cNvCxnSpPr>
          <p:nvPr/>
        </p:nvCxnSpPr>
        <p:spPr>
          <a:xfrm rot="16200000" flipH="1">
            <a:off x="4950042" y="2186862"/>
            <a:ext cx="288032" cy="1188132"/>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77 Conector angular"/>
          <p:cNvCxnSpPr>
            <a:stCxn id="47" idx="2"/>
            <a:endCxn id="36" idx="0"/>
          </p:cNvCxnSpPr>
          <p:nvPr/>
        </p:nvCxnSpPr>
        <p:spPr>
          <a:xfrm rot="5400000">
            <a:off x="4013938" y="2438890"/>
            <a:ext cx="288032" cy="68407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79 Conector angular"/>
          <p:cNvCxnSpPr>
            <a:stCxn id="47" idx="2"/>
            <a:endCxn id="35" idx="0"/>
          </p:cNvCxnSpPr>
          <p:nvPr/>
        </p:nvCxnSpPr>
        <p:spPr>
          <a:xfrm rot="5400000">
            <a:off x="3005826" y="1430778"/>
            <a:ext cx="288032" cy="27003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2" name="91 Conector angular"/>
          <p:cNvCxnSpPr>
            <a:stCxn id="31" idx="2"/>
            <a:endCxn id="47" idx="0"/>
          </p:cNvCxnSpPr>
          <p:nvPr/>
        </p:nvCxnSpPr>
        <p:spPr>
          <a:xfrm rot="5400000">
            <a:off x="5742130" y="818710"/>
            <a:ext cx="216024" cy="27003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4" name="93 Conector recto de flecha"/>
          <p:cNvCxnSpPr>
            <a:stCxn id="5" idx="3"/>
            <a:endCxn id="6" idx="1"/>
          </p:cNvCxnSpPr>
          <p:nvPr/>
        </p:nvCxnSpPr>
        <p:spPr>
          <a:xfrm>
            <a:off x="2339752" y="1628800"/>
            <a:ext cx="2880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95 Conector recto de flecha"/>
          <p:cNvCxnSpPr>
            <a:stCxn id="6" idx="3"/>
            <a:endCxn id="7" idx="1"/>
          </p:cNvCxnSpPr>
          <p:nvPr/>
        </p:nvCxnSpPr>
        <p:spPr>
          <a:xfrm>
            <a:off x="4139952" y="1628800"/>
            <a:ext cx="2880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98 Conector recto de flecha"/>
          <p:cNvCxnSpPr>
            <a:stCxn id="7" idx="3"/>
            <a:endCxn id="31" idx="1"/>
          </p:cNvCxnSpPr>
          <p:nvPr/>
        </p:nvCxnSpPr>
        <p:spPr>
          <a:xfrm>
            <a:off x="6156176" y="1628800"/>
            <a:ext cx="14401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3" name="2 Marcador de contenido"/>
          <p:cNvSpPr>
            <a:spLocks noGrp="1"/>
          </p:cNvSpPr>
          <p:nvPr>
            <p:ph idx="1"/>
          </p:nvPr>
        </p:nvSpPr>
        <p:spPr>
          <a:xfrm>
            <a:off x="457200" y="1385392"/>
            <a:ext cx="8229600" cy="4635896"/>
          </a:xfrm>
        </p:spPr>
        <p:style>
          <a:lnRef idx="1">
            <a:schemeClr val="accent6"/>
          </a:lnRef>
          <a:fillRef idx="2">
            <a:schemeClr val="accent6"/>
          </a:fillRef>
          <a:effectRef idx="1">
            <a:schemeClr val="accent6"/>
          </a:effectRef>
          <a:fontRef idx="minor">
            <a:schemeClr val="dk1"/>
          </a:fontRef>
        </p:style>
        <p:txBody>
          <a:bodyPr>
            <a:normAutofit/>
          </a:bodyPr>
          <a:lstStyle/>
          <a:p>
            <a:pPr marL="0" indent="0" algn="just">
              <a:buNone/>
            </a:pPr>
            <a:r>
              <a:rPr lang="es-SV" sz="2800" dirty="0" smtClean="0"/>
              <a:t>Estafa agravada en perjuicio patrimonial de CONSTRUMAS, S.A. DE C.V., en el proyecto de Ciudad Corito sobre Avenida </a:t>
            </a:r>
            <a:r>
              <a:rPr lang="es-SV" sz="2800" smtClean="0"/>
              <a:t>CastroMorán</a:t>
            </a:r>
            <a:endParaRPr lang="es-ES" sz="2800" dirty="0" smtClean="0"/>
          </a:p>
          <a:p>
            <a:pPr marL="0" indent="0" algn="just">
              <a:buNone/>
            </a:pPr>
            <a:endParaRPr lang="es-ES" sz="2800" dirty="0" smtClean="0"/>
          </a:p>
          <a:p>
            <a:pPr marL="0" indent="0" algn="just">
              <a:buNone/>
            </a:pPr>
            <a:endParaRPr lang="es-ES" sz="2800" dirty="0" smtClean="0"/>
          </a:p>
          <a:p>
            <a:pPr algn="just">
              <a:buNone/>
            </a:pPr>
            <a:endParaRPr lang="es-SV" sz="2800" dirty="0" smtClean="0"/>
          </a:p>
        </p:txBody>
      </p:sp>
      <p:sp>
        <p:nvSpPr>
          <p:cNvPr id="4" name="3 Título"/>
          <p:cNvSpPr>
            <a:spLocks noGrp="1"/>
          </p:cNvSpPr>
          <p:nvPr>
            <p:ph type="title"/>
          </p:nvPr>
        </p:nvSpPr>
        <p:spPr>
          <a:xfrm>
            <a:off x="0" y="274638"/>
            <a:ext cx="9144000" cy="850106"/>
          </a:xfrm>
        </p:spPr>
        <p:style>
          <a:lnRef idx="3">
            <a:schemeClr val="lt1"/>
          </a:lnRef>
          <a:fillRef idx="1">
            <a:schemeClr val="accent1"/>
          </a:fillRef>
          <a:effectRef idx="1">
            <a:schemeClr val="accent1"/>
          </a:effectRef>
          <a:fontRef idx="minor">
            <a:schemeClr val="lt1"/>
          </a:fontRef>
        </p:style>
        <p:txBody>
          <a:bodyPr/>
          <a:lstStyle/>
          <a:p>
            <a:r>
              <a:rPr lang="es-SV" dirty="0" smtClean="0">
                <a:solidFill>
                  <a:schemeClr val="tx1"/>
                </a:solidFill>
              </a:rPr>
              <a:t>Descripción del caso</a:t>
            </a:r>
            <a:endParaRPr lang="es-ES"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a:xfrm>
            <a:off x="0" y="274638"/>
            <a:ext cx="9144000" cy="850106"/>
          </a:xfrm>
        </p:spPr>
        <p:style>
          <a:lnRef idx="3">
            <a:schemeClr val="lt1"/>
          </a:lnRef>
          <a:fillRef idx="1">
            <a:schemeClr val="accent1"/>
          </a:fillRef>
          <a:effectRef idx="1">
            <a:schemeClr val="accent1"/>
          </a:effectRef>
          <a:fontRef idx="minor">
            <a:schemeClr val="lt1"/>
          </a:fontRef>
        </p:style>
        <p:txBody>
          <a:bodyPr>
            <a:normAutofit/>
          </a:bodyPr>
          <a:lstStyle/>
          <a:p>
            <a:r>
              <a:rPr lang="es-SV" dirty="0" smtClean="0">
                <a:solidFill>
                  <a:schemeClr val="tx1"/>
                </a:solidFill>
              </a:rPr>
              <a:t>Datos específicos del caso</a:t>
            </a:r>
            <a:endParaRPr lang="es-ES" dirty="0">
              <a:solidFill>
                <a:schemeClr val="tx1"/>
              </a:solidFill>
            </a:endParaRPr>
          </a:p>
        </p:txBody>
      </p:sp>
      <p:graphicFrame>
        <p:nvGraphicFramePr>
          <p:cNvPr id="6" name="5 Tabla"/>
          <p:cNvGraphicFramePr>
            <a:graphicFrameLocks noGrp="1"/>
          </p:cNvGraphicFramePr>
          <p:nvPr>
            <p:extLst>
              <p:ext uri="{D42A27DB-BD31-4B8C-83A1-F6EECF244321}">
                <p14:modId xmlns="" xmlns:p14="http://schemas.microsoft.com/office/powerpoint/2010/main" val="3306779503"/>
              </p:ext>
            </p:extLst>
          </p:nvPr>
        </p:nvGraphicFramePr>
        <p:xfrm>
          <a:off x="755576" y="1844824"/>
          <a:ext cx="7632848" cy="3798168"/>
        </p:xfrm>
        <a:graphic>
          <a:graphicData uri="http://schemas.openxmlformats.org/drawingml/2006/table">
            <a:tbl>
              <a:tblPr firstRow="1" bandRow="1">
                <a:tableStyleId>{5940675A-B579-460E-94D1-54222C63F5DA}</a:tableStyleId>
              </a:tblPr>
              <a:tblGrid>
                <a:gridCol w="2520280"/>
                <a:gridCol w="5112568"/>
              </a:tblGrid>
              <a:tr h="370840">
                <a:tc>
                  <a:txBody>
                    <a:bodyPr/>
                    <a:lstStyle/>
                    <a:p>
                      <a:r>
                        <a:rPr lang="es-SV" b="1" dirty="0" smtClean="0"/>
                        <a:t>Empresa</a:t>
                      </a:r>
                      <a:endParaRPr lang="es-SV" b="1" dirty="0"/>
                    </a:p>
                  </a:txBody>
                  <a:tcPr>
                    <a:solidFill>
                      <a:schemeClr val="accent1">
                        <a:lumMod val="60000"/>
                        <a:lumOff val="40000"/>
                      </a:schemeClr>
                    </a:solidFill>
                  </a:tcPr>
                </a:tc>
                <a:tc>
                  <a:txBody>
                    <a:bodyPr/>
                    <a:lstStyle/>
                    <a:p>
                      <a:pPr>
                        <a:buNone/>
                      </a:pPr>
                      <a:r>
                        <a:rPr lang="es-SV" dirty="0" smtClean="0"/>
                        <a:t>CONSTRUMAS, S.A DE C.V</a:t>
                      </a:r>
                    </a:p>
                  </a:txBody>
                  <a:tcPr>
                    <a:solidFill>
                      <a:schemeClr val="accent1">
                        <a:lumMod val="60000"/>
                        <a:lumOff val="40000"/>
                      </a:schemeClr>
                    </a:solidFill>
                  </a:tcPr>
                </a:tc>
              </a:tr>
              <a:tr h="370840">
                <a:tc>
                  <a:txBody>
                    <a:bodyPr/>
                    <a:lstStyle/>
                    <a:p>
                      <a:r>
                        <a:rPr lang="es-ES" sz="1800" b="1" kern="1200" dirty="0" smtClean="0">
                          <a:solidFill>
                            <a:schemeClr val="tx1"/>
                          </a:solidFill>
                          <a:effectLst/>
                          <a:latin typeface="+mn-lt"/>
                          <a:ea typeface="+mn-ea"/>
                          <a:cs typeface="+mn-cs"/>
                        </a:rPr>
                        <a:t>Giro</a:t>
                      </a:r>
                      <a:endParaRPr lang="es-SV" dirty="0"/>
                    </a:p>
                  </a:txBody>
                  <a:tcPr>
                    <a:solidFill>
                      <a:schemeClr val="accent1">
                        <a:lumMod val="60000"/>
                        <a:lumOff val="40000"/>
                      </a:schemeClr>
                    </a:solidFill>
                  </a:tcPr>
                </a:tc>
                <a:tc>
                  <a:txBody>
                    <a:bodyPr/>
                    <a:lstStyle/>
                    <a:p>
                      <a:r>
                        <a:rPr lang="es-SV" sz="1800" kern="1200" dirty="0" smtClean="0">
                          <a:solidFill>
                            <a:schemeClr val="tx1"/>
                          </a:solidFill>
                          <a:effectLst/>
                          <a:latin typeface="+mn-lt"/>
                          <a:ea typeface="+mn-ea"/>
                          <a:cs typeface="+mn-cs"/>
                        </a:rPr>
                        <a:t>Fabricante</a:t>
                      </a:r>
                      <a:r>
                        <a:rPr lang="es-SV" sz="1800" kern="1200" baseline="0" dirty="0" smtClean="0">
                          <a:solidFill>
                            <a:schemeClr val="tx1"/>
                          </a:solidFill>
                          <a:effectLst/>
                          <a:latin typeface="+mn-lt"/>
                          <a:ea typeface="+mn-ea"/>
                          <a:cs typeface="+mn-cs"/>
                        </a:rPr>
                        <a:t> de viviendas y pavimentos </a:t>
                      </a:r>
                      <a:endParaRPr lang="es-SV" dirty="0"/>
                    </a:p>
                  </a:txBody>
                  <a:tcPr>
                    <a:solidFill>
                      <a:schemeClr val="accent1">
                        <a:lumMod val="60000"/>
                        <a:lumOff val="40000"/>
                      </a:schemeClr>
                    </a:solidFill>
                  </a:tcPr>
                </a:tc>
              </a:tr>
              <a:tr h="370840">
                <a:tc>
                  <a:txBody>
                    <a:bodyPr/>
                    <a:lstStyle/>
                    <a:p>
                      <a:r>
                        <a:rPr lang="es-ES" sz="1800" b="1" kern="1200" dirty="0" smtClean="0">
                          <a:solidFill>
                            <a:schemeClr val="tx1"/>
                          </a:solidFill>
                          <a:effectLst/>
                          <a:latin typeface="+mn-lt"/>
                          <a:ea typeface="+mn-ea"/>
                          <a:cs typeface="+mn-cs"/>
                        </a:rPr>
                        <a:t>Año de constitución:</a:t>
                      </a:r>
                      <a:endParaRPr lang="es-SV" dirty="0"/>
                    </a:p>
                  </a:txBody>
                  <a:tcPr>
                    <a:solidFill>
                      <a:schemeClr val="accent1">
                        <a:lumMod val="60000"/>
                        <a:lumOff val="40000"/>
                      </a:schemeClr>
                    </a:solidFill>
                  </a:tcPr>
                </a:tc>
                <a:tc>
                  <a:txBody>
                    <a:bodyPr/>
                    <a:lstStyle/>
                    <a:p>
                      <a:pPr>
                        <a:buNone/>
                      </a:pPr>
                      <a:r>
                        <a:rPr lang="es-SV" dirty="0" smtClean="0"/>
                        <a:t>1982</a:t>
                      </a:r>
                    </a:p>
                  </a:txBody>
                  <a:tcPr>
                    <a:solidFill>
                      <a:schemeClr val="accent1">
                        <a:lumMod val="60000"/>
                        <a:lumOff val="40000"/>
                      </a:schemeClr>
                    </a:solidFill>
                  </a:tcPr>
                </a:tc>
              </a:tr>
              <a:tr h="3996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sz="1800" b="1" kern="1200" dirty="0" smtClean="0">
                          <a:solidFill>
                            <a:schemeClr val="tx1"/>
                          </a:solidFill>
                          <a:effectLst/>
                          <a:latin typeface="+mn-lt"/>
                          <a:ea typeface="+mn-ea"/>
                          <a:cs typeface="+mn-cs"/>
                        </a:rPr>
                        <a:t>Proveedor</a:t>
                      </a:r>
                      <a:r>
                        <a:rPr lang="es-SV" sz="1800" b="1" kern="1200" baseline="0" dirty="0" smtClean="0">
                          <a:solidFill>
                            <a:schemeClr val="tx1"/>
                          </a:solidFill>
                          <a:effectLst/>
                          <a:latin typeface="+mn-lt"/>
                          <a:ea typeface="+mn-ea"/>
                          <a:cs typeface="+mn-cs"/>
                        </a:rPr>
                        <a:t> involucrado</a:t>
                      </a:r>
                      <a:endParaRPr lang="es-SV" sz="1800" b="1" kern="1200" dirty="0" smtClean="0">
                        <a:solidFill>
                          <a:schemeClr val="tx1"/>
                        </a:solidFill>
                        <a:effectLst/>
                        <a:latin typeface="+mn-lt"/>
                        <a:ea typeface="+mn-ea"/>
                        <a:cs typeface="+mn-cs"/>
                      </a:endParaRPr>
                    </a:p>
                  </a:txBody>
                  <a:tcPr>
                    <a:solidFill>
                      <a:schemeClr val="accent1">
                        <a:lumMod val="60000"/>
                        <a:lumOff val="40000"/>
                      </a:schemeClr>
                    </a:solidFill>
                  </a:tcPr>
                </a:tc>
                <a:tc>
                  <a:txBody>
                    <a:bodyPr/>
                    <a:lstStyle/>
                    <a:p>
                      <a:pPr>
                        <a:buNone/>
                      </a:pPr>
                      <a:r>
                        <a:rPr lang="es-SV" dirty="0" smtClean="0"/>
                        <a:t>Transportes</a:t>
                      </a:r>
                      <a:r>
                        <a:rPr lang="es-SV" baseline="0" dirty="0" smtClean="0"/>
                        <a:t> Orellana</a:t>
                      </a:r>
                      <a:endParaRPr lang="es-SV" dirty="0" smtClean="0"/>
                    </a:p>
                  </a:txBody>
                  <a:tcPr>
                    <a:solidFill>
                      <a:schemeClr val="accent1">
                        <a:lumMod val="60000"/>
                        <a:lumOff val="4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sz="1800" b="1" kern="1200" dirty="0" smtClean="0">
                          <a:solidFill>
                            <a:schemeClr val="tx1"/>
                          </a:solidFill>
                          <a:effectLst/>
                          <a:latin typeface="+mn-lt"/>
                          <a:ea typeface="+mn-ea"/>
                          <a:cs typeface="+mn-cs"/>
                        </a:rPr>
                        <a:t>Personal</a:t>
                      </a:r>
                      <a:r>
                        <a:rPr lang="es-SV" sz="1800" b="1" kern="1200" baseline="0" dirty="0" smtClean="0">
                          <a:solidFill>
                            <a:schemeClr val="tx1"/>
                          </a:solidFill>
                          <a:effectLst/>
                          <a:latin typeface="+mn-lt"/>
                          <a:ea typeface="+mn-ea"/>
                          <a:cs typeface="+mn-cs"/>
                        </a:rPr>
                        <a:t> de la empresa involucrado</a:t>
                      </a:r>
                      <a:endParaRPr lang="es-SV" sz="1800" kern="1200" dirty="0" smtClean="0">
                        <a:solidFill>
                          <a:schemeClr val="tx1"/>
                        </a:solidFill>
                        <a:effectLst/>
                        <a:latin typeface="+mn-lt"/>
                        <a:ea typeface="+mn-ea"/>
                        <a:cs typeface="+mn-cs"/>
                      </a:endParaRPr>
                    </a:p>
                  </a:txBody>
                  <a:tcPr>
                    <a:solidFill>
                      <a:schemeClr val="accent1">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dirty="0" smtClean="0"/>
                        <a:t>Ing. Mario Ernesto Carranza </a:t>
                      </a:r>
                    </a:p>
                    <a:p>
                      <a:pPr marL="0" marR="0" indent="0" algn="l" defTabSz="914400" rtl="0" eaLnBrk="1" fontAlgn="auto" latinLnBrk="0" hangingPunct="1">
                        <a:lnSpc>
                          <a:spcPct val="100000"/>
                        </a:lnSpc>
                        <a:spcBef>
                          <a:spcPts val="0"/>
                        </a:spcBef>
                        <a:spcAft>
                          <a:spcPts val="0"/>
                        </a:spcAft>
                        <a:buClrTx/>
                        <a:buSzTx/>
                        <a:buFontTx/>
                        <a:buNone/>
                        <a:tabLst/>
                        <a:defRPr/>
                      </a:pPr>
                      <a:r>
                        <a:rPr lang="es-SV" dirty="0" smtClean="0"/>
                        <a:t>Marcos Esteban</a:t>
                      </a:r>
                      <a:r>
                        <a:rPr lang="es-SV" baseline="0" dirty="0" smtClean="0"/>
                        <a:t> </a:t>
                      </a:r>
                      <a:r>
                        <a:rPr lang="es-SV" baseline="0" dirty="0" err="1" smtClean="0"/>
                        <a:t>Menjivar</a:t>
                      </a:r>
                      <a:r>
                        <a:rPr lang="es-SV" baseline="0" dirty="0" smtClean="0"/>
                        <a:t> </a:t>
                      </a:r>
                      <a:endParaRPr lang="es-SV" dirty="0" smtClean="0"/>
                    </a:p>
                  </a:txBody>
                  <a:tcPr>
                    <a:solidFill>
                      <a:schemeClr val="accent1">
                        <a:lumMod val="60000"/>
                        <a:lumOff val="40000"/>
                      </a:schemeClr>
                    </a:solidFill>
                  </a:tcPr>
                </a:tc>
              </a:tr>
              <a:tr h="213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sz="1800" b="1" kern="1200" dirty="0" smtClean="0">
                          <a:solidFill>
                            <a:schemeClr val="tx1"/>
                          </a:solidFill>
                          <a:effectLst/>
                          <a:latin typeface="+mn-lt"/>
                          <a:ea typeface="+mn-ea"/>
                          <a:cs typeface="+mn-cs"/>
                        </a:rPr>
                        <a:t>Presunto</a:t>
                      </a:r>
                      <a:r>
                        <a:rPr lang="es-SV" sz="1800" b="1" kern="1200" baseline="0" dirty="0" smtClean="0">
                          <a:solidFill>
                            <a:schemeClr val="tx1"/>
                          </a:solidFill>
                          <a:effectLst/>
                          <a:latin typeface="+mn-lt"/>
                          <a:ea typeface="+mn-ea"/>
                          <a:cs typeface="+mn-cs"/>
                        </a:rPr>
                        <a:t> delito </a:t>
                      </a:r>
                      <a:endParaRPr lang="es-SV" sz="1800" b="1" kern="1200" dirty="0" smtClean="0">
                        <a:solidFill>
                          <a:schemeClr val="tx1"/>
                        </a:solidFill>
                        <a:effectLst/>
                        <a:latin typeface="+mn-lt"/>
                        <a:ea typeface="+mn-ea"/>
                        <a:cs typeface="+mn-cs"/>
                      </a:endParaRPr>
                    </a:p>
                  </a:txBody>
                  <a:tcPr>
                    <a:solidFill>
                      <a:schemeClr val="accent1">
                        <a:lumMod val="60000"/>
                        <a:lumOff val="40000"/>
                      </a:schemeClr>
                    </a:solidFill>
                  </a:tcPr>
                </a:tc>
                <a:tc>
                  <a:txBody>
                    <a:bodyPr/>
                    <a:lstStyle/>
                    <a:p>
                      <a:r>
                        <a:rPr lang="es-SV" dirty="0" smtClean="0"/>
                        <a:t>Estafa</a:t>
                      </a:r>
                      <a:r>
                        <a:rPr lang="es-SV" baseline="0" dirty="0" smtClean="0"/>
                        <a:t> agravada en perjuicio patrimonial de CONSTRUMAR, S.A. DE C.V. durante el periodo de agosto de 2005 a marzo 2007</a:t>
                      </a:r>
                      <a:endParaRPr lang="es-SV" dirty="0" smtClean="0"/>
                    </a:p>
                  </a:txBody>
                  <a:tcPr>
                    <a:solidFill>
                      <a:schemeClr val="accent1">
                        <a:lumMod val="60000"/>
                        <a:lumOff val="40000"/>
                      </a:schemeClr>
                    </a:solidFill>
                  </a:tcPr>
                </a:tc>
              </a:tr>
              <a:tr h="213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sz="1800" b="1" kern="1200" dirty="0" smtClean="0">
                          <a:solidFill>
                            <a:schemeClr val="tx1"/>
                          </a:solidFill>
                          <a:effectLst/>
                          <a:latin typeface="+mn-lt"/>
                          <a:ea typeface="+mn-ea"/>
                          <a:cs typeface="+mn-cs"/>
                        </a:rPr>
                        <a:t>Cuantía</a:t>
                      </a:r>
                      <a:r>
                        <a:rPr lang="es-SV" sz="1800" b="1" kern="1200" baseline="0" dirty="0" smtClean="0">
                          <a:solidFill>
                            <a:schemeClr val="tx1"/>
                          </a:solidFill>
                          <a:effectLst/>
                          <a:latin typeface="+mn-lt"/>
                          <a:ea typeface="+mn-ea"/>
                          <a:cs typeface="+mn-cs"/>
                        </a:rPr>
                        <a:t> del delito</a:t>
                      </a:r>
                      <a:endParaRPr lang="es-SV" sz="1800" b="1" kern="1200" dirty="0" smtClean="0">
                        <a:solidFill>
                          <a:schemeClr val="tx1"/>
                        </a:solidFill>
                        <a:effectLst/>
                        <a:latin typeface="+mn-lt"/>
                        <a:ea typeface="+mn-ea"/>
                        <a:cs typeface="+mn-cs"/>
                      </a:endParaRPr>
                    </a:p>
                  </a:txBody>
                  <a:tcPr>
                    <a:solidFill>
                      <a:schemeClr val="accent1">
                        <a:lumMod val="60000"/>
                        <a:lumOff val="40000"/>
                      </a:schemeClr>
                    </a:solidFill>
                  </a:tcPr>
                </a:tc>
                <a:tc>
                  <a:txBody>
                    <a:bodyPr/>
                    <a:lstStyle/>
                    <a:p>
                      <a:r>
                        <a:rPr lang="es-SV" dirty="0" smtClean="0"/>
                        <a:t>$123,023.87</a:t>
                      </a:r>
                      <a:endParaRPr lang="es-SV" dirty="0"/>
                    </a:p>
                  </a:txBody>
                  <a:tcPr>
                    <a:solidFill>
                      <a:schemeClr val="accent1">
                        <a:lumMod val="60000"/>
                        <a:lumOff val="40000"/>
                      </a:schemeClr>
                    </a:solidFill>
                  </a:tcPr>
                </a:tc>
              </a:tr>
              <a:tr h="213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sz="1800" b="1" kern="1200" dirty="0" smtClean="0">
                          <a:solidFill>
                            <a:schemeClr val="tx1"/>
                          </a:solidFill>
                          <a:effectLst/>
                          <a:latin typeface="+mn-lt"/>
                          <a:ea typeface="+mn-ea"/>
                          <a:cs typeface="+mn-cs"/>
                        </a:rPr>
                        <a:t>Auditor</a:t>
                      </a:r>
                      <a:r>
                        <a:rPr lang="es-SV" sz="1800" b="1" kern="1200" baseline="0" dirty="0" smtClean="0">
                          <a:solidFill>
                            <a:schemeClr val="tx1"/>
                          </a:solidFill>
                          <a:effectLst/>
                          <a:latin typeface="+mn-lt"/>
                          <a:ea typeface="+mn-ea"/>
                          <a:cs typeface="+mn-cs"/>
                        </a:rPr>
                        <a:t> nombrado</a:t>
                      </a:r>
                      <a:endParaRPr lang="es-SV" sz="1800" b="1" kern="1200" dirty="0" smtClean="0">
                        <a:solidFill>
                          <a:schemeClr val="tx1"/>
                        </a:solidFill>
                        <a:effectLst/>
                        <a:latin typeface="+mn-lt"/>
                        <a:ea typeface="+mn-ea"/>
                        <a:cs typeface="+mn-cs"/>
                      </a:endParaRPr>
                    </a:p>
                  </a:txBody>
                  <a:tcPr>
                    <a:solidFill>
                      <a:schemeClr val="accent1">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SV" dirty="0" smtClean="0"/>
                        <a:t>Lic. René</a:t>
                      </a:r>
                      <a:r>
                        <a:rPr lang="es-SV" baseline="0" dirty="0" smtClean="0"/>
                        <a:t> Mauricio Pineda Lazo.</a:t>
                      </a:r>
                      <a:endParaRPr lang="es-SV" dirty="0" smtClean="0"/>
                    </a:p>
                  </a:txBody>
                  <a:tcPr>
                    <a:solidFill>
                      <a:schemeClr val="accent1">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a:solidFill>
            <a:schemeClr val="accent1"/>
          </a:solidFill>
          <a:ln>
            <a:solidFill>
              <a:schemeClr val="bg1"/>
            </a:solidFill>
          </a:ln>
        </p:spPr>
        <p:txBody>
          <a:bodyPr>
            <a:normAutofit/>
          </a:bodyPr>
          <a:lstStyle/>
          <a:p>
            <a:r>
              <a:rPr lang="es-SV" i="1" dirty="0" smtClean="0"/>
              <a:t>CARTA DE CITACIÓN</a:t>
            </a:r>
            <a:endParaRPr lang="es-ES" i="1" dirty="0"/>
          </a:p>
        </p:txBody>
      </p:sp>
      <p:pic>
        <p:nvPicPr>
          <p:cNvPr id="8194" name="Picture 2"/>
          <p:cNvPicPr>
            <a:picLocks noGrp="1" noChangeAspect="1" noChangeArrowheads="1"/>
          </p:cNvPicPr>
          <p:nvPr>
            <p:ph idx="1"/>
          </p:nvPr>
        </p:nvPicPr>
        <p:blipFill>
          <a:blip r:embed="rId3" cstate="print"/>
          <a:srcRect/>
          <a:stretch>
            <a:fillRect/>
          </a:stretch>
        </p:blipFill>
        <p:spPr bwMode="auto">
          <a:xfrm>
            <a:off x="1475657" y="1600200"/>
            <a:ext cx="6192688" cy="45651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p:txBody>
          <a:bodyPr/>
          <a:lstStyle/>
          <a:p>
            <a:r>
              <a:rPr lang="es-SV" b="1" dirty="0" smtClean="0"/>
              <a:t>Carta compromiso</a:t>
            </a:r>
            <a:endParaRPr lang="es-ES" b="1" dirty="0"/>
          </a:p>
        </p:txBody>
      </p:sp>
      <p:pic>
        <p:nvPicPr>
          <p:cNvPr id="1027" name="Picture 3"/>
          <p:cNvPicPr>
            <a:picLocks noChangeAspect="1" noChangeArrowheads="1"/>
          </p:cNvPicPr>
          <p:nvPr/>
        </p:nvPicPr>
        <p:blipFill>
          <a:blip r:embed="rId3" cstate="print"/>
          <a:srcRect/>
          <a:stretch>
            <a:fillRect/>
          </a:stretch>
        </p:blipFill>
        <p:spPr bwMode="auto">
          <a:xfrm>
            <a:off x="1979712" y="1844824"/>
            <a:ext cx="5642124" cy="3456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aduanera\trabajo\Imagenes para presentación\fondo 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1 Título"/>
          <p:cNvSpPr>
            <a:spLocks noGrp="1"/>
          </p:cNvSpPr>
          <p:nvPr>
            <p:ph type="title"/>
          </p:nvPr>
        </p:nvSpPr>
        <p:spPr>
          <a:xfrm>
            <a:off x="0" y="274638"/>
            <a:ext cx="9144000" cy="778098"/>
          </a:xfrm>
        </p:spPr>
        <p:style>
          <a:lnRef idx="3">
            <a:schemeClr val="lt1"/>
          </a:lnRef>
          <a:fillRef idx="1">
            <a:schemeClr val="accent1"/>
          </a:fillRef>
          <a:effectRef idx="1">
            <a:schemeClr val="accent1"/>
          </a:effectRef>
          <a:fontRef idx="minor">
            <a:schemeClr val="lt1"/>
          </a:fontRef>
        </p:style>
        <p:txBody>
          <a:bodyPr>
            <a:normAutofit/>
          </a:bodyPr>
          <a:lstStyle/>
          <a:p>
            <a:r>
              <a:rPr lang="es-SV" dirty="0" smtClean="0">
                <a:solidFill>
                  <a:schemeClr val="tx1"/>
                </a:solidFill>
              </a:rPr>
              <a:t>Compromisos de informe a emitirse</a:t>
            </a:r>
            <a:endParaRPr lang="es-ES" dirty="0">
              <a:solidFill>
                <a:schemeClr val="tx1"/>
              </a:solidFill>
            </a:endParaRPr>
          </a:p>
        </p:txBody>
      </p:sp>
      <p:sp>
        <p:nvSpPr>
          <p:cNvPr id="3" name="2 Marcador de contenido"/>
          <p:cNvSpPr>
            <a:spLocks noGrp="1"/>
          </p:cNvSpPr>
          <p:nvPr>
            <p:ph idx="1"/>
          </p:nvPr>
        </p:nvSpPr>
        <p:spPr>
          <a:xfrm>
            <a:off x="457200" y="1600201"/>
            <a:ext cx="8229600" cy="3484983"/>
          </a:xfrm>
        </p:spPr>
        <p:style>
          <a:lnRef idx="1">
            <a:schemeClr val="accent1"/>
          </a:lnRef>
          <a:fillRef idx="2">
            <a:schemeClr val="accent1"/>
          </a:fillRef>
          <a:effectRef idx="1">
            <a:schemeClr val="accent1"/>
          </a:effectRef>
          <a:fontRef idx="minor">
            <a:schemeClr val="dk1"/>
          </a:fontRef>
        </p:style>
        <p:txBody>
          <a:bodyPr/>
          <a:lstStyle/>
          <a:p>
            <a:pPr marL="0" indent="0" algn="just">
              <a:buNone/>
            </a:pPr>
            <a:r>
              <a:rPr lang="es-SV" dirty="0" smtClean="0"/>
              <a:t>Emitir una opinión de peritaje contable sobre el caso de estafa agravada en perjuicio patrimonial de contrumas, S.A de C.V de acuerdo con los procedimientos y técnicas de auditoria reconocidos y aceptados por las normas internacionales.</a:t>
            </a:r>
          </a:p>
          <a:p>
            <a:pPr algn="just"/>
            <a:endParaRPr lang="es-E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907</TotalTime>
  <Words>756</Words>
  <Application>Microsoft Office PowerPoint</Application>
  <PresentationFormat>Presentación en pantalla (4:3)</PresentationFormat>
  <Paragraphs>123</Paragraphs>
  <Slides>20</Slides>
  <Notes>1</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Tema de Office</vt:lpstr>
      <vt:lpstr>Diapositiva 1</vt:lpstr>
      <vt:lpstr>“El contador Público en la ejecución de la auditoria forense, considerando sus riesgos y limitantes”</vt:lpstr>
      <vt:lpstr>Riesgos del auditor forense en el desempeño de su trabajo</vt:lpstr>
      <vt:lpstr>Proceso de auditoria forense</vt:lpstr>
      <vt:lpstr>Descripción del caso</vt:lpstr>
      <vt:lpstr>Datos específicos del caso</vt:lpstr>
      <vt:lpstr>CARTA DE CITACIÓN</vt:lpstr>
      <vt:lpstr>Carta compromiso</vt:lpstr>
      <vt:lpstr>Compromisos de informe a emitirse</vt:lpstr>
      <vt:lpstr>Descripción del caso</vt:lpstr>
      <vt:lpstr>Acta de juramentación</vt:lpstr>
      <vt:lpstr>Objetivos de la auditoría</vt:lpstr>
      <vt:lpstr>Flujo de pagos</vt:lpstr>
      <vt:lpstr>Diapositiva 14</vt:lpstr>
      <vt:lpstr>Ejecución de la auditoría forense</vt:lpstr>
      <vt:lpstr>Ejecución de la auditoría forense</vt:lpstr>
      <vt:lpstr>Cédula </vt:lpstr>
      <vt:lpstr>Cédula </vt:lpstr>
      <vt:lpstr>Conclusión del informe de peritaje contable</vt:lpstr>
      <vt:lpstr>Diapositiva 20</vt:lpstr>
    </vt:vector>
  </TitlesOfParts>
  <Company>PERSONAL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Memorándum de planeación de auditoria forense</dc:title>
  <dc:creator>Claudia</dc:creator>
  <cp:lastModifiedBy>Claudia</cp:lastModifiedBy>
  <cp:revision>113</cp:revision>
  <dcterms:created xsi:type="dcterms:W3CDTF">2013-11-19T20:00:22Z</dcterms:created>
  <dcterms:modified xsi:type="dcterms:W3CDTF">2013-11-29T04:50:39Z</dcterms:modified>
</cp:coreProperties>
</file>