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7" d="100"/>
          <a:sy n="47" d="100"/>
        </p:scale>
        <p:origin x="-117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_rels/data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diagrams/_rels/data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diagrams/_rels/drawing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diagrams/_rels/drawing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D58FD89-D822-4AB0-8998-4C80658EE95F}" type="doc">
      <dgm:prSet loTypeId="urn:microsoft.com/office/officeart/2005/8/layout/process4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ES"/>
        </a:p>
      </dgm:t>
    </dgm:pt>
    <dgm:pt modelId="{B13A08F1-A7F5-430A-8676-F69B8F34E7ED}">
      <dgm:prSet phldrT="[Texto]"/>
      <dgm:spPr/>
      <dgm:t>
        <a:bodyPr/>
        <a:lstStyle/>
        <a:p>
          <a:r>
            <a:rPr lang="es-SV" b="1" dirty="0" smtClean="0"/>
            <a:t>SAS N. 82 “Consideraciones sobre el fraude en una auditoría de estados financieros” </a:t>
          </a:r>
          <a:endParaRPr lang="es-ES" dirty="0"/>
        </a:p>
      </dgm:t>
    </dgm:pt>
    <dgm:pt modelId="{D1F6A3DA-A1F0-4900-9AC2-3924CD173260}" type="parTrans" cxnId="{42FADA07-6552-47B0-91DA-28071F00AB9C}">
      <dgm:prSet/>
      <dgm:spPr/>
      <dgm:t>
        <a:bodyPr/>
        <a:lstStyle/>
        <a:p>
          <a:endParaRPr lang="es-ES"/>
        </a:p>
      </dgm:t>
    </dgm:pt>
    <dgm:pt modelId="{5AB59938-7A9F-4B8A-91B0-43141812DE63}" type="sibTrans" cxnId="{42FADA07-6552-47B0-91DA-28071F00AB9C}">
      <dgm:prSet/>
      <dgm:spPr/>
      <dgm:t>
        <a:bodyPr/>
        <a:lstStyle/>
        <a:p>
          <a:endParaRPr lang="es-ES"/>
        </a:p>
      </dgm:t>
    </dgm:pt>
    <dgm:pt modelId="{20C5791E-8EF6-4A3D-9E49-AEC308B21237}">
      <dgm:prSet phldrT="[Texto]"/>
      <dgm:spPr/>
      <dgm:t>
        <a:bodyPr/>
        <a:lstStyle/>
        <a:p>
          <a:r>
            <a:rPr lang="es-SV" b="1" dirty="0" smtClean="0"/>
            <a:t>SAS N. 99 “Consideración del fraude en una intervención </a:t>
          </a:r>
          <a:r>
            <a:rPr lang="es-SV" b="1" dirty="0" smtClean="0"/>
            <a:t>de Estados Financieros”</a:t>
          </a:r>
          <a:endParaRPr lang="es-ES" dirty="0"/>
        </a:p>
      </dgm:t>
    </dgm:pt>
    <dgm:pt modelId="{3AAE36E8-580D-4E7D-BDCF-4CEF2D147DD6}" type="parTrans" cxnId="{D62A04EB-8E13-4B63-8F6F-2C53BD10FA68}">
      <dgm:prSet/>
      <dgm:spPr/>
      <dgm:t>
        <a:bodyPr/>
        <a:lstStyle/>
        <a:p>
          <a:endParaRPr lang="es-ES"/>
        </a:p>
      </dgm:t>
    </dgm:pt>
    <dgm:pt modelId="{705401F5-7EA3-407A-9828-BAF0A36E8F5D}" type="sibTrans" cxnId="{D62A04EB-8E13-4B63-8F6F-2C53BD10FA68}">
      <dgm:prSet/>
      <dgm:spPr/>
      <dgm:t>
        <a:bodyPr/>
        <a:lstStyle/>
        <a:p>
          <a:endParaRPr lang="es-ES"/>
        </a:p>
      </dgm:t>
    </dgm:pt>
    <dgm:pt modelId="{5F50E106-2FCF-41DC-8E14-79CC095D4F57}">
      <dgm:prSet phldrT="[Texto]"/>
      <dgm:spPr/>
      <dgm:t>
        <a:bodyPr/>
        <a:lstStyle/>
        <a:p>
          <a:r>
            <a:rPr lang="es-SV" b="1" dirty="0" smtClean="0"/>
            <a:t>Ley Sabanes-Oxley </a:t>
          </a:r>
          <a:endParaRPr lang="es-ES" dirty="0"/>
        </a:p>
      </dgm:t>
    </dgm:pt>
    <dgm:pt modelId="{AD410A77-D870-48F1-8D3E-D99B76137C1F}" type="parTrans" cxnId="{EC0841F4-7764-4658-972D-C1656D6AEF1C}">
      <dgm:prSet/>
      <dgm:spPr/>
      <dgm:t>
        <a:bodyPr/>
        <a:lstStyle/>
        <a:p>
          <a:endParaRPr lang="es-ES"/>
        </a:p>
      </dgm:t>
    </dgm:pt>
    <dgm:pt modelId="{47658F64-DD58-40C3-872C-7AAFAB1EFD0A}" type="sibTrans" cxnId="{EC0841F4-7764-4658-972D-C1656D6AEF1C}">
      <dgm:prSet/>
      <dgm:spPr/>
      <dgm:t>
        <a:bodyPr/>
        <a:lstStyle/>
        <a:p>
          <a:endParaRPr lang="es-ES"/>
        </a:p>
      </dgm:t>
    </dgm:pt>
    <dgm:pt modelId="{C70FD445-E0D5-4A23-B772-D3A8932A4A0D}" type="pres">
      <dgm:prSet presAssocID="{6D58FD89-D822-4AB0-8998-4C80658EE95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64EFD2EA-4A37-4F1B-BF4A-26C8E1B561DA}" type="pres">
      <dgm:prSet presAssocID="{5F50E106-2FCF-41DC-8E14-79CC095D4F57}" presName="boxAndChildren" presStyleCnt="0"/>
      <dgm:spPr/>
    </dgm:pt>
    <dgm:pt modelId="{6E704738-665D-4E1A-ABD1-890C93985306}" type="pres">
      <dgm:prSet presAssocID="{5F50E106-2FCF-41DC-8E14-79CC095D4F57}" presName="parentTextBox" presStyleLbl="node1" presStyleIdx="0" presStyleCnt="3"/>
      <dgm:spPr/>
      <dgm:t>
        <a:bodyPr/>
        <a:lstStyle/>
        <a:p>
          <a:endParaRPr lang="es-ES"/>
        </a:p>
      </dgm:t>
    </dgm:pt>
    <dgm:pt modelId="{93C6DBEA-F82D-4223-9453-69D0420B4075}" type="pres">
      <dgm:prSet presAssocID="{705401F5-7EA3-407A-9828-BAF0A36E8F5D}" presName="sp" presStyleCnt="0"/>
      <dgm:spPr/>
    </dgm:pt>
    <dgm:pt modelId="{17522ADE-BEE2-4C1F-8811-399A67AFD307}" type="pres">
      <dgm:prSet presAssocID="{20C5791E-8EF6-4A3D-9E49-AEC308B21237}" presName="arrowAndChildren" presStyleCnt="0"/>
      <dgm:spPr/>
    </dgm:pt>
    <dgm:pt modelId="{3B09759E-F3EC-438A-B18E-5893BC77467D}" type="pres">
      <dgm:prSet presAssocID="{20C5791E-8EF6-4A3D-9E49-AEC308B21237}" presName="parentTextArrow" presStyleLbl="node1" presStyleIdx="1" presStyleCnt="3"/>
      <dgm:spPr/>
      <dgm:t>
        <a:bodyPr/>
        <a:lstStyle/>
        <a:p>
          <a:endParaRPr lang="es-ES"/>
        </a:p>
      </dgm:t>
    </dgm:pt>
    <dgm:pt modelId="{2AD5EEC5-737A-4F3B-AAAD-836AE37B5C11}" type="pres">
      <dgm:prSet presAssocID="{5AB59938-7A9F-4B8A-91B0-43141812DE63}" presName="sp" presStyleCnt="0"/>
      <dgm:spPr/>
    </dgm:pt>
    <dgm:pt modelId="{B00606AE-3D3A-4635-A566-A7E36F6BE41C}" type="pres">
      <dgm:prSet presAssocID="{B13A08F1-A7F5-430A-8676-F69B8F34E7ED}" presName="arrowAndChildren" presStyleCnt="0"/>
      <dgm:spPr/>
    </dgm:pt>
    <dgm:pt modelId="{AB7DD5DA-4674-4DC7-B4F4-DAEB4D469605}" type="pres">
      <dgm:prSet presAssocID="{B13A08F1-A7F5-430A-8676-F69B8F34E7ED}" presName="parentTextArrow" presStyleLbl="node1" presStyleIdx="2" presStyleCnt="3"/>
      <dgm:spPr/>
      <dgm:t>
        <a:bodyPr/>
        <a:lstStyle/>
        <a:p>
          <a:endParaRPr lang="es-ES"/>
        </a:p>
      </dgm:t>
    </dgm:pt>
  </dgm:ptLst>
  <dgm:cxnLst>
    <dgm:cxn modelId="{95A5FD17-0E88-4C51-B422-B810FD3F1437}" type="presOf" srcId="{B13A08F1-A7F5-430A-8676-F69B8F34E7ED}" destId="{AB7DD5DA-4674-4DC7-B4F4-DAEB4D469605}" srcOrd="0" destOrd="0" presId="urn:microsoft.com/office/officeart/2005/8/layout/process4"/>
    <dgm:cxn modelId="{D62A04EB-8E13-4B63-8F6F-2C53BD10FA68}" srcId="{6D58FD89-D822-4AB0-8998-4C80658EE95F}" destId="{20C5791E-8EF6-4A3D-9E49-AEC308B21237}" srcOrd="1" destOrd="0" parTransId="{3AAE36E8-580D-4E7D-BDCF-4CEF2D147DD6}" sibTransId="{705401F5-7EA3-407A-9828-BAF0A36E8F5D}"/>
    <dgm:cxn modelId="{EE33DD2A-FD25-4990-9E84-3BE9F597262A}" type="presOf" srcId="{6D58FD89-D822-4AB0-8998-4C80658EE95F}" destId="{C70FD445-E0D5-4A23-B772-D3A8932A4A0D}" srcOrd="0" destOrd="0" presId="urn:microsoft.com/office/officeart/2005/8/layout/process4"/>
    <dgm:cxn modelId="{632A1325-BA9E-4804-8CE0-B3B2FECE65C0}" type="presOf" srcId="{5F50E106-2FCF-41DC-8E14-79CC095D4F57}" destId="{6E704738-665D-4E1A-ABD1-890C93985306}" srcOrd="0" destOrd="0" presId="urn:microsoft.com/office/officeart/2005/8/layout/process4"/>
    <dgm:cxn modelId="{23B750BC-7874-4448-908F-246F207B1872}" type="presOf" srcId="{20C5791E-8EF6-4A3D-9E49-AEC308B21237}" destId="{3B09759E-F3EC-438A-B18E-5893BC77467D}" srcOrd="0" destOrd="0" presId="urn:microsoft.com/office/officeart/2005/8/layout/process4"/>
    <dgm:cxn modelId="{42FADA07-6552-47B0-91DA-28071F00AB9C}" srcId="{6D58FD89-D822-4AB0-8998-4C80658EE95F}" destId="{B13A08F1-A7F5-430A-8676-F69B8F34E7ED}" srcOrd="0" destOrd="0" parTransId="{D1F6A3DA-A1F0-4900-9AC2-3924CD173260}" sibTransId="{5AB59938-7A9F-4B8A-91B0-43141812DE63}"/>
    <dgm:cxn modelId="{EC0841F4-7764-4658-972D-C1656D6AEF1C}" srcId="{6D58FD89-D822-4AB0-8998-4C80658EE95F}" destId="{5F50E106-2FCF-41DC-8E14-79CC095D4F57}" srcOrd="2" destOrd="0" parTransId="{AD410A77-D870-48F1-8D3E-D99B76137C1F}" sibTransId="{47658F64-DD58-40C3-872C-7AAFAB1EFD0A}"/>
    <dgm:cxn modelId="{888A4C17-9074-49AA-B135-86EFA0BB0D9D}" type="presParOf" srcId="{C70FD445-E0D5-4A23-B772-D3A8932A4A0D}" destId="{64EFD2EA-4A37-4F1B-BF4A-26C8E1B561DA}" srcOrd="0" destOrd="0" presId="urn:microsoft.com/office/officeart/2005/8/layout/process4"/>
    <dgm:cxn modelId="{D2B4C18C-B953-4722-82CB-08F74833D6EE}" type="presParOf" srcId="{64EFD2EA-4A37-4F1B-BF4A-26C8E1B561DA}" destId="{6E704738-665D-4E1A-ABD1-890C93985306}" srcOrd="0" destOrd="0" presId="urn:microsoft.com/office/officeart/2005/8/layout/process4"/>
    <dgm:cxn modelId="{06F02082-3821-4032-A613-A6B6918D0909}" type="presParOf" srcId="{C70FD445-E0D5-4A23-B772-D3A8932A4A0D}" destId="{93C6DBEA-F82D-4223-9453-69D0420B4075}" srcOrd="1" destOrd="0" presId="urn:microsoft.com/office/officeart/2005/8/layout/process4"/>
    <dgm:cxn modelId="{BC3261D3-1551-4698-A6BD-E75238B943A2}" type="presParOf" srcId="{C70FD445-E0D5-4A23-B772-D3A8932A4A0D}" destId="{17522ADE-BEE2-4C1F-8811-399A67AFD307}" srcOrd="2" destOrd="0" presId="urn:microsoft.com/office/officeart/2005/8/layout/process4"/>
    <dgm:cxn modelId="{F9344D79-6F95-4BF4-808A-63375E89271D}" type="presParOf" srcId="{17522ADE-BEE2-4C1F-8811-399A67AFD307}" destId="{3B09759E-F3EC-438A-B18E-5893BC77467D}" srcOrd="0" destOrd="0" presId="urn:microsoft.com/office/officeart/2005/8/layout/process4"/>
    <dgm:cxn modelId="{26B8D873-2B9C-4C11-8C77-2CFB16067697}" type="presParOf" srcId="{C70FD445-E0D5-4A23-B772-D3A8932A4A0D}" destId="{2AD5EEC5-737A-4F3B-AAAD-836AE37B5C11}" srcOrd="3" destOrd="0" presId="urn:microsoft.com/office/officeart/2005/8/layout/process4"/>
    <dgm:cxn modelId="{D954F6F1-4610-40CE-9DC2-BE59EF0AC73C}" type="presParOf" srcId="{C70FD445-E0D5-4A23-B772-D3A8932A4A0D}" destId="{B00606AE-3D3A-4635-A566-A7E36F6BE41C}" srcOrd="4" destOrd="0" presId="urn:microsoft.com/office/officeart/2005/8/layout/process4"/>
    <dgm:cxn modelId="{E7B65C88-CCD7-4675-98E2-DF1099C5B2E3}" type="presParOf" srcId="{B00606AE-3D3A-4635-A566-A7E36F6BE41C}" destId="{AB7DD5DA-4674-4DC7-B4F4-DAEB4D469605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D7A0B48-72F4-4C4D-838E-66AC1E950BF0}" type="doc">
      <dgm:prSet loTypeId="urn:microsoft.com/office/officeart/2005/8/layout/vList4#1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ES"/>
        </a:p>
      </dgm:t>
    </dgm:pt>
    <dgm:pt modelId="{7041FAFE-5FE5-4261-A410-21324E852475}">
      <dgm:prSet phldrT="[Texto]"/>
      <dgm:spPr/>
      <dgm:t>
        <a:bodyPr/>
        <a:lstStyle/>
        <a:p>
          <a:pPr algn="l"/>
          <a:r>
            <a:rPr lang="es-SV" i="1" dirty="0" smtClean="0"/>
            <a:t>I</a:t>
          </a:r>
          <a:r>
            <a:rPr lang="es-SV" b="1" i="1" dirty="0" smtClean="0"/>
            <a:t>nformes financieros Fraudulentos</a:t>
          </a:r>
          <a:endParaRPr lang="es-ES" dirty="0"/>
        </a:p>
      </dgm:t>
    </dgm:pt>
    <dgm:pt modelId="{D7918E27-D277-4DCE-9FAB-57A4E00E45E6}" type="parTrans" cxnId="{9C288807-F041-4C27-8A6B-F80347F03303}">
      <dgm:prSet/>
      <dgm:spPr/>
      <dgm:t>
        <a:bodyPr/>
        <a:lstStyle/>
        <a:p>
          <a:pPr algn="just"/>
          <a:endParaRPr lang="es-ES"/>
        </a:p>
      </dgm:t>
    </dgm:pt>
    <dgm:pt modelId="{6AF54777-1A99-498E-93E3-10E37806EE6A}" type="sibTrans" cxnId="{9C288807-F041-4C27-8A6B-F80347F03303}">
      <dgm:prSet/>
      <dgm:spPr/>
      <dgm:t>
        <a:bodyPr/>
        <a:lstStyle/>
        <a:p>
          <a:pPr algn="just"/>
          <a:endParaRPr lang="es-ES"/>
        </a:p>
      </dgm:t>
    </dgm:pt>
    <dgm:pt modelId="{32813137-3212-4C77-9D87-09F0894D3A74}">
      <dgm:prSet phldrT="[Texto]"/>
      <dgm:spPr/>
      <dgm:t>
        <a:bodyPr/>
        <a:lstStyle/>
        <a:p>
          <a:pPr algn="just"/>
          <a:r>
            <a:rPr lang="es-SV" dirty="0" smtClean="0"/>
            <a:t>Es un error u omisión intencional en las cantidades o revelaciones con la intención de engañar a los usuarios.</a:t>
          </a:r>
          <a:endParaRPr lang="es-ES" dirty="0"/>
        </a:p>
      </dgm:t>
    </dgm:pt>
    <dgm:pt modelId="{444C43F9-7AE8-4683-83AE-13F924E083C3}" type="parTrans" cxnId="{253B9DE8-2F0C-4F3D-8B86-AF80128FFD56}">
      <dgm:prSet/>
      <dgm:spPr/>
      <dgm:t>
        <a:bodyPr/>
        <a:lstStyle/>
        <a:p>
          <a:pPr algn="just"/>
          <a:endParaRPr lang="es-ES"/>
        </a:p>
      </dgm:t>
    </dgm:pt>
    <dgm:pt modelId="{30862B5F-3182-4BA4-B0C4-E633E3F2918F}" type="sibTrans" cxnId="{253B9DE8-2F0C-4F3D-8B86-AF80128FFD56}">
      <dgm:prSet/>
      <dgm:spPr/>
      <dgm:t>
        <a:bodyPr/>
        <a:lstStyle/>
        <a:p>
          <a:pPr algn="just"/>
          <a:endParaRPr lang="es-ES"/>
        </a:p>
      </dgm:t>
    </dgm:pt>
    <dgm:pt modelId="{010DF9F1-CC22-4622-8C9B-3F9E4780AE1E}">
      <dgm:prSet phldrT="[Texto]"/>
      <dgm:spPr/>
      <dgm:t>
        <a:bodyPr/>
        <a:lstStyle/>
        <a:p>
          <a:pPr algn="just"/>
          <a:r>
            <a:rPr lang="es-SV" b="1" i="1" dirty="0" smtClean="0"/>
            <a:t>Malversación de activos</a:t>
          </a:r>
          <a:endParaRPr lang="es-ES" dirty="0"/>
        </a:p>
      </dgm:t>
    </dgm:pt>
    <dgm:pt modelId="{A662AA33-AF17-475C-93B0-A65E353B7345}" type="parTrans" cxnId="{9C142474-FE83-4C20-BDF9-CB75DB6E399E}">
      <dgm:prSet/>
      <dgm:spPr/>
      <dgm:t>
        <a:bodyPr/>
        <a:lstStyle/>
        <a:p>
          <a:pPr algn="just"/>
          <a:endParaRPr lang="es-ES"/>
        </a:p>
      </dgm:t>
    </dgm:pt>
    <dgm:pt modelId="{88BC1383-F78C-4857-9140-6CCB8E3EDCE8}" type="sibTrans" cxnId="{9C142474-FE83-4C20-BDF9-CB75DB6E399E}">
      <dgm:prSet/>
      <dgm:spPr/>
      <dgm:t>
        <a:bodyPr/>
        <a:lstStyle/>
        <a:p>
          <a:pPr algn="just"/>
          <a:endParaRPr lang="es-ES"/>
        </a:p>
      </dgm:t>
    </dgm:pt>
    <dgm:pt modelId="{0ACE8C6D-EB1C-4B01-9056-02E6EBD72452}">
      <dgm:prSet phldrT="[Texto]"/>
      <dgm:spPr/>
      <dgm:t>
        <a:bodyPr/>
        <a:lstStyle/>
        <a:p>
          <a:pPr algn="just"/>
          <a:r>
            <a:rPr lang="es-SV" dirty="0" smtClean="0"/>
            <a:t>Es el fraude que involucra el robo de los activos de una entidad.</a:t>
          </a:r>
          <a:endParaRPr lang="es-ES" dirty="0"/>
        </a:p>
      </dgm:t>
    </dgm:pt>
    <dgm:pt modelId="{B460CBFB-7268-4E11-AADE-BBF1B5002C07}" type="parTrans" cxnId="{0C38EC0D-5EAA-4EC9-B431-D41E63D2AB8A}">
      <dgm:prSet/>
      <dgm:spPr/>
      <dgm:t>
        <a:bodyPr/>
        <a:lstStyle/>
        <a:p>
          <a:pPr algn="just"/>
          <a:endParaRPr lang="es-ES"/>
        </a:p>
      </dgm:t>
    </dgm:pt>
    <dgm:pt modelId="{A48E14C7-75BE-45B7-8422-2C28CD72739F}" type="sibTrans" cxnId="{0C38EC0D-5EAA-4EC9-B431-D41E63D2AB8A}">
      <dgm:prSet/>
      <dgm:spPr/>
      <dgm:t>
        <a:bodyPr/>
        <a:lstStyle/>
        <a:p>
          <a:pPr algn="just"/>
          <a:endParaRPr lang="es-ES"/>
        </a:p>
      </dgm:t>
    </dgm:pt>
    <dgm:pt modelId="{E5950851-DD15-4867-A40F-CD3E4647BF83}" type="pres">
      <dgm:prSet presAssocID="{5D7A0B48-72F4-4C4D-838E-66AC1E950BF0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SV"/>
        </a:p>
      </dgm:t>
    </dgm:pt>
    <dgm:pt modelId="{59D9EB11-0430-4DE0-B961-6D0B0DF7837B}" type="pres">
      <dgm:prSet presAssocID="{7041FAFE-5FE5-4261-A410-21324E852475}" presName="comp" presStyleCnt="0"/>
      <dgm:spPr/>
    </dgm:pt>
    <dgm:pt modelId="{465E6057-D667-48B3-A157-8886B3C7A79E}" type="pres">
      <dgm:prSet presAssocID="{7041FAFE-5FE5-4261-A410-21324E852475}" presName="box" presStyleLbl="node1" presStyleIdx="0" presStyleCnt="2"/>
      <dgm:spPr/>
      <dgm:t>
        <a:bodyPr/>
        <a:lstStyle/>
        <a:p>
          <a:endParaRPr lang="es-ES"/>
        </a:p>
      </dgm:t>
    </dgm:pt>
    <dgm:pt modelId="{F843CF0B-11F7-4576-AE78-3216FFD6508B}" type="pres">
      <dgm:prSet presAssocID="{7041FAFE-5FE5-4261-A410-21324E852475}" presName="img" presStyleLbl="fgImgPlace1" presStyleIdx="0" presStyleCnt="2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E02010FF-B2B1-4B56-A8D7-E09DF7F1CCBA}" type="pres">
      <dgm:prSet presAssocID="{7041FAFE-5FE5-4261-A410-21324E852475}" presName="text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EFEEDC7-1E53-42C3-807F-00BEADEB3618}" type="pres">
      <dgm:prSet presAssocID="{6AF54777-1A99-498E-93E3-10E37806EE6A}" presName="spacer" presStyleCnt="0"/>
      <dgm:spPr/>
    </dgm:pt>
    <dgm:pt modelId="{2E40F728-9F00-460E-B5C3-7FF3A5D5359C}" type="pres">
      <dgm:prSet presAssocID="{010DF9F1-CC22-4622-8C9B-3F9E4780AE1E}" presName="comp" presStyleCnt="0"/>
      <dgm:spPr/>
    </dgm:pt>
    <dgm:pt modelId="{C4D58346-CFED-4151-BC40-704E46BF2744}" type="pres">
      <dgm:prSet presAssocID="{010DF9F1-CC22-4622-8C9B-3F9E4780AE1E}" presName="box" presStyleLbl="node1" presStyleIdx="1" presStyleCnt="2"/>
      <dgm:spPr/>
      <dgm:t>
        <a:bodyPr/>
        <a:lstStyle/>
        <a:p>
          <a:endParaRPr lang="es-ES"/>
        </a:p>
      </dgm:t>
    </dgm:pt>
    <dgm:pt modelId="{8FEB4121-F0A9-46F8-8A9E-6368121E503E}" type="pres">
      <dgm:prSet presAssocID="{010DF9F1-CC22-4622-8C9B-3F9E4780AE1E}" presName="img" presStyleLbl="fgImgPlace1" presStyleIdx="1" presStyleCnt="2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27695C33-097C-4593-82DC-56E0FE8DE4F9}" type="pres">
      <dgm:prSet presAssocID="{010DF9F1-CC22-4622-8C9B-3F9E4780AE1E}" presName="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7690790B-F265-4F75-864D-D156EED89518}" type="presOf" srcId="{0ACE8C6D-EB1C-4B01-9056-02E6EBD72452}" destId="{C4D58346-CFED-4151-BC40-704E46BF2744}" srcOrd="0" destOrd="1" presId="urn:microsoft.com/office/officeart/2005/8/layout/vList4#1"/>
    <dgm:cxn modelId="{9755698A-47ED-4B1D-B41F-BE9A174AB577}" type="presOf" srcId="{5D7A0B48-72F4-4C4D-838E-66AC1E950BF0}" destId="{E5950851-DD15-4867-A40F-CD3E4647BF83}" srcOrd="0" destOrd="0" presId="urn:microsoft.com/office/officeart/2005/8/layout/vList4#1"/>
    <dgm:cxn modelId="{410C810A-ABBA-4703-8FDC-DEDD3A8DA3AA}" type="presOf" srcId="{7041FAFE-5FE5-4261-A410-21324E852475}" destId="{465E6057-D667-48B3-A157-8886B3C7A79E}" srcOrd="0" destOrd="0" presId="urn:microsoft.com/office/officeart/2005/8/layout/vList4#1"/>
    <dgm:cxn modelId="{0C38EC0D-5EAA-4EC9-B431-D41E63D2AB8A}" srcId="{010DF9F1-CC22-4622-8C9B-3F9E4780AE1E}" destId="{0ACE8C6D-EB1C-4B01-9056-02E6EBD72452}" srcOrd="0" destOrd="0" parTransId="{B460CBFB-7268-4E11-AADE-BBF1B5002C07}" sibTransId="{A48E14C7-75BE-45B7-8422-2C28CD72739F}"/>
    <dgm:cxn modelId="{E719D2CE-4AE5-4D2B-99A9-ED995E3B54FC}" type="presOf" srcId="{32813137-3212-4C77-9D87-09F0894D3A74}" destId="{E02010FF-B2B1-4B56-A8D7-E09DF7F1CCBA}" srcOrd="1" destOrd="1" presId="urn:microsoft.com/office/officeart/2005/8/layout/vList4#1"/>
    <dgm:cxn modelId="{B9A3A8C3-99B8-41EF-82BD-3686A3DEEF0B}" type="presOf" srcId="{7041FAFE-5FE5-4261-A410-21324E852475}" destId="{E02010FF-B2B1-4B56-A8D7-E09DF7F1CCBA}" srcOrd="1" destOrd="0" presId="urn:microsoft.com/office/officeart/2005/8/layout/vList4#1"/>
    <dgm:cxn modelId="{9C288807-F041-4C27-8A6B-F80347F03303}" srcId="{5D7A0B48-72F4-4C4D-838E-66AC1E950BF0}" destId="{7041FAFE-5FE5-4261-A410-21324E852475}" srcOrd="0" destOrd="0" parTransId="{D7918E27-D277-4DCE-9FAB-57A4E00E45E6}" sibTransId="{6AF54777-1A99-498E-93E3-10E37806EE6A}"/>
    <dgm:cxn modelId="{99E53D70-9734-42C1-AEF6-C36A3FDEB55B}" type="presOf" srcId="{010DF9F1-CC22-4622-8C9B-3F9E4780AE1E}" destId="{C4D58346-CFED-4151-BC40-704E46BF2744}" srcOrd="0" destOrd="0" presId="urn:microsoft.com/office/officeart/2005/8/layout/vList4#1"/>
    <dgm:cxn modelId="{253B9DE8-2F0C-4F3D-8B86-AF80128FFD56}" srcId="{7041FAFE-5FE5-4261-A410-21324E852475}" destId="{32813137-3212-4C77-9D87-09F0894D3A74}" srcOrd="0" destOrd="0" parTransId="{444C43F9-7AE8-4683-83AE-13F924E083C3}" sibTransId="{30862B5F-3182-4BA4-B0C4-E633E3F2918F}"/>
    <dgm:cxn modelId="{74596CD8-4E8F-4040-B95C-91FA36FDAF51}" type="presOf" srcId="{0ACE8C6D-EB1C-4B01-9056-02E6EBD72452}" destId="{27695C33-097C-4593-82DC-56E0FE8DE4F9}" srcOrd="1" destOrd="1" presId="urn:microsoft.com/office/officeart/2005/8/layout/vList4#1"/>
    <dgm:cxn modelId="{CE6A3140-6A61-40DE-A2BE-81B73E7A1F87}" type="presOf" srcId="{32813137-3212-4C77-9D87-09F0894D3A74}" destId="{465E6057-D667-48B3-A157-8886B3C7A79E}" srcOrd="0" destOrd="1" presId="urn:microsoft.com/office/officeart/2005/8/layout/vList4#1"/>
    <dgm:cxn modelId="{9C142474-FE83-4C20-BDF9-CB75DB6E399E}" srcId="{5D7A0B48-72F4-4C4D-838E-66AC1E950BF0}" destId="{010DF9F1-CC22-4622-8C9B-3F9E4780AE1E}" srcOrd="1" destOrd="0" parTransId="{A662AA33-AF17-475C-93B0-A65E353B7345}" sibTransId="{88BC1383-F78C-4857-9140-6CCB8E3EDCE8}"/>
    <dgm:cxn modelId="{4E89C2F8-1C07-4758-A587-B1E721AB741C}" type="presOf" srcId="{010DF9F1-CC22-4622-8C9B-3F9E4780AE1E}" destId="{27695C33-097C-4593-82DC-56E0FE8DE4F9}" srcOrd="1" destOrd="0" presId="urn:microsoft.com/office/officeart/2005/8/layout/vList4#1"/>
    <dgm:cxn modelId="{9E7C5953-80A6-413B-BC52-F580BA853F34}" type="presParOf" srcId="{E5950851-DD15-4867-A40F-CD3E4647BF83}" destId="{59D9EB11-0430-4DE0-B961-6D0B0DF7837B}" srcOrd="0" destOrd="0" presId="urn:microsoft.com/office/officeart/2005/8/layout/vList4#1"/>
    <dgm:cxn modelId="{566FDCC6-9842-44DC-9328-4F045511E873}" type="presParOf" srcId="{59D9EB11-0430-4DE0-B961-6D0B0DF7837B}" destId="{465E6057-D667-48B3-A157-8886B3C7A79E}" srcOrd="0" destOrd="0" presId="urn:microsoft.com/office/officeart/2005/8/layout/vList4#1"/>
    <dgm:cxn modelId="{9740C11D-22AB-44EF-9D7A-2D81519404B3}" type="presParOf" srcId="{59D9EB11-0430-4DE0-B961-6D0B0DF7837B}" destId="{F843CF0B-11F7-4576-AE78-3216FFD6508B}" srcOrd="1" destOrd="0" presId="urn:microsoft.com/office/officeart/2005/8/layout/vList4#1"/>
    <dgm:cxn modelId="{B3D01760-E621-4357-9A9F-BCEB754EDBF9}" type="presParOf" srcId="{59D9EB11-0430-4DE0-B961-6D0B0DF7837B}" destId="{E02010FF-B2B1-4B56-A8D7-E09DF7F1CCBA}" srcOrd="2" destOrd="0" presId="urn:microsoft.com/office/officeart/2005/8/layout/vList4#1"/>
    <dgm:cxn modelId="{08C36479-9631-4F64-9549-E3B1273132E8}" type="presParOf" srcId="{E5950851-DD15-4867-A40F-CD3E4647BF83}" destId="{CEFEEDC7-1E53-42C3-807F-00BEADEB3618}" srcOrd="1" destOrd="0" presId="urn:microsoft.com/office/officeart/2005/8/layout/vList4#1"/>
    <dgm:cxn modelId="{DC90399D-4865-457B-B38E-E5188A00BD28}" type="presParOf" srcId="{E5950851-DD15-4867-A40F-CD3E4647BF83}" destId="{2E40F728-9F00-460E-B5C3-7FF3A5D5359C}" srcOrd="2" destOrd="0" presId="urn:microsoft.com/office/officeart/2005/8/layout/vList4#1"/>
    <dgm:cxn modelId="{AA95870E-CC98-4994-BB0E-566C0DFB1B84}" type="presParOf" srcId="{2E40F728-9F00-460E-B5C3-7FF3A5D5359C}" destId="{C4D58346-CFED-4151-BC40-704E46BF2744}" srcOrd="0" destOrd="0" presId="urn:microsoft.com/office/officeart/2005/8/layout/vList4#1"/>
    <dgm:cxn modelId="{AEFB4D7D-A0BE-419A-9012-A573B31F50DE}" type="presParOf" srcId="{2E40F728-9F00-460E-B5C3-7FF3A5D5359C}" destId="{8FEB4121-F0A9-46F8-8A9E-6368121E503E}" srcOrd="1" destOrd="0" presId="urn:microsoft.com/office/officeart/2005/8/layout/vList4#1"/>
    <dgm:cxn modelId="{1A3E6AFA-9579-414E-AEAC-C0DD446BB865}" type="presParOf" srcId="{2E40F728-9F00-460E-B5C3-7FF3A5D5359C}" destId="{27695C33-097C-4593-82DC-56E0FE8DE4F9}" srcOrd="2" destOrd="0" presId="urn:microsoft.com/office/officeart/2005/8/layout/vList4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D7A0B48-72F4-4C4D-838E-66AC1E950BF0}" type="doc">
      <dgm:prSet loTypeId="urn:microsoft.com/office/officeart/2005/8/layout/vList4#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ES"/>
        </a:p>
      </dgm:t>
    </dgm:pt>
    <dgm:pt modelId="{7041FAFE-5FE5-4261-A410-21324E852475}">
      <dgm:prSet phldrT="[Texto]"/>
      <dgm:spPr/>
      <dgm:t>
        <a:bodyPr/>
        <a:lstStyle/>
        <a:p>
          <a:pPr algn="just"/>
          <a:r>
            <a:rPr lang="es-ES" dirty="0" smtClean="0"/>
            <a:t>Fraude corporativo</a:t>
          </a:r>
          <a:endParaRPr lang="es-ES" dirty="0"/>
        </a:p>
      </dgm:t>
    </dgm:pt>
    <dgm:pt modelId="{D7918E27-D277-4DCE-9FAB-57A4E00E45E6}" type="parTrans" cxnId="{9C288807-F041-4C27-8A6B-F80347F03303}">
      <dgm:prSet/>
      <dgm:spPr/>
      <dgm:t>
        <a:bodyPr/>
        <a:lstStyle/>
        <a:p>
          <a:pPr algn="just"/>
          <a:endParaRPr lang="es-ES"/>
        </a:p>
      </dgm:t>
    </dgm:pt>
    <dgm:pt modelId="{6AF54777-1A99-498E-93E3-10E37806EE6A}" type="sibTrans" cxnId="{9C288807-F041-4C27-8A6B-F80347F03303}">
      <dgm:prSet/>
      <dgm:spPr/>
      <dgm:t>
        <a:bodyPr/>
        <a:lstStyle/>
        <a:p>
          <a:pPr algn="just"/>
          <a:endParaRPr lang="es-ES"/>
        </a:p>
      </dgm:t>
    </dgm:pt>
    <dgm:pt modelId="{010DF9F1-CC22-4622-8C9B-3F9E4780AE1E}">
      <dgm:prSet phldrT="[Texto]"/>
      <dgm:spPr/>
      <dgm:t>
        <a:bodyPr/>
        <a:lstStyle/>
        <a:p>
          <a:pPr algn="just"/>
          <a:r>
            <a:rPr lang="es-ES" dirty="0" smtClean="0"/>
            <a:t>Fraude Laboral (Ocupacional)</a:t>
          </a:r>
          <a:endParaRPr lang="es-ES" dirty="0"/>
        </a:p>
      </dgm:t>
    </dgm:pt>
    <dgm:pt modelId="{A662AA33-AF17-475C-93B0-A65E353B7345}" type="parTrans" cxnId="{9C142474-FE83-4C20-BDF9-CB75DB6E399E}">
      <dgm:prSet/>
      <dgm:spPr/>
      <dgm:t>
        <a:bodyPr/>
        <a:lstStyle/>
        <a:p>
          <a:pPr algn="just"/>
          <a:endParaRPr lang="es-ES"/>
        </a:p>
      </dgm:t>
    </dgm:pt>
    <dgm:pt modelId="{88BC1383-F78C-4857-9140-6CCB8E3EDCE8}" type="sibTrans" cxnId="{9C142474-FE83-4C20-BDF9-CB75DB6E399E}">
      <dgm:prSet/>
      <dgm:spPr/>
      <dgm:t>
        <a:bodyPr/>
        <a:lstStyle/>
        <a:p>
          <a:pPr algn="just"/>
          <a:endParaRPr lang="es-ES"/>
        </a:p>
      </dgm:t>
    </dgm:pt>
    <dgm:pt modelId="{0ACE8C6D-EB1C-4B01-9056-02E6EBD72452}">
      <dgm:prSet phldrT="[Texto]"/>
      <dgm:spPr/>
      <dgm:t>
        <a:bodyPr/>
        <a:lstStyle/>
        <a:p>
          <a:pPr algn="just"/>
          <a:r>
            <a:rPr lang="es-SV" dirty="0" smtClean="0"/>
            <a:t>Es la distorsión de la información financiera (malversación de activos) con ánimo de causar perjuicio a la empresa. </a:t>
          </a:r>
          <a:endParaRPr lang="es-ES" dirty="0"/>
        </a:p>
      </dgm:t>
    </dgm:pt>
    <dgm:pt modelId="{B460CBFB-7268-4E11-AADE-BBF1B5002C07}" type="parTrans" cxnId="{0C38EC0D-5EAA-4EC9-B431-D41E63D2AB8A}">
      <dgm:prSet/>
      <dgm:spPr/>
      <dgm:t>
        <a:bodyPr/>
        <a:lstStyle/>
        <a:p>
          <a:pPr algn="just"/>
          <a:endParaRPr lang="es-ES"/>
        </a:p>
      </dgm:t>
    </dgm:pt>
    <dgm:pt modelId="{A48E14C7-75BE-45B7-8422-2C28CD72739F}" type="sibTrans" cxnId="{0C38EC0D-5EAA-4EC9-B431-D41E63D2AB8A}">
      <dgm:prSet/>
      <dgm:spPr/>
      <dgm:t>
        <a:bodyPr/>
        <a:lstStyle/>
        <a:p>
          <a:pPr algn="just"/>
          <a:endParaRPr lang="es-ES"/>
        </a:p>
      </dgm:t>
    </dgm:pt>
    <dgm:pt modelId="{32813137-3212-4C77-9D87-09F0894D3A74}">
      <dgm:prSet phldrT="[Texto]"/>
      <dgm:spPr/>
      <dgm:t>
        <a:bodyPr/>
        <a:lstStyle/>
        <a:p>
          <a:pPr algn="just"/>
          <a:r>
            <a:rPr lang="es-SV" dirty="0" smtClean="0"/>
            <a:t>Es la distorsión de la información financiera realizada por parte o toda la alta gerencia con ánimo de causar perjuicio a los usuarios</a:t>
          </a:r>
          <a:endParaRPr lang="es-ES" dirty="0"/>
        </a:p>
      </dgm:t>
    </dgm:pt>
    <dgm:pt modelId="{30862B5F-3182-4BA4-B0C4-E633E3F2918F}" type="sibTrans" cxnId="{253B9DE8-2F0C-4F3D-8B86-AF80128FFD56}">
      <dgm:prSet/>
      <dgm:spPr/>
      <dgm:t>
        <a:bodyPr/>
        <a:lstStyle/>
        <a:p>
          <a:pPr algn="just"/>
          <a:endParaRPr lang="es-ES"/>
        </a:p>
      </dgm:t>
    </dgm:pt>
    <dgm:pt modelId="{444C43F9-7AE8-4683-83AE-13F924E083C3}" type="parTrans" cxnId="{253B9DE8-2F0C-4F3D-8B86-AF80128FFD56}">
      <dgm:prSet/>
      <dgm:spPr/>
      <dgm:t>
        <a:bodyPr/>
        <a:lstStyle/>
        <a:p>
          <a:pPr algn="just"/>
          <a:endParaRPr lang="es-ES"/>
        </a:p>
      </dgm:t>
    </dgm:pt>
    <dgm:pt modelId="{E5950851-DD15-4867-A40F-CD3E4647BF83}" type="pres">
      <dgm:prSet presAssocID="{5D7A0B48-72F4-4C4D-838E-66AC1E950BF0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SV"/>
        </a:p>
      </dgm:t>
    </dgm:pt>
    <dgm:pt modelId="{59D9EB11-0430-4DE0-B961-6D0B0DF7837B}" type="pres">
      <dgm:prSet presAssocID="{7041FAFE-5FE5-4261-A410-21324E852475}" presName="comp" presStyleCnt="0"/>
      <dgm:spPr/>
    </dgm:pt>
    <dgm:pt modelId="{465E6057-D667-48B3-A157-8886B3C7A79E}" type="pres">
      <dgm:prSet presAssocID="{7041FAFE-5FE5-4261-A410-21324E852475}" presName="box" presStyleLbl="node1" presStyleIdx="0" presStyleCnt="2"/>
      <dgm:spPr/>
      <dgm:t>
        <a:bodyPr/>
        <a:lstStyle/>
        <a:p>
          <a:endParaRPr lang="es-ES"/>
        </a:p>
      </dgm:t>
    </dgm:pt>
    <dgm:pt modelId="{F843CF0B-11F7-4576-AE78-3216FFD6508B}" type="pres">
      <dgm:prSet presAssocID="{7041FAFE-5FE5-4261-A410-21324E852475}" presName="img" presStyleLbl="fgImgPlace1" presStyleIdx="0" presStyleCnt="2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E02010FF-B2B1-4B56-A8D7-E09DF7F1CCBA}" type="pres">
      <dgm:prSet presAssocID="{7041FAFE-5FE5-4261-A410-21324E852475}" presName="text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EFEEDC7-1E53-42C3-807F-00BEADEB3618}" type="pres">
      <dgm:prSet presAssocID="{6AF54777-1A99-498E-93E3-10E37806EE6A}" presName="spacer" presStyleCnt="0"/>
      <dgm:spPr/>
    </dgm:pt>
    <dgm:pt modelId="{2E40F728-9F00-460E-B5C3-7FF3A5D5359C}" type="pres">
      <dgm:prSet presAssocID="{010DF9F1-CC22-4622-8C9B-3F9E4780AE1E}" presName="comp" presStyleCnt="0"/>
      <dgm:spPr/>
    </dgm:pt>
    <dgm:pt modelId="{C4D58346-CFED-4151-BC40-704E46BF2744}" type="pres">
      <dgm:prSet presAssocID="{010DF9F1-CC22-4622-8C9B-3F9E4780AE1E}" presName="box" presStyleLbl="node1" presStyleIdx="1" presStyleCnt="2"/>
      <dgm:spPr/>
      <dgm:t>
        <a:bodyPr/>
        <a:lstStyle/>
        <a:p>
          <a:endParaRPr lang="es-ES"/>
        </a:p>
      </dgm:t>
    </dgm:pt>
    <dgm:pt modelId="{8FEB4121-F0A9-46F8-8A9E-6368121E503E}" type="pres">
      <dgm:prSet presAssocID="{010DF9F1-CC22-4622-8C9B-3F9E4780AE1E}" presName="img" presStyleLbl="fgImgPlace1" presStyleIdx="1" presStyleCnt="2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27695C33-097C-4593-82DC-56E0FE8DE4F9}" type="pres">
      <dgm:prSet presAssocID="{010DF9F1-CC22-4622-8C9B-3F9E4780AE1E}" presName="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4AF33BA4-B689-414A-83B5-286920D188B3}" type="presOf" srcId="{010DF9F1-CC22-4622-8C9B-3F9E4780AE1E}" destId="{C4D58346-CFED-4151-BC40-704E46BF2744}" srcOrd="0" destOrd="0" presId="urn:microsoft.com/office/officeart/2005/8/layout/vList4#2"/>
    <dgm:cxn modelId="{80BF053D-D4AD-4B29-BE2C-FDC0CF3A53C7}" type="presOf" srcId="{32813137-3212-4C77-9D87-09F0894D3A74}" destId="{465E6057-D667-48B3-A157-8886B3C7A79E}" srcOrd="0" destOrd="1" presId="urn:microsoft.com/office/officeart/2005/8/layout/vList4#2"/>
    <dgm:cxn modelId="{FCDFA04F-3BBF-4A92-BA6E-EA64DC6CDC05}" type="presOf" srcId="{5D7A0B48-72F4-4C4D-838E-66AC1E950BF0}" destId="{E5950851-DD15-4867-A40F-CD3E4647BF83}" srcOrd="0" destOrd="0" presId="urn:microsoft.com/office/officeart/2005/8/layout/vList4#2"/>
    <dgm:cxn modelId="{253B9DE8-2F0C-4F3D-8B86-AF80128FFD56}" srcId="{7041FAFE-5FE5-4261-A410-21324E852475}" destId="{32813137-3212-4C77-9D87-09F0894D3A74}" srcOrd="0" destOrd="0" parTransId="{444C43F9-7AE8-4683-83AE-13F924E083C3}" sibTransId="{30862B5F-3182-4BA4-B0C4-E633E3F2918F}"/>
    <dgm:cxn modelId="{0C38EC0D-5EAA-4EC9-B431-D41E63D2AB8A}" srcId="{010DF9F1-CC22-4622-8C9B-3F9E4780AE1E}" destId="{0ACE8C6D-EB1C-4B01-9056-02E6EBD72452}" srcOrd="0" destOrd="0" parTransId="{B460CBFB-7268-4E11-AADE-BBF1B5002C07}" sibTransId="{A48E14C7-75BE-45B7-8422-2C28CD72739F}"/>
    <dgm:cxn modelId="{46A0D6AF-3311-48FF-8840-8C65DB321768}" type="presOf" srcId="{010DF9F1-CC22-4622-8C9B-3F9E4780AE1E}" destId="{27695C33-097C-4593-82DC-56E0FE8DE4F9}" srcOrd="1" destOrd="0" presId="urn:microsoft.com/office/officeart/2005/8/layout/vList4#2"/>
    <dgm:cxn modelId="{9C142474-FE83-4C20-BDF9-CB75DB6E399E}" srcId="{5D7A0B48-72F4-4C4D-838E-66AC1E950BF0}" destId="{010DF9F1-CC22-4622-8C9B-3F9E4780AE1E}" srcOrd="1" destOrd="0" parTransId="{A662AA33-AF17-475C-93B0-A65E353B7345}" sibTransId="{88BC1383-F78C-4857-9140-6CCB8E3EDCE8}"/>
    <dgm:cxn modelId="{BC1910ED-0863-499B-9B1E-C1F225983B5F}" type="presOf" srcId="{32813137-3212-4C77-9D87-09F0894D3A74}" destId="{E02010FF-B2B1-4B56-A8D7-E09DF7F1CCBA}" srcOrd="1" destOrd="1" presId="urn:microsoft.com/office/officeart/2005/8/layout/vList4#2"/>
    <dgm:cxn modelId="{256B7F52-24A7-43CD-839D-592E7F1A3F5C}" type="presOf" srcId="{0ACE8C6D-EB1C-4B01-9056-02E6EBD72452}" destId="{27695C33-097C-4593-82DC-56E0FE8DE4F9}" srcOrd="1" destOrd="1" presId="urn:microsoft.com/office/officeart/2005/8/layout/vList4#2"/>
    <dgm:cxn modelId="{2591098D-9AE2-4B51-8BBD-D4BABC16B324}" type="presOf" srcId="{0ACE8C6D-EB1C-4B01-9056-02E6EBD72452}" destId="{C4D58346-CFED-4151-BC40-704E46BF2744}" srcOrd="0" destOrd="1" presId="urn:microsoft.com/office/officeart/2005/8/layout/vList4#2"/>
    <dgm:cxn modelId="{1B755021-231E-4905-A3CA-1D469F8DEBC6}" type="presOf" srcId="{7041FAFE-5FE5-4261-A410-21324E852475}" destId="{465E6057-D667-48B3-A157-8886B3C7A79E}" srcOrd="0" destOrd="0" presId="urn:microsoft.com/office/officeart/2005/8/layout/vList4#2"/>
    <dgm:cxn modelId="{9C288807-F041-4C27-8A6B-F80347F03303}" srcId="{5D7A0B48-72F4-4C4D-838E-66AC1E950BF0}" destId="{7041FAFE-5FE5-4261-A410-21324E852475}" srcOrd="0" destOrd="0" parTransId="{D7918E27-D277-4DCE-9FAB-57A4E00E45E6}" sibTransId="{6AF54777-1A99-498E-93E3-10E37806EE6A}"/>
    <dgm:cxn modelId="{08824046-9766-4B8C-95F9-09626AB051A8}" type="presOf" srcId="{7041FAFE-5FE5-4261-A410-21324E852475}" destId="{E02010FF-B2B1-4B56-A8D7-E09DF7F1CCBA}" srcOrd="1" destOrd="0" presId="urn:microsoft.com/office/officeart/2005/8/layout/vList4#2"/>
    <dgm:cxn modelId="{23A27DDA-C21C-485C-805A-5A7E3444A0EA}" type="presParOf" srcId="{E5950851-DD15-4867-A40F-CD3E4647BF83}" destId="{59D9EB11-0430-4DE0-B961-6D0B0DF7837B}" srcOrd="0" destOrd="0" presId="urn:microsoft.com/office/officeart/2005/8/layout/vList4#2"/>
    <dgm:cxn modelId="{40441B07-FBAE-404A-AB35-CBBDC2F1668F}" type="presParOf" srcId="{59D9EB11-0430-4DE0-B961-6D0B0DF7837B}" destId="{465E6057-D667-48B3-A157-8886B3C7A79E}" srcOrd="0" destOrd="0" presId="urn:microsoft.com/office/officeart/2005/8/layout/vList4#2"/>
    <dgm:cxn modelId="{6CEABE57-134F-40B4-BC06-9194B62AFE24}" type="presParOf" srcId="{59D9EB11-0430-4DE0-B961-6D0B0DF7837B}" destId="{F843CF0B-11F7-4576-AE78-3216FFD6508B}" srcOrd="1" destOrd="0" presId="urn:microsoft.com/office/officeart/2005/8/layout/vList4#2"/>
    <dgm:cxn modelId="{25EEA736-D5E4-4099-8ED6-560AC37BA1CD}" type="presParOf" srcId="{59D9EB11-0430-4DE0-B961-6D0B0DF7837B}" destId="{E02010FF-B2B1-4B56-A8D7-E09DF7F1CCBA}" srcOrd="2" destOrd="0" presId="urn:microsoft.com/office/officeart/2005/8/layout/vList4#2"/>
    <dgm:cxn modelId="{562ED170-303A-4398-8DC2-96A2A5FE7CF8}" type="presParOf" srcId="{E5950851-DD15-4867-A40F-CD3E4647BF83}" destId="{CEFEEDC7-1E53-42C3-807F-00BEADEB3618}" srcOrd="1" destOrd="0" presId="urn:microsoft.com/office/officeart/2005/8/layout/vList4#2"/>
    <dgm:cxn modelId="{4F79250C-F5CE-4B11-8CAF-2393AC2C48E6}" type="presParOf" srcId="{E5950851-DD15-4867-A40F-CD3E4647BF83}" destId="{2E40F728-9F00-460E-B5C3-7FF3A5D5359C}" srcOrd="2" destOrd="0" presId="urn:microsoft.com/office/officeart/2005/8/layout/vList4#2"/>
    <dgm:cxn modelId="{7D91D6A3-99CD-43E7-AA00-EF98B0BCA8C9}" type="presParOf" srcId="{2E40F728-9F00-460E-B5C3-7FF3A5D5359C}" destId="{C4D58346-CFED-4151-BC40-704E46BF2744}" srcOrd="0" destOrd="0" presId="urn:microsoft.com/office/officeart/2005/8/layout/vList4#2"/>
    <dgm:cxn modelId="{FAC3F7DE-C9DC-434A-BED8-4A6334955DC3}" type="presParOf" srcId="{2E40F728-9F00-460E-B5C3-7FF3A5D5359C}" destId="{8FEB4121-F0A9-46F8-8A9E-6368121E503E}" srcOrd="1" destOrd="0" presId="urn:microsoft.com/office/officeart/2005/8/layout/vList4#2"/>
    <dgm:cxn modelId="{C1053A5A-CD79-4522-83ED-E92DE6C2B19C}" type="presParOf" srcId="{2E40F728-9F00-460E-B5C3-7FF3A5D5359C}" destId="{27695C33-097C-4593-82DC-56E0FE8DE4F9}" srcOrd="2" destOrd="0" presId="urn:microsoft.com/office/officeart/2005/8/layout/vList4#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67FB624-07FD-4946-93D3-542D0B8D03DA}" type="doc">
      <dgm:prSet loTypeId="urn:microsoft.com/office/officeart/2005/8/layout/matrix1" loCatId="matrix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ES"/>
        </a:p>
      </dgm:t>
    </dgm:pt>
    <dgm:pt modelId="{4055293E-51A0-4205-8EA2-9198CA23D566}">
      <dgm:prSet phldrT="[Texto]"/>
      <dgm:spPr/>
      <dgm:t>
        <a:bodyPr/>
        <a:lstStyle/>
        <a:p>
          <a:r>
            <a:rPr lang="es-ES" dirty="0" smtClean="0"/>
            <a:t>Áreas</a:t>
          </a:r>
          <a:endParaRPr lang="es-ES" dirty="0"/>
        </a:p>
      </dgm:t>
    </dgm:pt>
    <dgm:pt modelId="{FF9D392F-DFEB-4A0C-9885-FC7234B5BF69}" type="parTrans" cxnId="{353FC1F4-2A8D-4D43-89F3-CA6E79280E78}">
      <dgm:prSet/>
      <dgm:spPr/>
      <dgm:t>
        <a:bodyPr/>
        <a:lstStyle/>
        <a:p>
          <a:endParaRPr lang="es-ES"/>
        </a:p>
      </dgm:t>
    </dgm:pt>
    <dgm:pt modelId="{792AC45F-EC30-4F03-B1CD-89C9BC14ACBB}" type="sibTrans" cxnId="{353FC1F4-2A8D-4D43-89F3-CA6E79280E78}">
      <dgm:prSet/>
      <dgm:spPr/>
      <dgm:t>
        <a:bodyPr/>
        <a:lstStyle/>
        <a:p>
          <a:endParaRPr lang="es-ES"/>
        </a:p>
      </dgm:t>
    </dgm:pt>
    <dgm:pt modelId="{400CDD1D-94B2-4F35-A1D3-CF45680EC7D8}">
      <dgm:prSet phldrT="[Texto]"/>
      <dgm:spPr/>
      <dgm:t>
        <a:bodyPr/>
        <a:lstStyle/>
        <a:p>
          <a:r>
            <a:rPr lang="es-SV" b="1" i="1" dirty="0" smtClean="0"/>
            <a:t>Riesgo de fraude en Ingresos y cuentas por cobrar</a:t>
          </a:r>
          <a:endParaRPr lang="es-ES" dirty="0"/>
        </a:p>
      </dgm:t>
    </dgm:pt>
    <dgm:pt modelId="{1B179B97-4B5C-48D9-A08C-F6F03B776CD0}" type="parTrans" cxnId="{99FDB830-3A3A-4D5C-8C1B-EAACC1851A59}">
      <dgm:prSet/>
      <dgm:spPr/>
      <dgm:t>
        <a:bodyPr/>
        <a:lstStyle/>
        <a:p>
          <a:endParaRPr lang="es-ES"/>
        </a:p>
      </dgm:t>
    </dgm:pt>
    <dgm:pt modelId="{87C4CB34-0D79-4737-8D79-2395C137FC6D}" type="sibTrans" cxnId="{99FDB830-3A3A-4D5C-8C1B-EAACC1851A59}">
      <dgm:prSet/>
      <dgm:spPr/>
      <dgm:t>
        <a:bodyPr/>
        <a:lstStyle/>
        <a:p>
          <a:endParaRPr lang="es-ES"/>
        </a:p>
      </dgm:t>
    </dgm:pt>
    <dgm:pt modelId="{B04FF871-82DA-45CD-BF8C-C67B5869619C}">
      <dgm:prSet phldrT="[Texto]"/>
      <dgm:spPr/>
      <dgm:t>
        <a:bodyPr/>
        <a:lstStyle/>
        <a:p>
          <a:r>
            <a:rPr lang="es-SV" b="1" i="1" dirty="0" smtClean="0"/>
            <a:t>Riesgo de fraude en Inventario</a:t>
          </a:r>
          <a:endParaRPr lang="es-ES" dirty="0"/>
        </a:p>
      </dgm:t>
    </dgm:pt>
    <dgm:pt modelId="{B0549887-7228-4AC7-87FC-9B31A36FDE85}" type="parTrans" cxnId="{98EA9950-9A66-4082-B963-CEB6393AA24E}">
      <dgm:prSet/>
      <dgm:spPr/>
      <dgm:t>
        <a:bodyPr/>
        <a:lstStyle/>
        <a:p>
          <a:endParaRPr lang="es-ES"/>
        </a:p>
      </dgm:t>
    </dgm:pt>
    <dgm:pt modelId="{6D229721-568E-4EE2-909A-1DDFD238D8EA}" type="sibTrans" cxnId="{98EA9950-9A66-4082-B963-CEB6393AA24E}">
      <dgm:prSet/>
      <dgm:spPr/>
      <dgm:t>
        <a:bodyPr/>
        <a:lstStyle/>
        <a:p>
          <a:endParaRPr lang="es-ES"/>
        </a:p>
      </dgm:t>
    </dgm:pt>
    <dgm:pt modelId="{C562186E-B086-4265-BAD7-A7D1FD93A5EB}">
      <dgm:prSet phldrT="[Texto]"/>
      <dgm:spPr/>
      <dgm:t>
        <a:bodyPr/>
        <a:lstStyle/>
        <a:p>
          <a:r>
            <a:rPr lang="es-SV" b="1" i="1" dirty="0" smtClean="0"/>
            <a:t>Riesgos de fraude de compras y cuentas por pagar</a:t>
          </a:r>
          <a:endParaRPr lang="es-ES" dirty="0"/>
        </a:p>
      </dgm:t>
    </dgm:pt>
    <dgm:pt modelId="{D8D48519-7E8A-4E24-B220-AEA69864A7F7}" type="parTrans" cxnId="{31F8E955-6534-445E-A4A9-8DDD4010EE52}">
      <dgm:prSet/>
      <dgm:spPr/>
      <dgm:t>
        <a:bodyPr/>
        <a:lstStyle/>
        <a:p>
          <a:endParaRPr lang="es-ES"/>
        </a:p>
      </dgm:t>
    </dgm:pt>
    <dgm:pt modelId="{9A67103E-CC4B-4955-9E11-10E6A76EBA1C}" type="sibTrans" cxnId="{31F8E955-6534-445E-A4A9-8DDD4010EE52}">
      <dgm:prSet/>
      <dgm:spPr/>
      <dgm:t>
        <a:bodyPr/>
        <a:lstStyle/>
        <a:p>
          <a:endParaRPr lang="es-ES"/>
        </a:p>
      </dgm:t>
    </dgm:pt>
    <dgm:pt modelId="{7CD907F9-2E6C-40C3-9321-B32C9D03B8D6}">
      <dgm:prSet phldrT="[Texto]"/>
      <dgm:spPr/>
      <dgm:t>
        <a:bodyPr/>
        <a:lstStyle/>
        <a:p>
          <a:r>
            <a:rPr lang="es-SV" b="1" i="1" dirty="0" smtClean="0"/>
            <a:t>Otras áreas de riesgo de fraude</a:t>
          </a:r>
          <a:endParaRPr lang="es-ES" dirty="0"/>
        </a:p>
      </dgm:t>
    </dgm:pt>
    <dgm:pt modelId="{2DFDDE29-7EA7-43A8-A78F-54246C9EB478}" type="parTrans" cxnId="{D77C8057-377C-4636-A586-35B81D0C402C}">
      <dgm:prSet/>
      <dgm:spPr/>
      <dgm:t>
        <a:bodyPr/>
        <a:lstStyle/>
        <a:p>
          <a:endParaRPr lang="es-ES"/>
        </a:p>
      </dgm:t>
    </dgm:pt>
    <dgm:pt modelId="{6FDF6AE6-1FAE-4F66-BD6B-B9C80398CF79}" type="sibTrans" cxnId="{D77C8057-377C-4636-A586-35B81D0C402C}">
      <dgm:prSet/>
      <dgm:spPr/>
      <dgm:t>
        <a:bodyPr/>
        <a:lstStyle/>
        <a:p>
          <a:endParaRPr lang="es-ES"/>
        </a:p>
      </dgm:t>
    </dgm:pt>
    <dgm:pt modelId="{74A79DDC-2590-441A-B9A4-ED0840962C64}" type="pres">
      <dgm:prSet presAssocID="{E67FB624-07FD-4946-93D3-542D0B8D03DA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SV"/>
        </a:p>
      </dgm:t>
    </dgm:pt>
    <dgm:pt modelId="{06D1D2FF-0198-4FE9-BCB6-D7694C6B57D8}" type="pres">
      <dgm:prSet presAssocID="{E67FB624-07FD-4946-93D3-542D0B8D03DA}" presName="matrix" presStyleCnt="0"/>
      <dgm:spPr/>
    </dgm:pt>
    <dgm:pt modelId="{4E6D45B7-9C07-44A2-B317-89F369CBC2CD}" type="pres">
      <dgm:prSet presAssocID="{E67FB624-07FD-4946-93D3-542D0B8D03DA}" presName="tile1" presStyleLbl="node1" presStyleIdx="0" presStyleCnt="4"/>
      <dgm:spPr/>
      <dgm:t>
        <a:bodyPr/>
        <a:lstStyle/>
        <a:p>
          <a:endParaRPr lang="es-ES"/>
        </a:p>
      </dgm:t>
    </dgm:pt>
    <dgm:pt modelId="{31100405-6FEE-4CE5-8E04-A7F9E1241777}" type="pres">
      <dgm:prSet presAssocID="{E67FB624-07FD-4946-93D3-542D0B8D03DA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C5D6799-60DC-4404-A910-25EA0929256B}" type="pres">
      <dgm:prSet presAssocID="{E67FB624-07FD-4946-93D3-542D0B8D03DA}" presName="tile2" presStyleLbl="node1" presStyleIdx="1" presStyleCnt="4"/>
      <dgm:spPr/>
      <dgm:t>
        <a:bodyPr/>
        <a:lstStyle/>
        <a:p>
          <a:endParaRPr lang="es-ES"/>
        </a:p>
      </dgm:t>
    </dgm:pt>
    <dgm:pt modelId="{CD3E7447-0146-4B34-8597-3B667C8C52E5}" type="pres">
      <dgm:prSet presAssocID="{E67FB624-07FD-4946-93D3-542D0B8D03DA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29C2D72-EB53-4060-B6E3-9BDBA43FC559}" type="pres">
      <dgm:prSet presAssocID="{E67FB624-07FD-4946-93D3-542D0B8D03DA}" presName="tile3" presStyleLbl="node1" presStyleIdx="2" presStyleCnt="4"/>
      <dgm:spPr/>
      <dgm:t>
        <a:bodyPr/>
        <a:lstStyle/>
        <a:p>
          <a:endParaRPr lang="es-ES"/>
        </a:p>
      </dgm:t>
    </dgm:pt>
    <dgm:pt modelId="{8C2F3427-3E54-4AB5-B331-05096D2F6960}" type="pres">
      <dgm:prSet presAssocID="{E67FB624-07FD-4946-93D3-542D0B8D03DA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F258130-23F5-4C59-804A-5492A37A534F}" type="pres">
      <dgm:prSet presAssocID="{E67FB624-07FD-4946-93D3-542D0B8D03DA}" presName="tile4" presStyleLbl="node1" presStyleIdx="3" presStyleCnt="4"/>
      <dgm:spPr/>
      <dgm:t>
        <a:bodyPr/>
        <a:lstStyle/>
        <a:p>
          <a:endParaRPr lang="es-ES"/>
        </a:p>
      </dgm:t>
    </dgm:pt>
    <dgm:pt modelId="{B3660DFD-95CF-47A1-8344-87DEE3669AA9}" type="pres">
      <dgm:prSet presAssocID="{E67FB624-07FD-4946-93D3-542D0B8D03DA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F6E760E-02C6-42C8-A405-EEBE786CFC47}" type="pres">
      <dgm:prSet presAssocID="{E67FB624-07FD-4946-93D3-542D0B8D03DA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es-ES"/>
        </a:p>
      </dgm:t>
    </dgm:pt>
  </dgm:ptLst>
  <dgm:cxnLst>
    <dgm:cxn modelId="{31F8E955-6534-445E-A4A9-8DDD4010EE52}" srcId="{4055293E-51A0-4205-8EA2-9198CA23D566}" destId="{C562186E-B086-4265-BAD7-A7D1FD93A5EB}" srcOrd="2" destOrd="0" parTransId="{D8D48519-7E8A-4E24-B220-AEA69864A7F7}" sibTransId="{9A67103E-CC4B-4955-9E11-10E6A76EBA1C}"/>
    <dgm:cxn modelId="{3FE57907-1421-425C-AE0A-DD4A92FDCBDD}" type="presOf" srcId="{C562186E-B086-4265-BAD7-A7D1FD93A5EB}" destId="{F29C2D72-EB53-4060-B6E3-9BDBA43FC559}" srcOrd="0" destOrd="0" presId="urn:microsoft.com/office/officeart/2005/8/layout/matrix1"/>
    <dgm:cxn modelId="{CF34F8E7-FDE1-46E5-86EF-EDEB614FC2DE}" type="presOf" srcId="{C562186E-B086-4265-BAD7-A7D1FD93A5EB}" destId="{8C2F3427-3E54-4AB5-B331-05096D2F6960}" srcOrd="1" destOrd="0" presId="urn:microsoft.com/office/officeart/2005/8/layout/matrix1"/>
    <dgm:cxn modelId="{98EA9950-9A66-4082-B963-CEB6393AA24E}" srcId="{4055293E-51A0-4205-8EA2-9198CA23D566}" destId="{B04FF871-82DA-45CD-BF8C-C67B5869619C}" srcOrd="1" destOrd="0" parTransId="{B0549887-7228-4AC7-87FC-9B31A36FDE85}" sibTransId="{6D229721-568E-4EE2-909A-1DDFD238D8EA}"/>
    <dgm:cxn modelId="{6AE9DCF0-A6BF-4C02-AEE9-D62C353CF8BC}" type="presOf" srcId="{E67FB624-07FD-4946-93D3-542D0B8D03DA}" destId="{74A79DDC-2590-441A-B9A4-ED0840962C64}" srcOrd="0" destOrd="0" presId="urn:microsoft.com/office/officeart/2005/8/layout/matrix1"/>
    <dgm:cxn modelId="{2E05D816-6FB4-4304-9420-913B684C1768}" type="presOf" srcId="{B04FF871-82DA-45CD-BF8C-C67B5869619C}" destId="{6C5D6799-60DC-4404-A910-25EA0929256B}" srcOrd="0" destOrd="0" presId="urn:microsoft.com/office/officeart/2005/8/layout/matrix1"/>
    <dgm:cxn modelId="{99DBE40A-AFC7-4F0D-AB39-C0601C5F2457}" type="presOf" srcId="{7CD907F9-2E6C-40C3-9321-B32C9D03B8D6}" destId="{4F258130-23F5-4C59-804A-5492A37A534F}" srcOrd="0" destOrd="0" presId="urn:microsoft.com/office/officeart/2005/8/layout/matrix1"/>
    <dgm:cxn modelId="{D77C8057-377C-4636-A586-35B81D0C402C}" srcId="{4055293E-51A0-4205-8EA2-9198CA23D566}" destId="{7CD907F9-2E6C-40C3-9321-B32C9D03B8D6}" srcOrd="3" destOrd="0" parTransId="{2DFDDE29-7EA7-43A8-A78F-54246C9EB478}" sibTransId="{6FDF6AE6-1FAE-4F66-BD6B-B9C80398CF79}"/>
    <dgm:cxn modelId="{99FDB830-3A3A-4D5C-8C1B-EAACC1851A59}" srcId="{4055293E-51A0-4205-8EA2-9198CA23D566}" destId="{400CDD1D-94B2-4F35-A1D3-CF45680EC7D8}" srcOrd="0" destOrd="0" parTransId="{1B179B97-4B5C-48D9-A08C-F6F03B776CD0}" sibTransId="{87C4CB34-0D79-4737-8D79-2395C137FC6D}"/>
    <dgm:cxn modelId="{243B7666-111F-4715-AFEA-B88EF0BF1E3D}" type="presOf" srcId="{400CDD1D-94B2-4F35-A1D3-CF45680EC7D8}" destId="{31100405-6FEE-4CE5-8E04-A7F9E1241777}" srcOrd="1" destOrd="0" presId="urn:microsoft.com/office/officeart/2005/8/layout/matrix1"/>
    <dgm:cxn modelId="{353FC1F4-2A8D-4D43-89F3-CA6E79280E78}" srcId="{E67FB624-07FD-4946-93D3-542D0B8D03DA}" destId="{4055293E-51A0-4205-8EA2-9198CA23D566}" srcOrd="0" destOrd="0" parTransId="{FF9D392F-DFEB-4A0C-9885-FC7234B5BF69}" sibTransId="{792AC45F-EC30-4F03-B1CD-89C9BC14ACBB}"/>
    <dgm:cxn modelId="{F8383FEF-F575-42AE-A569-642BB82BA6B2}" type="presOf" srcId="{4055293E-51A0-4205-8EA2-9198CA23D566}" destId="{FF6E760E-02C6-42C8-A405-EEBE786CFC47}" srcOrd="0" destOrd="0" presId="urn:microsoft.com/office/officeart/2005/8/layout/matrix1"/>
    <dgm:cxn modelId="{B94EF30E-4E18-4010-87AD-3E52F1F272FA}" type="presOf" srcId="{7CD907F9-2E6C-40C3-9321-B32C9D03B8D6}" destId="{B3660DFD-95CF-47A1-8344-87DEE3669AA9}" srcOrd="1" destOrd="0" presId="urn:microsoft.com/office/officeart/2005/8/layout/matrix1"/>
    <dgm:cxn modelId="{0BEE256F-FC9D-4A82-A32D-377BD7D261F0}" type="presOf" srcId="{400CDD1D-94B2-4F35-A1D3-CF45680EC7D8}" destId="{4E6D45B7-9C07-44A2-B317-89F369CBC2CD}" srcOrd="0" destOrd="0" presId="urn:microsoft.com/office/officeart/2005/8/layout/matrix1"/>
    <dgm:cxn modelId="{BA4E29E1-06B6-4AD3-ADF2-DEBD94EF3144}" type="presOf" srcId="{B04FF871-82DA-45CD-BF8C-C67B5869619C}" destId="{CD3E7447-0146-4B34-8597-3B667C8C52E5}" srcOrd="1" destOrd="0" presId="urn:microsoft.com/office/officeart/2005/8/layout/matrix1"/>
    <dgm:cxn modelId="{1AF7AC57-3A2C-425E-AF52-E3142A54E374}" type="presParOf" srcId="{74A79DDC-2590-441A-B9A4-ED0840962C64}" destId="{06D1D2FF-0198-4FE9-BCB6-D7694C6B57D8}" srcOrd="0" destOrd="0" presId="urn:microsoft.com/office/officeart/2005/8/layout/matrix1"/>
    <dgm:cxn modelId="{ACBDF9FD-21F4-40E7-BCD5-2DBAC6C55A6B}" type="presParOf" srcId="{06D1D2FF-0198-4FE9-BCB6-D7694C6B57D8}" destId="{4E6D45B7-9C07-44A2-B317-89F369CBC2CD}" srcOrd="0" destOrd="0" presId="urn:microsoft.com/office/officeart/2005/8/layout/matrix1"/>
    <dgm:cxn modelId="{74370EE4-F37A-4265-BDEB-E398E349FE93}" type="presParOf" srcId="{06D1D2FF-0198-4FE9-BCB6-D7694C6B57D8}" destId="{31100405-6FEE-4CE5-8E04-A7F9E1241777}" srcOrd="1" destOrd="0" presId="urn:microsoft.com/office/officeart/2005/8/layout/matrix1"/>
    <dgm:cxn modelId="{B19AAF85-EC2E-43B2-A488-CC57FCDA4710}" type="presParOf" srcId="{06D1D2FF-0198-4FE9-BCB6-D7694C6B57D8}" destId="{6C5D6799-60DC-4404-A910-25EA0929256B}" srcOrd="2" destOrd="0" presId="urn:microsoft.com/office/officeart/2005/8/layout/matrix1"/>
    <dgm:cxn modelId="{16152DA5-D1BA-4160-A1EF-BF0841516210}" type="presParOf" srcId="{06D1D2FF-0198-4FE9-BCB6-D7694C6B57D8}" destId="{CD3E7447-0146-4B34-8597-3B667C8C52E5}" srcOrd="3" destOrd="0" presId="urn:microsoft.com/office/officeart/2005/8/layout/matrix1"/>
    <dgm:cxn modelId="{BC77F65D-A40F-42D6-B3C1-36AE10EABFED}" type="presParOf" srcId="{06D1D2FF-0198-4FE9-BCB6-D7694C6B57D8}" destId="{F29C2D72-EB53-4060-B6E3-9BDBA43FC559}" srcOrd="4" destOrd="0" presId="urn:microsoft.com/office/officeart/2005/8/layout/matrix1"/>
    <dgm:cxn modelId="{994267CE-7724-4FE4-91AF-C40E9F2DAD44}" type="presParOf" srcId="{06D1D2FF-0198-4FE9-BCB6-D7694C6B57D8}" destId="{8C2F3427-3E54-4AB5-B331-05096D2F6960}" srcOrd="5" destOrd="0" presId="urn:microsoft.com/office/officeart/2005/8/layout/matrix1"/>
    <dgm:cxn modelId="{A1196411-B334-407C-87BA-774AF98B1516}" type="presParOf" srcId="{06D1D2FF-0198-4FE9-BCB6-D7694C6B57D8}" destId="{4F258130-23F5-4C59-804A-5492A37A534F}" srcOrd="6" destOrd="0" presId="urn:microsoft.com/office/officeart/2005/8/layout/matrix1"/>
    <dgm:cxn modelId="{F506F07B-96E5-4137-8C52-7E90787FF18B}" type="presParOf" srcId="{06D1D2FF-0198-4FE9-BCB6-D7694C6B57D8}" destId="{B3660DFD-95CF-47A1-8344-87DEE3669AA9}" srcOrd="7" destOrd="0" presId="urn:microsoft.com/office/officeart/2005/8/layout/matrix1"/>
    <dgm:cxn modelId="{B8F04AB9-A770-4D09-8153-8E1B5C164CBD}" type="presParOf" srcId="{74A79DDC-2590-441A-B9A4-ED0840962C64}" destId="{FF6E760E-02C6-42C8-A405-EEBE786CFC47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704738-665D-4E1A-ABD1-890C93985306}">
      <dsp:nvSpPr>
        <dsp:cNvPr id="0" name=""/>
        <dsp:cNvSpPr/>
      </dsp:nvSpPr>
      <dsp:spPr>
        <a:xfrm>
          <a:off x="0" y="3059187"/>
          <a:ext cx="6096000" cy="100409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2300" b="1" kern="1200" dirty="0" smtClean="0"/>
            <a:t>Ley Sabanes-Oxley </a:t>
          </a:r>
          <a:endParaRPr lang="es-ES" sz="2300" kern="1200" dirty="0"/>
        </a:p>
      </dsp:txBody>
      <dsp:txXfrm>
        <a:off x="0" y="3059187"/>
        <a:ext cx="6096000" cy="1004093"/>
      </dsp:txXfrm>
    </dsp:sp>
    <dsp:sp modelId="{3B09759E-F3EC-438A-B18E-5893BC77467D}">
      <dsp:nvSpPr>
        <dsp:cNvPr id="0" name=""/>
        <dsp:cNvSpPr/>
      </dsp:nvSpPr>
      <dsp:spPr>
        <a:xfrm rot="10800000">
          <a:off x="0" y="1529953"/>
          <a:ext cx="6096000" cy="1544296"/>
        </a:xfrm>
        <a:prstGeom prst="upArrowCallout">
          <a:avLst/>
        </a:prstGeom>
        <a:solidFill>
          <a:schemeClr val="accent2">
            <a:hueOff val="-8103780"/>
            <a:satOff val="16667"/>
            <a:lumOff val="-1274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2300" b="1" kern="1200" dirty="0" smtClean="0"/>
            <a:t>SAS N. 99 “Consideración del fraude en una intervención </a:t>
          </a:r>
          <a:r>
            <a:rPr lang="es-SV" sz="2300" b="1" kern="1200" dirty="0" smtClean="0"/>
            <a:t>de Estados Financieros”</a:t>
          </a:r>
          <a:endParaRPr lang="es-ES" sz="2300" kern="1200" dirty="0"/>
        </a:p>
      </dsp:txBody>
      <dsp:txXfrm rot="10800000">
        <a:off x="0" y="1529953"/>
        <a:ext cx="6096000" cy="1003437"/>
      </dsp:txXfrm>
    </dsp:sp>
    <dsp:sp modelId="{AB7DD5DA-4674-4DC7-B4F4-DAEB4D469605}">
      <dsp:nvSpPr>
        <dsp:cNvPr id="0" name=""/>
        <dsp:cNvSpPr/>
      </dsp:nvSpPr>
      <dsp:spPr>
        <a:xfrm rot="10800000">
          <a:off x="0" y="718"/>
          <a:ext cx="6096000" cy="1544296"/>
        </a:xfrm>
        <a:prstGeom prst="upArrowCallout">
          <a:avLst/>
        </a:prstGeom>
        <a:solidFill>
          <a:schemeClr val="accent2">
            <a:hueOff val="-16207560"/>
            <a:satOff val="33334"/>
            <a:lumOff val="-2549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2300" b="1" kern="1200" dirty="0" smtClean="0"/>
            <a:t>SAS N. 82 “Consideraciones sobre el fraude en una auditoría de estados financieros” </a:t>
          </a:r>
          <a:endParaRPr lang="es-ES" sz="2300" kern="1200" dirty="0"/>
        </a:p>
      </dsp:txBody>
      <dsp:txXfrm rot="10800000">
        <a:off x="0" y="718"/>
        <a:ext cx="6096000" cy="100343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5E6057-D667-48B3-A157-8886B3C7A79E}">
      <dsp:nvSpPr>
        <dsp:cNvPr id="0" name=""/>
        <dsp:cNvSpPr/>
      </dsp:nvSpPr>
      <dsp:spPr>
        <a:xfrm>
          <a:off x="0" y="0"/>
          <a:ext cx="8064896" cy="2433961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t" anchorCtr="0">
          <a:noAutofit/>
        </a:bodyPr>
        <a:lstStyle/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3400" i="1" kern="1200" dirty="0" smtClean="0"/>
            <a:t>I</a:t>
          </a:r>
          <a:r>
            <a:rPr lang="es-SV" sz="3400" b="1" i="1" kern="1200" dirty="0" smtClean="0"/>
            <a:t>nformes financieros Fraudulentos</a:t>
          </a:r>
          <a:endParaRPr lang="es-ES" sz="3400" kern="1200" dirty="0"/>
        </a:p>
        <a:p>
          <a:pPr marL="228600" lvl="1" indent="-228600" algn="just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SV" sz="2700" kern="1200" dirty="0" smtClean="0"/>
            <a:t>Es un error u omisión intencional en las cantidades o revelaciones con la intención de engañar a los usuarios.</a:t>
          </a:r>
          <a:endParaRPr lang="es-ES" sz="2700" kern="1200" dirty="0"/>
        </a:p>
      </dsp:txBody>
      <dsp:txXfrm>
        <a:off x="1856375" y="0"/>
        <a:ext cx="6208520" cy="2433961"/>
      </dsp:txXfrm>
    </dsp:sp>
    <dsp:sp modelId="{F843CF0B-11F7-4576-AE78-3216FFD6508B}">
      <dsp:nvSpPr>
        <dsp:cNvPr id="0" name=""/>
        <dsp:cNvSpPr/>
      </dsp:nvSpPr>
      <dsp:spPr>
        <a:xfrm>
          <a:off x="243396" y="243396"/>
          <a:ext cx="1612979" cy="1947169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4D58346-CFED-4151-BC40-704E46BF2744}">
      <dsp:nvSpPr>
        <dsp:cNvPr id="0" name=""/>
        <dsp:cNvSpPr/>
      </dsp:nvSpPr>
      <dsp:spPr>
        <a:xfrm>
          <a:off x="0" y="2677357"/>
          <a:ext cx="8064896" cy="2433961"/>
        </a:xfrm>
        <a:prstGeom prst="roundRect">
          <a:avLst>
            <a:gd name="adj" fmla="val 10000"/>
          </a:avLst>
        </a:prstGeom>
        <a:solidFill>
          <a:schemeClr val="accent4">
            <a:hueOff val="17235884"/>
            <a:satOff val="-43603"/>
            <a:lumOff val="196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t" anchorCtr="0">
          <a:noAutofit/>
        </a:bodyPr>
        <a:lstStyle/>
        <a:p>
          <a:pPr lvl="0" algn="just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3400" b="1" i="1" kern="1200" dirty="0" smtClean="0"/>
            <a:t>Malversación de activos</a:t>
          </a:r>
          <a:endParaRPr lang="es-ES" sz="3400" kern="1200" dirty="0"/>
        </a:p>
        <a:p>
          <a:pPr marL="228600" lvl="1" indent="-228600" algn="just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SV" sz="2700" kern="1200" dirty="0" smtClean="0"/>
            <a:t>Es el fraude que involucra el robo de los activos de una entidad.</a:t>
          </a:r>
          <a:endParaRPr lang="es-ES" sz="2700" kern="1200" dirty="0"/>
        </a:p>
      </dsp:txBody>
      <dsp:txXfrm>
        <a:off x="1856375" y="2677357"/>
        <a:ext cx="6208520" cy="2433961"/>
      </dsp:txXfrm>
    </dsp:sp>
    <dsp:sp modelId="{8FEB4121-F0A9-46F8-8A9E-6368121E503E}">
      <dsp:nvSpPr>
        <dsp:cNvPr id="0" name=""/>
        <dsp:cNvSpPr/>
      </dsp:nvSpPr>
      <dsp:spPr>
        <a:xfrm>
          <a:off x="243396" y="2920754"/>
          <a:ext cx="1612979" cy="1947169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5E6057-D667-48B3-A157-8886B3C7A79E}">
      <dsp:nvSpPr>
        <dsp:cNvPr id="0" name=""/>
        <dsp:cNvSpPr/>
      </dsp:nvSpPr>
      <dsp:spPr>
        <a:xfrm>
          <a:off x="0" y="0"/>
          <a:ext cx="8064896" cy="226255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t" anchorCtr="0">
          <a:noAutofit/>
        </a:bodyPr>
        <a:lstStyle/>
        <a:p>
          <a:pPr lvl="0" algn="just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300" kern="1200" dirty="0" smtClean="0"/>
            <a:t>Fraude corporativo</a:t>
          </a:r>
          <a:endParaRPr lang="es-ES" sz="3300" kern="1200" dirty="0"/>
        </a:p>
        <a:p>
          <a:pPr marL="228600" lvl="1" indent="-228600" algn="just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SV" sz="2600" kern="1200" dirty="0" smtClean="0"/>
            <a:t>Es la distorsión de la información financiera realizada por parte o toda la alta gerencia con ánimo de causar perjuicio a los usuarios</a:t>
          </a:r>
          <a:endParaRPr lang="es-ES" sz="2600" kern="1200" dirty="0"/>
        </a:p>
      </dsp:txBody>
      <dsp:txXfrm>
        <a:off x="1839234" y="0"/>
        <a:ext cx="6225661" cy="2262556"/>
      </dsp:txXfrm>
    </dsp:sp>
    <dsp:sp modelId="{F843CF0B-11F7-4576-AE78-3216FFD6508B}">
      <dsp:nvSpPr>
        <dsp:cNvPr id="0" name=""/>
        <dsp:cNvSpPr/>
      </dsp:nvSpPr>
      <dsp:spPr>
        <a:xfrm>
          <a:off x="226255" y="226255"/>
          <a:ext cx="1612979" cy="1810044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4D58346-CFED-4151-BC40-704E46BF2744}">
      <dsp:nvSpPr>
        <dsp:cNvPr id="0" name=""/>
        <dsp:cNvSpPr/>
      </dsp:nvSpPr>
      <dsp:spPr>
        <a:xfrm>
          <a:off x="0" y="2488811"/>
          <a:ext cx="8064896" cy="2262556"/>
        </a:xfrm>
        <a:prstGeom prst="roundRect">
          <a:avLst>
            <a:gd name="adj" fmla="val 10000"/>
          </a:avLst>
        </a:prstGeom>
        <a:solidFill>
          <a:schemeClr val="accent2">
            <a:hueOff val="-16207560"/>
            <a:satOff val="33334"/>
            <a:lumOff val="-2549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t" anchorCtr="0">
          <a:noAutofit/>
        </a:bodyPr>
        <a:lstStyle/>
        <a:p>
          <a:pPr lvl="0" algn="just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300" kern="1200" dirty="0" smtClean="0"/>
            <a:t>Fraude Laboral (Ocupacional)</a:t>
          </a:r>
          <a:endParaRPr lang="es-ES" sz="3300" kern="1200" dirty="0"/>
        </a:p>
        <a:p>
          <a:pPr marL="228600" lvl="1" indent="-228600" algn="just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SV" sz="2600" kern="1200" dirty="0" smtClean="0"/>
            <a:t>Es la distorsión de la información financiera (malversación de activos) con ánimo de causar perjuicio a la empresa. </a:t>
          </a:r>
          <a:endParaRPr lang="es-ES" sz="2600" kern="1200" dirty="0"/>
        </a:p>
      </dsp:txBody>
      <dsp:txXfrm>
        <a:off x="1839234" y="2488811"/>
        <a:ext cx="6225661" cy="2262556"/>
      </dsp:txXfrm>
    </dsp:sp>
    <dsp:sp modelId="{8FEB4121-F0A9-46F8-8A9E-6368121E503E}">
      <dsp:nvSpPr>
        <dsp:cNvPr id="0" name=""/>
        <dsp:cNvSpPr/>
      </dsp:nvSpPr>
      <dsp:spPr>
        <a:xfrm>
          <a:off x="226255" y="2715067"/>
          <a:ext cx="1612979" cy="1810044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6D45B7-9C07-44A2-B317-89F369CBC2CD}">
      <dsp:nvSpPr>
        <dsp:cNvPr id="0" name=""/>
        <dsp:cNvSpPr/>
      </dsp:nvSpPr>
      <dsp:spPr>
        <a:xfrm rot="16200000">
          <a:off x="684076" y="-684076"/>
          <a:ext cx="2484276" cy="3852428"/>
        </a:xfrm>
        <a:prstGeom prst="round1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472" tIns="220472" rIns="220472" bIns="220472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3100" b="1" i="1" kern="1200" dirty="0" smtClean="0"/>
            <a:t>Riesgo de fraude en Ingresos y cuentas por cobrar</a:t>
          </a:r>
          <a:endParaRPr lang="es-ES" sz="3100" kern="1200" dirty="0"/>
        </a:p>
      </dsp:txBody>
      <dsp:txXfrm rot="5400000">
        <a:off x="0" y="0"/>
        <a:ext cx="3852428" cy="1863207"/>
      </dsp:txXfrm>
    </dsp:sp>
    <dsp:sp modelId="{6C5D6799-60DC-4404-A910-25EA0929256B}">
      <dsp:nvSpPr>
        <dsp:cNvPr id="0" name=""/>
        <dsp:cNvSpPr/>
      </dsp:nvSpPr>
      <dsp:spPr>
        <a:xfrm>
          <a:off x="3852428" y="0"/>
          <a:ext cx="3852428" cy="2484276"/>
        </a:xfrm>
        <a:prstGeom prst="round1Rect">
          <a:avLst/>
        </a:prstGeom>
        <a:solidFill>
          <a:schemeClr val="accent4">
            <a:hueOff val="5745295"/>
            <a:satOff val="-14534"/>
            <a:lumOff val="653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472" tIns="220472" rIns="220472" bIns="220472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3100" b="1" i="1" kern="1200" dirty="0" smtClean="0"/>
            <a:t>Riesgo de fraude en Inventario</a:t>
          </a:r>
          <a:endParaRPr lang="es-ES" sz="3100" kern="1200" dirty="0"/>
        </a:p>
      </dsp:txBody>
      <dsp:txXfrm>
        <a:off x="3852428" y="0"/>
        <a:ext cx="3852428" cy="1863207"/>
      </dsp:txXfrm>
    </dsp:sp>
    <dsp:sp modelId="{F29C2D72-EB53-4060-B6E3-9BDBA43FC559}">
      <dsp:nvSpPr>
        <dsp:cNvPr id="0" name=""/>
        <dsp:cNvSpPr/>
      </dsp:nvSpPr>
      <dsp:spPr>
        <a:xfrm rot="10800000">
          <a:off x="0" y="2484276"/>
          <a:ext cx="3852428" cy="2484276"/>
        </a:xfrm>
        <a:prstGeom prst="round1Rect">
          <a:avLst/>
        </a:prstGeom>
        <a:solidFill>
          <a:schemeClr val="accent4">
            <a:hueOff val="11490590"/>
            <a:satOff val="-29069"/>
            <a:lumOff val="1307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472" tIns="220472" rIns="220472" bIns="220472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3100" b="1" i="1" kern="1200" dirty="0" smtClean="0"/>
            <a:t>Riesgos de fraude de compras y cuentas por pagar</a:t>
          </a:r>
          <a:endParaRPr lang="es-ES" sz="3100" kern="1200" dirty="0"/>
        </a:p>
      </dsp:txBody>
      <dsp:txXfrm rot="10800000">
        <a:off x="0" y="3105344"/>
        <a:ext cx="3852428" cy="1863207"/>
      </dsp:txXfrm>
    </dsp:sp>
    <dsp:sp modelId="{4F258130-23F5-4C59-804A-5492A37A534F}">
      <dsp:nvSpPr>
        <dsp:cNvPr id="0" name=""/>
        <dsp:cNvSpPr/>
      </dsp:nvSpPr>
      <dsp:spPr>
        <a:xfrm rot="5400000">
          <a:off x="4536504" y="1800200"/>
          <a:ext cx="2484276" cy="3852428"/>
        </a:xfrm>
        <a:prstGeom prst="round1Rect">
          <a:avLst/>
        </a:prstGeom>
        <a:solidFill>
          <a:schemeClr val="accent4">
            <a:hueOff val="17235884"/>
            <a:satOff val="-43603"/>
            <a:lumOff val="196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472" tIns="220472" rIns="220472" bIns="220472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3100" b="1" i="1" kern="1200" dirty="0" smtClean="0"/>
            <a:t>Otras áreas de riesgo de fraude</a:t>
          </a:r>
          <a:endParaRPr lang="es-ES" sz="3100" kern="1200" dirty="0"/>
        </a:p>
      </dsp:txBody>
      <dsp:txXfrm rot="-5400000">
        <a:off x="3852428" y="3105344"/>
        <a:ext cx="3852428" cy="1863207"/>
      </dsp:txXfrm>
    </dsp:sp>
    <dsp:sp modelId="{FF6E760E-02C6-42C8-A405-EEBE786CFC47}">
      <dsp:nvSpPr>
        <dsp:cNvPr id="0" name=""/>
        <dsp:cNvSpPr/>
      </dsp:nvSpPr>
      <dsp:spPr>
        <a:xfrm>
          <a:off x="2696699" y="1863207"/>
          <a:ext cx="2311456" cy="1242138"/>
        </a:xfrm>
        <a:prstGeom prst="roundRect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100" kern="1200" dirty="0" smtClean="0"/>
            <a:t>Áreas</a:t>
          </a:r>
          <a:endParaRPr lang="es-ES" sz="3100" kern="1200" dirty="0"/>
        </a:p>
      </dsp:txBody>
      <dsp:txXfrm>
        <a:off x="2757335" y="1923843"/>
        <a:ext cx="2190184" cy="11208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4#1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4#2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Título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5" name="24 Subtítulo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1" name="30 Marcador de fecha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0B84D1B-FB9C-4DE0-A8DE-F9841BF633E0}" type="datetimeFigureOut">
              <a:rPr lang="es-ES" smtClean="0"/>
              <a:pPr/>
              <a:t>16/11/2015</a:t>
            </a:fld>
            <a:endParaRPr lang="es-ES"/>
          </a:p>
        </p:txBody>
      </p:sp>
      <p:sp>
        <p:nvSpPr>
          <p:cNvPr id="18" name="1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D4728CB7-8ADE-420B-A8D0-A94B4F4C639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B84D1B-FB9C-4DE0-A8DE-F9841BF633E0}" type="datetimeFigureOut">
              <a:rPr lang="es-ES" smtClean="0"/>
              <a:pPr/>
              <a:t>16/11/2015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728CB7-8ADE-420B-A8D0-A94B4F4C639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70B84D1B-FB9C-4DE0-A8DE-F9841BF633E0}" type="datetimeFigureOut">
              <a:rPr lang="es-ES" smtClean="0"/>
              <a:pPr/>
              <a:t>16/11/2015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4728CB7-8ADE-420B-A8D0-A94B4F4C639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B84D1B-FB9C-4DE0-A8DE-F9841BF633E0}" type="datetimeFigureOut">
              <a:rPr lang="es-ES" smtClean="0"/>
              <a:pPr/>
              <a:t>16/11/2015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728CB7-8ADE-420B-A8D0-A94B4F4C639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0B84D1B-FB9C-4DE0-A8DE-F9841BF633E0}" type="datetimeFigureOut">
              <a:rPr lang="es-ES" smtClean="0"/>
              <a:pPr/>
              <a:t>16/11/2015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D4728CB7-8ADE-420B-A8D0-A94B4F4C639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B84D1B-FB9C-4DE0-A8DE-F9841BF633E0}" type="datetimeFigureOut">
              <a:rPr lang="es-ES" smtClean="0"/>
              <a:pPr/>
              <a:t>16/11/2015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728CB7-8ADE-420B-A8D0-A94B4F4C639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B84D1B-FB9C-4DE0-A8DE-F9841BF633E0}" type="datetimeFigureOut">
              <a:rPr lang="es-ES" smtClean="0"/>
              <a:pPr/>
              <a:t>16/11/2015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728CB7-8ADE-420B-A8D0-A94B4F4C639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B84D1B-FB9C-4DE0-A8DE-F9841BF633E0}" type="datetimeFigureOut">
              <a:rPr lang="es-ES" smtClean="0"/>
              <a:pPr/>
              <a:t>16/11/2015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728CB7-8ADE-420B-A8D0-A94B4F4C639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0B84D1B-FB9C-4DE0-A8DE-F9841BF633E0}" type="datetimeFigureOut">
              <a:rPr lang="es-ES" smtClean="0"/>
              <a:pPr/>
              <a:t>16/11/2015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728CB7-8ADE-420B-A8D0-A94B4F4C639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B84D1B-FB9C-4DE0-A8DE-F9841BF633E0}" type="datetimeFigureOut">
              <a:rPr lang="es-ES" smtClean="0"/>
              <a:pPr/>
              <a:t>16/11/2015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728CB7-8ADE-420B-A8D0-A94B4F4C639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B84D1B-FB9C-4DE0-A8DE-F9841BF633E0}" type="datetimeFigureOut">
              <a:rPr lang="es-ES" smtClean="0"/>
              <a:pPr/>
              <a:t>16/11/2015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728CB7-8ADE-420B-A8D0-A94B4F4C639D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0" name="9 Marcador de posición de imagen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2 Marcador de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1" name="30 Marcador de texto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7" name="26 Marcador de fecha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70B84D1B-FB9C-4DE0-A8DE-F9841BF633E0}" type="datetimeFigureOut">
              <a:rPr lang="es-ES" smtClean="0"/>
              <a:pPr/>
              <a:t>16/11/2015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D4728CB7-8ADE-420B-A8D0-A94B4F4C639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3366868" y="260648"/>
            <a:ext cx="5105400" cy="2868168"/>
          </a:xfrm>
        </p:spPr>
        <p:txBody>
          <a:bodyPr/>
          <a:lstStyle/>
          <a:p>
            <a:r>
              <a:rPr lang="es-ES" dirty="0" smtClean="0"/>
              <a:t>Identificación de las áreas susceptibles al fraude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354442" y="3212976"/>
            <a:ext cx="5114778" cy="1101248"/>
          </a:xfrm>
        </p:spPr>
        <p:txBody>
          <a:bodyPr/>
          <a:lstStyle/>
          <a:p>
            <a:r>
              <a:rPr lang="es-ES" dirty="0" smtClean="0">
                <a:solidFill>
                  <a:schemeClr val="tx1"/>
                </a:solidFill>
              </a:rPr>
              <a:t>Seminario de Auditoria GT 04</a:t>
            </a:r>
          </a:p>
          <a:p>
            <a:r>
              <a:rPr lang="es-ES" dirty="0" smtClean="0">
                <a:solidFill>
                  <a:schemeClr val="tx1"/>
                </a:solidFill>
              </a:rPr>
              <a:t>Catedrático: Lic. Javier Miranda  </a:t>
            </a:r>
          </a:p>
          <a:p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4" name="2 Subtítulo"/>
          <p:cNvSpPr txBox="1">
            <a:spLocks/>
          </p:cNvSpPr>
          <p:nvPr/>
        </p:nvSpPr>
        <p:spPr>
          <a:xfrm>
            <a:off x="1043608" y="4293096"/>
            <a:ext cx="7200800" cy="2088232"/>
          </a:xfrm>
          <a:prstGeom prst="rect">
            <a:avLst/>
          </a:prstGeom>
        </p:spPr>
        <p:txBody>
          <a:bodyPr vert="horz" lIns="182880" tIns="0">
            <a:noAutofit/>
          </a:bodyPr>
          <a:lstStyle/>
          <a:p>
            <a:pPr marL="36576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s-ES" sz="24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Presentado por:</a:t>
            </a:r>
          </a:p>
          <a:p>
            <a:pPr marL="36576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s-ES" sz="24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Haydeé Lorena Rivas Cornejo 		RC10072</a:t>
            </a:r>
          </a:p>
          <a:p>
            <a:pPr marL="36576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s-ES" sz="24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Mario Roberto Lara Flores			LF11012</a:t>
            </a:r>
          </a:p>
          <a:p>
            <a:pPr marL="36576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s-ES" sz="24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Carlos Francisco Barahona Orellana	BO11001</a:t>
            </a:r>
          </a:p>
          <a:p>
            <a:pPr marL="36576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lang="es-ES" sz="2400" dirty="0" smtClean="0"/>
              <a:t>Melvin Eduaysy Cabrera Duran		CD10001</a:t>
            </a:r>
          </a:p>
          <a:p>
            <a:pPr marL="36576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s-ES" sz="24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Nathaly Eugenia Cabrera Hernández</a:t>
            </a:r>
            <a:r>
              <a:rPr lang="es-ES" sz="2400" dirty="0" smtClean="0"/>
              <a:t>	CH05060</a:t>
            </a:r>
            <a:endParaRPr kumimoji="0" lang="es-ES" sz="24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es-ES" sz="2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6" descr="http://1.bp.blogspot.com/-VmSjGHGHiYA/VITOtVFZx2I/AAAAAAAAAGg/h10sVKkDazM/s1600/Insignia_de_la_Universidad_de_El_Salvador_(UES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764704"/>
            <a:ext cx="1901545" cy="2232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Normas generalmente aceptadas por la auditoria forense</a:t>
            </a:r>
            <a:endParaRPr lang="es-ES" dirty="0"/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1977506559"/>
              </p:ext>
            </p:extLst>
          </p:nvPr>
        </p:nvGraphicFramePr>
        <p:xfrm>
          <a:off x="1115616" y="2132856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4624"/>
            <a:ext cx="7239000" cy="1143000"/>
          </a:xfrm>
        </p:spPr>
        <p:txBody>
          <a:bodyPr/>
          <a:lstStyle/>
          <a:p>
            <a:pPr algn="ctr"/>
            <a:r>
              <a:rPr lang="es-ES" dirty="0" smtClean="0"/>
              <a:t>Fraude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340768"/>
            <a:ext cx="7239000" cy="1459544"/>
          </a:xfrm>
        </p:spPr>
        <p:txBody>
          <a:bodyPr/>
          <a:lstStyle/>
          <a:p>
            <a:pPr algn="just"/>
            <a:r>
              <a:rPr lang="es-SV" dirty="0" smtClean="0"/>
              <a:t>Fraude, proveniente del latín </a:t>
            </a:r>
            <a:r>
              <a:rPr lang="es-SV" i="1" dirty="0" smtClean="0"/>
              <a:t>fraus, fraudes</a:t>
            </a:r>
            <a:r>
              <a:rPr lang="es-SV" dirty="0" smtClean="0"/>
              <a:t>, es la acción contraria a la verdad y a la rectitud, que perjudica a la persona contra quien se comete. </a:t>
            </a:r>
            <a:endParaRPr lang="es-ES" dirty="0"/>
          </a:p>
        </p:txBody>
      </p:sp>
      <p:pic>
        <p:nvPicPr>
          <p:cNvPr id="1026" name="Picture 2" descr="http://www.amitai.com/es/wp-content/uploads/2014/12/fraudes-intern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99195" y="2924944"/>
            <a:ext cx="5593085" cy="34762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73360" y="116632"/>
            <a:ext cx="7239000" cy="1143000"/>
          </a:xfrm>
        </p:spPr>
        <p:txBody>
          <a:bodyPr/>
          <a:lstStyle/>
          <a:p>
            <a:r>
              <a:rPr lang="es-ES" dirty="0" smtClean="0"/>
              <a:t>Características del fraude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1609416"/>
            <a:ext cx="4330824" cy="4846320"/>
          </a:xfrm>
        </p:spPr>
        <p:txBody>
          <a:bodyPr>
            <a:normAutofit lnSpcReduction="10000"/>
          </a:bodyPr>
          <a:lstStyle/>
          <a:p>
            <a:pPr lvl="0" algn="just"/>
            <a:r>
              <a:rPr lang="es-SV" dirty="0" smtClean="0"/>
              <a:t>Ocultación a través de la colusión entre la administración, los empleados o terceros.</a:t>
            </a:r>
            <a:endParaRPr lang="es-ES" dirty="0" smtClean="0"/>
          </a:p>
          <a:p>
            <a:pPr lvl="0" algn="just"/>
            <a:r>
              <a:rPr lang="es-SV" dirty="0" smtClean="0"/>
              <a:t>Documentación retenida, expuesta falsamente o falsificada.</a:t>
            </a:r>
            <a:endParaRPr lang="es-ES" dirty="0" smtClean="0"/>
          </a:p>
          <a:p>
            <a:pPr algn="just"/>
            <a:r>
              <a:rPr lang="es-SV" dirty="0" smtClean="0"/>
              <a:t>Capacidad de la administración de pasar por alto lo que de otra manera parecen ser controles eficaces</a:t>
            </a:r>
            <a:endParaRPr lang="es-ES" dirty="0"/>
          </a:p>
        </p:txBody>
      </p:sp>
      <p:pic>
        <p:nvPicPr>
          <p:cNvPr id="16386" name="Picture 2" descr="http://blogeconomia.com/files/2013/05/Evasion-fiscal-en-Republica-Dominicana.-Domingo-Alberto-Guzman.-1024x891.jpg"/>
          <p:cNvPicPr>
            <a:picLocks noChangeAspect="1" noChangeArrowheads="1"/>
          </p:cNvPicPr>
          <p:nvPr/>
        </p:nvPicPr>
        <p:blipFill>
          <a:blip r:embed="rId2" cstate="print"/>
          <a:srcRect l="9450"/>
          <a:stretch>
            <a:fillRect/>
          </a:stretch>
        </p:blipFill>
        <p:spPr bwMode="auto">
          <a:xfrm>
            <a:off x="4824536" y="1880517"/>
            <a:ext cx="4139952" cy="457281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-27384"/>
            <a:ext cx="7239000" cy="1143000"/>
          </a:xfrm>
        </p:spPr>
        <p:txBody>
          <a:bodyPr/>
          <a:lstStyle/>
          <a:p>
            <a:pPr algn="ctr"/>
            <a:r>
              <a:rPr lang="es-ES" dirty="0" smtClean="0"/>
              <a:t>Tipos de fraude</a:t>
            </a:r>
            <a:endParaRPr lang="es-ES" dirty="0"/>
          </a:p>
        </p:txBody>
      </p:sp>
      <p:graphicFrame>
        <p:nvGraphicFramePr>
          <p:cNvPr id="4" name="3 Diagrama"/>
          <p:cNvGraphicFramePr/>
          <p:nvPr/>
        </p:nvGraphicFramePr>
        <p:xfrm>
          <a:off x="539552" y="1340768"/>
          <a:ext cx="8064896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188640"/>
            <a:ext cx="8291264" cy="1143000"/>
          </a:xfrm>
        </p:spPr>
        <p:txBody>
          <a:bodyPr>
            <a:normAutofit/>
          </a:bodyPr>
          <a:lstStyle/>
          <a:p>
            <a:pPr algn="ctr"/>
            <a:r>
              <a:rPr lang="es-SV" sz="3200" i="1" dirty="0" smtClean="0"/>
              <a:t>SAS 99 «Consideración del fraude en una intervención </a:t>
            </a:r>
            <a:r>
              <a:rPr lang="es-SV" sz="3200" i="1" dirty="0" smtClean="0"/>
              <a:t>de estados financieros»</a:t>
            </a:r>
            <a:endParaRPr lang="es-ES" sz="3200" dirty="0"/>
          </a:p>
        </p:txBody>
      </p:sp>
      <p:graphicFrame>
        <p:nvGraphicFramePr>
          <p:cNvPr id="4" name="3 Diagrama"/>
          <p:cNvGraphicFramePr/>
          <p:nvPr/>
        </p:nvGraphicFramePr>
        <p:xfrm>
          <a:off x="539552" y="1700808"/>
          <a:ext cx="8064896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dirty="0" smtClean="0"/>
              <a:t>Condiciones para que se genere un fraude</a:t>
            </a:r>
            <a:endParaRPr lang="es-ES" dirty="0"/>
          </a:p>
        </p:txBody>
      </p:sp>
      <p:pic>
        <p:nvPicPr>
          <p:cNvPr id="4" name="3 Imagen" descr="http://www.auditoriapublica.com/js/tinymce/jscripts/tiny_mce/plugins/jfilebrowser/archivos/20141121163243_0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771079"/>
            <a:ext cx="4752528" cy="46822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61392" y="-27384"/>
            <a:ext cx="7239000" cy="1143000"/>
          </a:xfrm>
        </p:spPr>
        <p:txBody>
          <a:bodyPr/>
          <a:lstStyle/>
          <a:p>
            <a:pPr algn="ctr"/>
            <a:r>
              <a:rPr lang="es-ES" dirty="0" smtClean="0"/>
              <a:t>Áreas susceptibles al fraude</a:t>
            </a:r>
            <a:endParaRPr lang="es-ES" dirty="0"/>
          </a:p>
        </p:txBody>
      </p:sp>
      <p:graphicFrame>
        <p:nvGraphicFramePr>
          <p:cNvPr id="4" name="3 Diagrama"/>
          <p:cNvGraphicFramePr/>
          <p:nvPr/>
        </p:nvGraphicFramePr>
        <p:xfrm>
          <a:off x="683568" y="1556792"/>
          <a:ext cx="7704856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o">
  <a:themeElements>
    <a:clrScheme name="Opulento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ffice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pulento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72</TotalTime>
  <Words>288</Words>
  <Application>Microsoft Office PowerPoint</Application>
  <PresentationFormat>Presentación en pantalla (4:3)</PresentationFormat>
  <Paragraphs>36</Paragraphs>
  <Slides>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9" baseType="lpstr">
      <vt:lpstr>Opulento</vt:lpstr>
      <vt:lpstr>Identificación de las áreas susceptibles al fraude</vt:lpstr>
      <vt:lpstr>Normas generalmente aceptadas por la auditoria forense</vt:lpstr>
      <vt:lpstr>Fraude</vt:lpstr>
      <vt:lpstr>Características del fraude</vt:lpstr>
      <vt:lpstr>Tipos de fraude</vt:lpstr>
      <vt:lpstr>SAS 99 «Consideración del fraude en una intervención de estados financieros»</vt:lpstr>
      <vt:lpstr>Condiciones para que se genere un fraude</vt:lpstr>
      <vt:lpstr>Áreas susceptibles al fraude</vt:lpstr>
    </vt:vector>
  </TitlesOfParts>
  <Company>Acer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Identificación de las áreas susceptibles al fraude</dc:title>
  <dc:creator>Valued Acer Customer</dc:creator>
  <cp:lastModifiedBy>Carlos</cp:lastModifiedBy>
  <cp:revision>11</cp:revision>
  <dcterms:created xsi:type="dcterms:W3CDTF">2015-11-10T03:37:05Z</dcterms:created>
  <dcterms:modified xsi:type="dcterms:W3CDTF">2015-11-16T21:46:41Z</dcterms:modified>
</cp:coreProperties>
</file>