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4" r:id="rId8"/>
    <p:sldId id="265" r:id="rId9"/>
    <p:sldId id="266" r:id="rId10"/>
    <p:sldId id="267" r:id="rId11"/>
    <p:sldId id="269" r:id="rId12"/>
    <p:sldId id="270" r:id="rId13"/>
    <p:sldId id="276" r:id="rId14"/>
    <p:sldId id="271" r:id="rId15"/>
    <p:sldId id="273"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59" autoAdjust="0"/>
    <p:restoredTop sz="94660"/>
  </p:normalViewPr>
  <p:slideViewPr>
    <p:cSldViewPr snapToGrid="0">
      <p:cViewPr>
        <p:scale>
          <a:sx n="81" d="100"/>
          <a:sy n="81" d="100"/>
        </p:scale>
        <p:origin x="-522"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431AF11-7C06-49AF-BBC5-C959DD0CAFE2}" type="datetimeFigureOut">
              <a:rPr lang="en-US" smtClean="0"/>
              <a:t>11/26/2015</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1322388503"/>
      </p:ext>
    </p:extLst>
  </p:cSld>
  <p:clrMapOvr>
    <a:masterClrMapping/>
  </p:clrMapOvr>
  <p:extLst>
    <p:ext uri="{DCECCB84-F9BA-43D5-87BE-67443E8EF086}">
      <p15:sldGuideLst xmlns=""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60630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1367078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C4BE47D-573F-4C93-8FA1-2ABAB768FFC8}" type="slidenum">
              <a:rPr lang="en-US" smtClean="0"/>
              <a:t>‹Nº›</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76362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485372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431AF11-7C06-49AF-BBC5-C959DD0CAFE2}" type="datetimeFigureOut">
              <a:rPr lang="en-US" smtClean="0"/>
              <a:t>11/26/2015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61833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431AF11-7C06-49AF-BBC5-C959DD0CAFE2}" type="datetimeFigureOut">
              <a:rPr lang="en-US" smtClean="0"/>
              <a:t>11/26/2015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3849231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31AF11-7C06-49AF-BBC5-C959DD0CAFE2}"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3352957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431AF11-7C06-49AF-BBC5-C959DD0CAFE2}" type="datetimeFigureOut">
              <a:rPr lang="en-US" smtClean="0"/>
              <a:t>11/26/2015</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1198885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31AF11-7C06-49AF-BBC5-C959DD0CAFE2}" type="datetimeFigureOut">
              <a:rPr lang="en-US" smtClean="0"/>
              <a:t>11/26/2015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926225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431AF11-7C06-49AF-BBC5-C959DD0CAFE2}" type="datetimeFigureOut">
              <a:rPr lang="en-US" smtClean="0"/>
              <a:t>11/26/2015</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99155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410254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31AF11-7C06-49AF-BBC5-C959DD0CAFE2}" type="datetimeFigureOut">
              <a:rPr lang="en-US" smtClean="0"/>
              <a:t>11/26/2015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250317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31AF11-7C06-49AF-BBC5-C959DD0CAFE2}" type="datetimeFigureOut">
              <a:rPr lang="en-US" smtClean="0"/>
              <a:t>11/26/2015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3081437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31AF11-7C06-49AF-BBC5-C959DD0CAFE2}" type="datetimeFigureOut">
              <a:rPr lang="en-US" smtClean="0"/>
              <a:t>11/26/2015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985146770"/>
      </p:ext>
    </p:extLst>
  </p:cSld>
  <p:clrMapOvr>
    <a:masterClrMapping/>
  </p:clrMapOvr>
  <p:extLst>
    <p:ext uri="{DCECCB84-F9BA-43D5-87BE-67443E8EF086}">
      <p15:sldGuideLst xmlns=""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2129774650"/>
      </p:ext>
    </p:extLst>
  </p:cSld>
  <p:clrMapOvr>
    <a:masterClrMapping/>
  </p:clrMapOvr>
  <p:extLst>
    <p:ext uri="{DCECCB84-F9BA-43D5-87BE-67443E8EF086}">
      <p15:sldGuideLst xmlns=""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1AF11-7C06-49AF-BBC5-C959DD0CAFE2}" type="datetimeFigureOut">
              <a:rPr lang="en-US" smtClean="0"/>
              <a:t>11/26/2015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4BE47D-573F-4C93-8FA1-2ABAB768FFC8}" type="slidenum">
              <a:rPr lang="en-US" smtClean="0"/>
              <a:t>‹Nº›</a:t>
            </a:fld>
            <a:endParaRPr lang="en-US"/>
          </a:p>
        </p:txBody>
      </p:sp>
    </p:spTree>
    <p:extLst>
      <p:ext uri="{BB962C8B-B14F-4D97-AF65-F5344CB8AC3E}">
        <p14:creationId xmlns:p14="http://schemas.microsoft.com/office/powerpoint/2010/main" val="3465367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431AF11-7C06-49AF-BBC5-C959DD0CAFE2}" type="datetimeFigureOut">
              <a:rPr lang="en-US" smtClean="0"/>
              <a:t>11/26/2015</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C4BE47D-573F-4C93-8FA1-2ABAB768FFC8}" type="slidenum">
              <a:rPr lang="en-US" smtClean="0"/>
              <a:t>‹Nº›</a:t>
            </a:fld>
            <a:endParaRPr lang="en-US"/>
          </a:p>
        </p:txBody>
      </p:sp>
    </p:spTree>
    <p:extLst>
      <p:ext uri="{BB962C8B-B14F-4D97-AF65-F5344CB8AC3E}">
        <p14:creationId xmlns:p14="http://schemas.microsoft.com/office/powerpoint/2010/main" val="143409293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67425"/>
            <a:ext cx="9448800" cy="3628501"/>
          </a:xfrm>
        </p:spPr>
        <p:txBody>
          <a:bodyPr>
            <a:normAutofit fontScale="90000"/>
          </a:bodyPr>
          <a:lstStyle/>
          <a:p>
            <a:r>
              <a:rPr lang="es-SV" b="1" u="sng" dirty="0" smtClean="0"/>
              <a:t>TEMA 22: </a:t>
            </a:r>
            <a:br>
              <a:rPr lang="es-SV" b="1" u="sng" dirty="0" smtClean="0"/>
            </a:br>
            <a:r>
              <a:rPr lang="es-SV" b="1" dirty="0" smtClean="0"/>
              <a:t>PROCEDIMIENTOS  ORIENTADOS A DETERMINAR OPERACIONES DE “LAVADO DE DINERO”.</a:t>
            </a:r>
            <a:endParaRPr lang="en-US" dirty="0"/>
          </a:p>
        </p:txBody>
      </p:sp>
      <p:sp>
        <p:nvSpPr>
          <p:cNvPr id="3" name="Subtitle 2"/>
          <p:cNvSpPr>
            <a:spLocks noGrp="1"/>
          </p:cNvSpPr>
          <p:nvPr>
            <p:ph type="subTitle" idx="1"/>
          </p:nvPr>
        </p:nvSpPr>
        <p:spPr>
          <a:xfrm>
            <a:off x="1371600" y="3632201"/>
            <a:ext cx="9448800" cy="926920"/>
          </a:xfrm>
        </p:spPr>
        <p:txBody>
          <a:bodyPr>
            <a:normAutofit fontScale="47500" lnSpcReduction="20000"/>
          </a:bodyPr>
          <a:lstStyle/>
          <a:p>
            <a:endParaRPr lang="en-US" dirty="0"/>
          </a:p>
          <a:p>
            <a:r>
              <a:rPr lang="es-SV" sz="2900" b="1" dirty="0" smtClean="0"/>
              <a:t>Grupo trabajo # 6</a:t>
            </a:r>
          </a:p>
          <a:p>
            <a:r>
              <a:rPr lang="es-SV" sz="2900" b="1" dirty="0" smtClean="0"/>
              <a:t/>
            </a:r>
            <a:br>
              <a:rPr lang="es-SV" sz="2900" b="1" dirty="0" smtClean="0"/>
            </a:br>
            <a:r>
              <a:rPr lang="es-SV" sz="2900" b="1" dirty="0" smtClean="0"/>
              <a:t>SAUGT4</a:t>
            </a:r>
            <a:endParaRPr lang="en-US" sz="2900" b="1" dirty="0"/>
          </a:p>
        </p:txBody>
      </p:sp>
    </p:spTree>
    <p:extLst>
      <p:ext uri="{BB962C8B-B14F-4D97-AF65-F5344CB8AC3E}">
        <p14:creationId xmlns:p14="http://schemas.microsoft.com/office/powerpoint/2010/main" val="4095926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SV" b="1" u="sng" dirty="0"/>
              <a:t>Sujetos de aplicación de la Ley y sujetos obligados (Art. 2)</a:t>
            </a:r>
            <a:r>
              <a:rPr lang="en-US" dirty="0"/>
              <a:t/>
            </a:r>
            <a:br>
              <a:rPr lang="en-US" dirty="0"/>
            </a:br>
            <a:endParaRPr lang="en-US" dirty="0"/>
          </a:p>
        </p:txBody>
      </p:sp>
      <p:sp>
        <p:nvSpPr>
          <p:cNvPr id="3" name="Content Placeholder 2"/>
          <p:cNvSpPr>
            <a:spLocks noGrp="1"/>
          </p:cNvSpPr>
          <p:nvPr>
            <p:ph idx="1"/>
          </p:nvPr>
        </p:nvSpPr>
        <p:spPr>
          <a:xfrm>
            <a:off x="660042" y="1815921"/>
            <a:ext cx="10820400" cy="4456090"/>
          </a:xfrm>
        </p:spPr>
        <p:txBody>
          <a:bodyPr>
            <a:normAutofit/>
          </a:bodyPr>
          <a:lstStyle/>
          <a:p>
            <a:pPr marL="0" lvl="0" indent="0">
              <a:buNone/>
            </a:pPr>
            <a:endParaRPr lang="en-US" dirty="0"/>
          </a:p>
          <a:p>
            <a:pPr marL="457200" lvl="0" indent="-457200">
              <a:buAutoNum type="arabicPeriod" startAt="8"/>
            </a:pPr>
            <a:r>
              <a:rPr lang="es-SV" dirty="0" smtClean="0"/>
              <a:t>Empresas </a:t>
            </a:r>
            <a:r>
              <a:rPr lang="es-SV" dirty="0"/>
              <a:t>privadas de </a:t>
            </a:r>
            <a:r>
              <a:rPr lang="es-SV" dirty="0" smtClean="0"/>
              <a:t>seguridad</a:t>
            </a:r>
            <a:endParaRPr lang="en-US" dirty="0"/>
          </a:p>
          <a:p>
            <a:pPr marL="457200" lvl="0" indent="-457200">
              <a:buAutoNum type="arabicPeriod" startAt="8"/>
            </a:pPr>
            <a:r>
              <a:rPr lang="es-SV" dirty="0" smtClean="0"/>
              <a:t>Hoteles</a:t>
            </a:r>
          </a:p>
          <a:p>
            <a:pPr marL="457200" lvl="0" indent="-457200">
              <a:buAutoNum type="arabicPeriod" startAt="8"/>
            </a:pPr>
            <a:r>
              <a:rPr lang="es-SV" dirty="0" smtClean="0"/>
              <a:t>Partidos políticos</a:t>
            </a:r>
            <a:endParaRPr lang="en-US" dirty="0"/>
          </a:p>
          <a:p>
            <a:pPr marL="0" lvl="0" indent="0">
              <a:buNone/>
            </a:pPr>
            <a:r>
              <a:rPr lang="es-SV" dirty="0" smtClean="0"/>
              <a:t>11.  Droguerías</a:t>
            </a:r>
            <a:r>
              <a:rPr lang="es-SV" dirty="0"/>
              <a:t>, laboratorios farmacéuticos y cadena de farmacias</a:t>
            </a:r>
            <a:r>
              <a:rPr lang="es-SV" dirty="0" smtClean="0"/>
              <a:t>.</a:t>
            </a:r>
            <a:endParaRPr lang="en-US" dirty="0"/>
          </a:p>
          <a:p>
            <a:pPr marL="0" lvl="0" indent="0">
              <a:buNone/>
            </a:pPr>
            <a:r>
              <a:rPr lang="es-SV" dirty="0" smtClean="0"/>
              <a:t>12.  Cualquier </a:t>
            </a:r>
            <a:r>
              <a:rPr lang="es-SV" dirty="0"/>
              <a:t>otra institución privada o de economía mixta, y sociedades </a:t>
            </a:r>
            <a:r>
              <a:rPr lang="es-SV" dirty="0" smtClean="0"/>
              <a:t>  </a:t>
            </a:r>
          </a:p>
          <a:p>
            <a:pPr marL="0" lvl="0" indent="0">
              <a:buNone/>
            </a:pPr>
            <a:r>
              <a:rPr lang="es-SV" dirty="0"/>
              <a:t> </a:t>
            </a:r>
            <a:r>
              <a:rPr lang="es-SV" dirty="0" smtClean="0"/>
              <a:t>      mercantiles.</a:t>
            </a:r>
            <a:endParaRPr lang="en-US" dirty="0"/>
          </a:p>
          <a:p>
            <a:pPr marL="457200" indent="-457200">
              <a:buAutoNum type="arabicPeriod" startAt="13"/>
            </a:pPr>
            <a:r>
              <a:rPr lang="es-SV" u="sng" dirty="0" smtClean="0"/>
              <a:t>Así </a:t>
            </a:r>
            <a:r>
              <a:rPr lang="es-SV" u="sng" dirty="0"/>
              <a:t>mismo los Abogados, Notarios, Contadores y Auditores tendrán la </a:t>
            </a:r>
            <a:r>
              <a:rPr lang="es-SV" u="sng" dirty="0" smtClean="0"/>
              <a:t>   </a:t>
            </a:r>
          </a:p>
          <a:p>
            <a:pPr marL="0" indent="0">
              <a:buNone/>
            </a:pPr>
            <a:r>
              <a:rPr lang="es-SV" u="sng" dirty="0" smtClean="0"/>
              <a:t>      obligación de </a:t>
            </a:r>
            <a:r>
              <a:rPr lang="es-SV" u="sng" dirty="0"/>
              <a:t>informar o reportar las transacciones que hagan o se </a:t>
            </a:r>
            <a:r>
              <a:rPr lang="es-SV" u="sng" dirty="0" smtClean="0"/>
              <a:t>     </a:t>
            </a:r>
          </a:p>
          <a:p>
            <a:pPr marL="0" indent="0">
              <a:buNone/>
            </a:pPr>
            <a:r>
              <a:rPr lang="es-SV" u="sng" dirty="0"/>
              <a:t> </a:t>
            </a:r>
            <a:r>
              <a:rPr lang="es-SV" u="sng" dirty="0" smtClean="0"/>
              <a:t>     realicen </a:t>
            </a:r>
            <a:r>
              <a:rPr lang="es-SV" u="sng" dirty="0"/>
              <a:t>ante sus </a:t>
            </a:r>
            <a:r>
              <a:rPr lang="es-SV" u="sng" dirty="0" smtClean="0"/>
              <a:t>oficios mayores </a:t>
            </a:r>
            <a:r>
              <a:rPr lang="es-SV" u="sng" dirty="0"/>
              <a:t>a $10,000.00</a:t>
            </a:r>
            <a:endParaRPr lang="en-US" u="sng" dirty="0"/>
          </a:p>
          <a:p>
            <a:pPr marL="457200" indent="-457200">
              <a:buFont typeface="+mj-lt"/>
              <a:buAutoNum type="arabicPeriod"/>
            </a:pPr>
            <a:endParaRPr lang="en-US" u="sng" dirty="0"/>
          </a:p>
          <a:p>
            <a:pPr marL="457200" lvl="0" indent="-457200">
              <a:buFont typeface="+mj-lt"/>
              <a:buAutoNum type="arabi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2397931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SV" b="1" u="sng" dirty="0"/>
              <a:t>Obligación de las Instituciones sometidas al control de esta ley</a:t>
            </a:r>
            <a:r>
              <a:rPr lang="en-US" dirty="0"/>
              <a:t/>
            </a:r>
            <a:br>
              <a:rPr lang="en-US" dirty="0"/>
            </a:br>
            <a:endParaRPr lang="en-US" dirty="0"/>
          </a:p>
        </p:txBody>
      </p:sp>
      <p:sp>
        <p:nvSpPr>
          <p:cNvPr id="3" name="Content Placeholder 2"/>
          <p:cNvSpPr>
            <a:spLocks noGrp="1"/>
          </p:cNvSpPr>
          <p:nvPr>
            <p:ph idx="1"/>
          </p:nvPr>
        </p:nvSpPr>
        <p:spPr>
          <a:xfrm>
            <a:off x="685800" y="1918952"/>
            <a:ext cx="10820400" cy="4687910"/>
          </a:xfrm>
        </p:spPr>
        <p:txBody>
          <a:bodyPr>
            <a:normAutofit fontScale="92500"/>
          </a:bodyPr>
          <a:lstStyle/>
          <a:p>
            <a:pPr marL="0" lvl="0" indent="0">
              <a:buNone/>
            </a:pPr>
            <a:r>
              <a:rPr lang="es-SV" b="1" u="sng" dirty="0"/>
              <a:t>Oficial de cumplimiento</a:t>
            </a:r>
            <a:endParaRPr lang="en-US" dirty="0"/>
          </a:p>
          <a:p>
            <a:pPr marL="0" indent="0">
              <a:buNone/>
            </a:pPr>
            <a:r>
              <a:rPr lang="es-SV" dirty="0" smtClean="0"/>
              <a:t>  Las </a:t>
            </a:r>
            <a:r>
              <a:rPr lang="es-SV" dirty="0"/>
              <a:t>instituciones deben establecer un oficial de cumplimiento a cargo de un oficial </a:t>
            </a:r>
            <a:r>
              <a:rPr lang="es-SV" dirty="0" smtClean="0"/>
              <a:t>  </a:t>
            </a:r>
          </a:p>
          <a:p>
            <a:pPr marL="0" indent="0">
              <a:buNone/>
            </a:pPr>
            <a:r>
              <a:rPr lang="es-SV" dirty="0"/>
              <a:t> </a:t>
            </a:r>
            <a:r>
              <a:rPr lang="es-SV" dirty="0" smtClean="0"/>
              <a:t> nombrado </a:t>
            </a:r>
            <a:r>
              <a:rPr lang="es-SV" dirty="0"/>
              <a:t>por la respectiva Junta Directiva o  el organismo equivalente</a:t>
            </a:r>
            <a:r>
              <a:rPr lang="es-SV" dirty="0" smtClean="0"/>
              <a:t>.</a:t>
            </a:r>
          </a:p>
          <a:p>
            <a:pPr marL="0" indent="0">
              <a:buNone/>
            </a:pPr>
            <a:endParaRPr lang="en-US" dirty="0"/>
          </a:p>
          <a:p>
            <a:pPr marL="0" lvl="0" indent="0">
              <a:buNone/>
            </a:pPr>
            <a:r>
              <a:rPr lang="es-SV" b="1" u="sng" dirty="0"/>
              <a:t>Requisitos del Oficial de Cumplimiento:</a:t>
            </a:r>
            <a:endParaRPr lang="en-US" dirty="0"/>
          </a:p>
          <a:p>
            <a:pPr>
              <a:buFont typeface="Wingdings" panose="05000000000000000000" pitchFamily="2" charset="2"/>
              <a:buChar char="Ø"/>
            </a:pPr>
            <a:r>
              <a:rPr lang="es-SV" dirty="0"/>
              <a:t>Certificación ratificada por parte de la Fiscalía general de la república, en materia de prevención de lavado de dinero y de activos, financiamiento del terrorismo, y dos años de experiencia en dichas ramas;</a:t>
            </a:r>
            <a:endParaRPr lang="en-US" dirty="0"/>
          </a:p>
          <a:p>
            <a:pPr>
              <a:buFont typeface="Wingdings" panose="05000000000000000000" pitchFamily="2" charset="2"/>
              <a:buChar char="Ø"/>
            </a:pPr>
            <a:r>
              <a:rPr lang="es-SV" dirty="0"/>
              <a:t>Ostentar cargo gerencial; </a:t>
            </a:r>
            <a:endParaRPr lang="en-US" dirty="0"/>
          </a:p>
          <a:p>
            <a:pPr>
              <a:buFont typeface="Wingdings" panose="05000000000000000000" pitchFamily="2" charset="2"/>
              <a:buChar char="Ø"/>
            </a:pPr>
            <a:r>
              <a:rPr lang="es-SV" dirty="0"/>
              <a:t>Habilidades y conocimientos sobre aspectos jurídicos, negocios y controles; y, </a:t>
            </a:r>
            <a:endParaRPr lang="en-US" dirty="0"/>
          </a:p>
          <a:p>
            <a:pPr>
              <a:buFont typeface="Wingdings" panose="05000000000000000000" pitchFamily="2" charset="2"/>
              <a:buChar char="Ø"/>
            </a:pPr>
            <a:r>
              <a:rPr lang="es-SV" dirty="0"/>
              <a:t>Contar con grado académico a nivel universitario y conocimiento sobre aspectos administrativos y jurídicos del giro del negocio o actividad de que se trate.</a:t>
            </a:r>
            <a:endParaRPr lang="en-US" dirty="0"/>
          </a:p>
        </p:txBody>
      </p:sp>
    </p:spTree>
    <p:extLst>
      <p:ext uri="{BB962C8B-B14F-4D97-AF65-F5344CB8AC3E}">
        <p14:creationId xmlns:p14="http://schemas.microsoft.com/office/powerpoint/2010/main" val="1094123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52249"/>
            <a:ext cx="8610600" cy="1293028"/>
          </a:xfrm>
        </p:spPr>
        <p:txBody>
          <a:bodyPr/>
          <a:lstStyle/>
          <a:p>
            <a:r>
              <a:rPr lang="es-SV" dirty="0" smtClean="0"/>
              <a:t>PROCEDIMIENTOS </a:t>
            </a:r>
            <a:endParaRPr lang="en-US" dirty="0"/>
          </a:p>
        </p:txBody>
      </p:sp>
      <p:sp>
        <p:nvSpPr>
          <p:cNvPr id="3" name="Content Placeholder 2"/>
          <p:cNvSpPr>
            <a:spLocks noGrp="1"/>
          </p:cNvSpPr>
          <p:nvPr>
            <p:ph idx="1"/>
          </p:nvPr>
        </p:nvSpPr>
        <p:spPr>
          <a:xfrm>
            <a:off x="685800" y="1416676"/>
            <a:ext cx="10820400" cy="5331854"/>
          </a:xfrm>
        </p:spPr>
        <p:txBody>
          <a:bodyPr>
            <a:normAutofit/>
          </a:bodyPr>
          <a:lstStyle/>
          <a:p>
            <a:pPr>
              <a:buFont typeface="Wingdings" panose="05000000000000000000" pitchFamily="2" charset="2"/>
              <a:buChar char="ü"/>
            </a:pPr>
            <a:r>
              <a:rPr lang="es-SV" sz="2400" dirty="0" smtClean="0"/>
              <a:t>Evaluar   </a:t>
            </a:r>
            <a:r>
              <a:rPr lang="es-SV" sz="2400" dirty="0"/>
              <a:t>el   contexto   institucional,   buscando   los   sectores,   sistemas, procesos, operaciones y resultados, donde la auditoría interna identifique que se puede agregar valor</a:t>
            </a:r>
            <a:r>
              <a:rPr lang="es-SV" sz="2400" dirty="0" smtClean="0"/>
              <a:t>.</a:t>
            </a:r>
            <a:endParaRPr lang="en-US" sz="2400" dirty="0"/>
          </a:p>
          <a:p>
            <a:pPr>
              <a:buFont typeface="Wingdings" panose="05000000000000000000" pitchFamily="2" charset="2"/>
              <a:buChar char="ü"/>
            </a:pPr>
            <a:endParaRPr lang="en-US" sz="2400" dirty="0"/>
          </a:p>
          <a:p>
            <a:pPr>
              <a:buFont typeface="Wingdings" panose="05000000000000000000" pitchFamily="2" charset="2"/>
              <a:buChar char="ü"/>
            </a:pPr>
            <a:r>
              <a:rPr lang="es-SV" sz="2400" dirty="0" smtClean="0"/>
              <a:t>Evaluar </a:t>
            </a:r>
            <a:r>
              <a:rPr lang="es-SV" sz="2400" dirty="0"/>
              <a:t>el ambiente y estructura de control interno, así como la eficacia y aplicación de los controles, financieros y otros de operación, y la implementación de un control efectivo a costo razonable</a:t>
            </a:r>
            <a:r>
              <a:rPr lang="es-SV" sz="2400" dirty="0" smtClean="0"/>
              <a:t>.</a:t>
            </a:r>
            <a:r>
              <a:rPr lang="es-SV" sz="2400" dirty="0"/>
              <a:t/>
            </a:r>
            <a:br>
              <a:rPr lang="es-SV" sz="2400" dirty="0"/>
            </a:br>
            <a:r>
              <a:rPr lang="es-SV" sz="2400" dirty="0"/>
              <a:t> </a:t>
            </a:r>
            <a:endParaRPr lang="en-US" sz="2400" dirty="0"/>
          </a:p>
          <a:p>
            <a:pPr>
              <a:buFont typeface="Wingdings" panose="05000000000000000000" pitchFamily="2" charset="2"/>
              <a:buChar char="ü"/>
            </a:pPr>
            <a:r>
              <a:rPr lang="es-SV" sz="2400" dirty="0" smtClean="0"/>
              <a:t>Evaluar </a:t>
            </a:r>
            <a:r>
              <a:rPr lang="es-SV" sz="2400" dirty="0"/>
              <a:t>la tecnología y su ambiente para verificar si existen las políticas, los procedimientos  y  mecanismos  que  aseguren  la  sostenibilidad  de  los mismos.</a:t>
            </a:r>
            <a:endParaRPr lang="en-US" sz="2400" dirty="0"/>
          </a:p>
          <a:p>
            <a:pPr marL="0" indent="0">
              <a:buNone/>
            </a:pPr>
            <a:r>
              <a:rPr lang="es-SV" dirty="0" smtClean="0"/>
              <a:t> </a:t>
            </a:r>
            <a:endParaRPr lang="en-US" dirty="0" smtClean="0"/>
          </a:p>
          <a:p>
            <a:endParaRPr lang="en-US" dirty="0"/>
          </a:p>
        </p:txBody>
      </p:sp>
    </p:spTree>
    <p:extLst>
      <p:ext uri="{BB962C8B-B14F-4D97-AF65-F5344CB8AC3E}">
        <p14:creationId xmlns:p14="http://schemas.microsoft.com/office/powerpoint/2010/main" val="27969572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52249"/>
            <a:ext cx="8610600" cy="1293028"/>
          </a:xfrm>
        </p:spPr>
        <p:txBody>
          <a:bodyPr/>
          <a:lstStyle/>
          <a:p>
            <a:r>
              <a:rPr lang="es-SV" dirty="0" smtClean="0"/>
              <a:t>PROCEDIMIENTOS </a:t>
            </a:r>
            <a:endParaRPr lang="en-US" dirty="0"/>
          </a:p>
        </p:txBody>
      </p:sp>
      <p:sp>
        <p:nvSpPr>
          <p:cNvPr id="3" name="Content Placeholder 2"/>
          <p:cNvSpPr>
            <a:spLocks noGrp="1"/>
          </p:cNvSpPr>
          <p:nvPr>
            <p:ph idx="1"/>
          </p:nvPr>
        </p:nvSpPr>
        <p:spPr>
          <a:xfrm>
            <a:off x="685800" y="1352282"/>
            <a:ext cx="10820400" cy="5396248"/>
          </a:xfrm>
        </p:spPr>
        <p:txBody>
          <a:bodyPr>
            <a:normAutofit/>
          </a:bodyPr>
          <a:lstStyle/>
          <a:p>
            <a:pPr>
              <a:buFont typeface="Wingdings" panose="05000000000000000000" pitchFamily="2" charset="2"/>
              <a:buChar char="ü"/>
            </a:pPr>
            <a:r>
              <a:rPr lang="es-SV" sz="2400" dirty="0" smtClean="0"/>
              <a:t>Evaluar </a:t>
            </a:r>
            <a:r>
              <a:rPr lang="es-SV" sz="2400" dirty="0"/>
              <a:t>los programas de capacitación para determinar si esto contribuye a los intereses y desarrollo organizacional</a:t>
            </a:r>
            <a:r>
              <a:rPr lang="es-SV" sz="2400" dirty="0" smtClean="0"/>
              <a:t>.</a:t>
            </a:r>
            <a:endParaRPr lang="en-US" sz="2400" dirty="0" smtClean="0"/>
          </a:p>
          <a:p>
            <a:pPr>
              <a:buFont typeface="Wingdings" panose="05000000000000000000" pitchFamily="2" charset="2"/>
              <a:buChar char="ü"/>
            </a:pPr>
            <a:endParaRPr lang="en-US" sz="2400" dirty="0"/>
          </a:p>
          <a:p>
            <a:pPr>
              <a:buFont typeface="Wingdings" panose="05000000000000000000" pitchFamily="2" charset="2"/>
              <a:buChar char="ü"/>
            </a:pPr>
            <a:r>
              <a:rPr lang="es-SV" sz="2400" dirty="0" smtClean="0"/>
              <a:t>Evaluar </a:t>
            </a:r>
            <a:r>
              <a:rPr lang="es-SV" sz="2400" dirty="0"/>
              <a:t>los mecanismos y procedimientos para la administración de riesgos (incluidos el riesgo de lavado de dinero y financiamiento del terrorismo), y las acciones para el control de los mismos.</a:t>
            </a:r>
            <a:endParaRPr lang="en-US" sz="2400" dirty="0"/>
          </a:p>
          <a:p>
            <a:pPr>
              <a:buFont typeface="Wingdings" panose="05000000000000000000" pitchFamily="2" charset="2"/>
              <a:buChar char="ü"/>
            </a:pPr>
            <a:endParaRPr lang="en-US" sz="2400" dirty="0" smtClean="0"/>
          </a:p>
          <a:p>
            <a:pPr>
              <a:buFont typeface="Wingdings" panose="05000000000000000000" pitchFamily="2" charset="2"/>
              <a:buChar char="ü"/>
            </a:pPr>
            <a:r>
              <a:rPr lang="es-SV" sz="2400" dirty="0" smtClean="0"/>
              <a:t>Velar </a:t>
            </a:r>
            <a:r>
              <a:rPr lang="es-SV" sz="2400" dirty="0"/>
              <a:t>por el grado de cumplimiento con las políticas, planes, programas, proyectos,	actividades   y   demás   procedimientos    que   hayan   sido establecidos, dentro del marco legal correspondiente (que abarca desde luego las normativas contra el lavado de dinero y para prevenir y reprimir el financiamiento del terrorismo).</a:t>
            </a:r>
            <a:endParaRPr lang="en-US" sz="2400" dirty="0"/>
          </a:p>
          <a:p>
            <a:pPr marL="0" indent="0">
              <a:buNone/>
            </a:pPr>
            <a:endParaRPr lang="en-US" sz="3200" dirty="0"/>
          </a:p>
        </p:txBody>
      </p:sp>
    </p:spTree>
    <p:extLst>
      <p:ext uri="{BB962C8B-B14F-4D97-AF65-F5344CB8AC3E}">
        <p14:creationId xmlns:p14="http://schemas.microsoft.com/office/powerpoint/2010/main" val="2841475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SV" b="1" dirty="0"/>
              <a:t>Procedimientos de gabinete</a:t>
            </a:r>
            <a:r>
              <a:rPr lang="en-US" dirty="0"/>
              <a:t/>
            </a:r>
            <a:br>
              <a:rPr lang="en-US" dirty="0"/>
            </a:br>
            <a:r>
              <a:rPr lang="es-SV" dirty="0"/>
              <a:t> </a:t>
            </a:r>
            <a:r>
              <a:rPr lang="en-US" dirty="0"/>
              <a:t/>
            </a:r>
            <a:br>
              <a:rPr lang="en-US" dirty="0"/>
            </a:br>
            <a:endParaRPr lang="en-US" dirty="0"/>
          </a:p>
        </p:txBody>
      </p:sp>
      <p:sp>
        <p:nvSpPr>
          <p:cNvPr id="3" name="Content Placeholder 2"/>
          <p:cNvSpPr>
            <a:spLocks noGrp="1"/>
          </p:cNvSpPr>
          <p:nvPr>
            <p:ph idx="1"/>
          </p:nvPr>
        </p:nvSpPr>
        <p:spPr>
          <a:xfrm>
            <a:off x="685800" y="1300766"/>
            <a:ext cx="10820400" cy="4917919"/>
          </a:xfrm>
        </p:spPr>
        <p:txBody>
          <a:bodyPr>
            <a:normAutofit fontScale="92500" lnSpcReduction="10000"/>
          </a:bodyPr>
          <a:lstStyle/>
          <a:p>
            <a:pPr marL="0" indent="0" algn="just">
              <a:buNone/>
            </a:pPr>
            <a:r>
              <a:rPr lang="es-SV" dirty="0"/>
              <a:t>Se refiere a aquellos pasos que el equipo de auditoría </a:t>
            </a:r>
            <a:r>
              <a:rPr lang="es-SV" dirty="0" smtClean="0"/>
              <a:t> </a:t>
            </a:r>
            <a:r>
              <a:rPr lang="es-SV" dirty="0"/>
              <a:t>efectúa en su oficina, previo a realizar un trabajo de campo o presentarse al departamento o área que será auditada.</a:t>
            </a:r>
            <a:endParaRPr lang="en-US" dirty="0"/>
          </a:p>
          <a:p>
            <a:endParaRPr lang="en-US" dirty="0"/>
          </a:p>
          <a:p>
            <a:pPr marL="457200" indent="-457200">
              <a:buFont typeface="+mj-lt"/>
              <a:buAutoNum type="arabicPeriod"/>
            </a:pPr>
            <a:r>
              <a:rPr lang="es-SV" dirty="0" smtClean="0"/>
              <a:t>Revisión </a:t>
            </a:r>
            <a:r>
              <a:rPr lang="es-SV" dirty="0"/>
              <a:t>del archivo permanente y los papeles de trabajo de las auditorías anteriores, para extraer datos de importancia que sean de utilidad en la auditoría actual</a:t>
            </a:r>
            <a:r>
              <a:rPr lang="es-SV" dirty="0" smtClean="0"/>
              <a:t>.</a:t>
            </a:r>
          </a:p>
          <a:p>
            <a:pPr marL="457200" indent="-457200">
              <a:buFont typeface="+mj-lt"/>
              <a:buAutoNum type="arabicPeriod"/>
            </a:pPr>
            <a:endParaRPr lang="en-US" dirty="0"/>
          </a:p>
          <a:p>
            <a:pPr marL="457200" indent="-457200">
              <a:buFont typeface="+mj-lt"/>
              <a:buAutoNum type="arabicPeriod"/>
            </a:pPr>
            <a:r>
              <a:rPr lang="es-SV" dirty="0"/>
              <a:t>R</a:t>
            </a:r>
            <a:r>
              <a:rPr lang="es-SV" dirty="0" smtClean="0"/>
              <a:t>ecopilación </a:t>
            </a:r>
            <a:r>
              <a:rPr lang="es-SV" dirty="0"/>
              <a:t>de toda la información y legislación disponibles referentes al asunto a evaluar</a:t>
            </a:r>
            <a:r>
              <a:rPr lang="es-SV" dirty="0" smtClean="0"/>
              <a:t>.</a:t>
            </a:r>
          </a:p>
          <a:p>
            <a:pPr marL="457200" indent="-457200">
              <a:buFont typeface="+mj-lt"/>
              <a:buAutoNum type="arabicPeriod"/>
            </a:pPr>
            <a:endParaRPr lang="en-US" dirty="0"/>
          </a:p>
          <a:p>
            <a:pPr marL="457200" indent="-457200">
              <a:buFont typeface="+mj-lt"/>
              <a:buAutoNum type="arabicPeriod"/>
            </a:pPr>
            <a:r>
              <a:rPr lang="es-SV" dirty="0" smtClean="0"/>
              <a:t>Familiarización   </a:t>
            </a:r>
            <a:r>
              <a:rPr lang="es-SV" dirty="0"/>
              <a:t>con   los   datos   más   importantes   de   la   creación   y funcionamiento del sector a evaluar</a:t>
            </a:r>
            <a:r>
              <a:rPr lang="es-SV" dirty="0" smtClean="0"/>
              <a:t>.</a:t>
            </a:r>
          </a:p>
          <a:p>
            <a:pPr marL="457200" indent="-457200">
              <a:buFont typeface="+mj-lt"/>
              <a:buAutoNum type="arabicPeriod"/>
            </a:pPr>
            <a:endParaRPr lang="en-US" dirty="0"/>
          </a:p>
          <a:p>
            <a:pPr marL="457200" indent="-457200">
              <a:buFont typeface="+mj-lt"/>
              <a:buAutoNum type="arabicPeriod"/>
            </a:pPr>
            <a:r>
              <a:rPr lang="es-SV" dirty="0" smtClean="0"/>
              <a:t>Definición </a:t>
            </a:r>
            <a:r>
              <a:rPr lang="es-SV" dirty="0"/>
              <a:t>de los objetivos generales de la evaluación.</a:t>
            </a:r>
            <a:endParaRPr lang="en-US" dirty="0"/>
          </a:p>
          <a:p>
            <a:endParaRPr lang="en-US" dirty="0"/>
          </a:p>
        </p:txBody>
      </p:sp>
    </p:spTree>
    <p:extLst>
      <p:ext uri="{BB962C8B-B14F-4D97-AF65-F5344CB8AC3E}">
        <p14:creationId xmlns:p14="http://schemas.microsoft.com/office/powerpoint/2010/main" val="41400500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2722" y="468159"/>
            <a:ext cx="8610600" cy="1293028"/>
          </a:xfrm>
        </p:spPr>
        <p:txBody>
          <a:bodyPr/>
          <a:lstStyle/>
          <a:p>
            <a:r>
              <a:rPr lang="es-SV" b="1" dirty="0"/>
              <a:t>Procedimientos de campo</a:t>
            </a:r>
            <a:r>
              <a:rPr lang="en-US" dirty="0"/>
              <a:t/>
            </a:r>
            <a:br>
              <a:rPr lang="en-US" dirty="0"/>
            </a:br>
            <a:endParaRPr lang="en-US" dirty="0"/>
          </a:p>
        </p:txBody>
      </p:sp>
      <p:sp>
        <p:nvSpPr>
          <p:cNvPr id="3" name="Content Placeholder 2"/>
          <p:cNvSpPr>
            <a:spLocks noGrp="1"/>
          </p:cNvSpPr>
          <p:nvPr>
            <p:ph idx="1"/>
          </p:nvPr>
        </p:nvSpPr>
        <p:spPr>
          <a:xfrm>
            <a:off x="685800" y="1262131"/>
            <a:ext cx="10820400" cy="5434884"/>
          </a:xfrm>
        </p:spPr>
        <p:txBody>
          <a:bodyPr>
            <a:normAutofit fontScale="77500" lnSpcReduction="20000"/>
          </a:bodyPr>
          <a:lstStyle/>
          <a:p>
            <a:pPr marL="0" indent="0">
              <a:buNone/>
            </a:pPr>
            <a:r>
              <a:rPr lang="es-SV" dirty="0"/>
              <a:t>En esta etapa del trabajo es donde se aplica toda la iniciativa y conocimientos del Auditor, por tanto, se aplicarán los pasos de acuerdo a la experiencia que éste posea; sin embargo, cabe mencionar que algunos de los pasos que se considerarán en esta etapa son</a:t>
            </a:r>
            <a:r>
              <a:rPr lang="es-SV" dirty="0" smtClean="0"/>
              <a:t>:</a:t>
            </a:r>
            <a:endParaRPr lang="en-US" dirty="0"/>
          </a:p>
          <a:p>
            <a:pPr marL="0" indent="0">
              <a:buNone/>
            </a:pPr>
            <a:endParaRPr lang="es-SV" dirty="0"/>
          </a:p>
          <a:p>
            <a:pPr marL="457200" indent="-457200">
              <a:buFont typeface="+mj-lt"/>
              <a:buAutoNum type="arabicPeriod"/>
            </a:pPr>
            <a:r>
              <a:rPr lang="es-SV" dirty="0" smtClean="0"/>
              <a:t>Revisión   </a:t>
            </a:r>
            <a:r>
              <a:rPr lang="es-SV" dirty="0"/>
              <a:t>de   los   documentos   solicitados   en   pasos   anteriores,   para familiarizarse con la organización y los principales ejecutivos y procedimientos de operación.</a:t>
            </a:r>
            <a:endParaRPr lang="en-US" dirty="0"/>
          </a:p>
          <a:p>
            <a:pPr marL="457200" indent="-457200">
              <a:buFont typeface="+mj-lt"/>
              <a:buAutoNum type="arabicPeriod"/>
            </a:pPr>
            <a:endParaRPr lang="es-SV" dirty="0"/>
          </a:p>
          <a:p>
            <a:pPr marL="457200" indent="-457200">
              <a:buFont typeface="+mj-lt"/>
              <a:buAutoNum type="arabicPeriod"/>
            </a:pPr>
            <a:r>
              <a:rPr lang="es-SV" dirty="0" smtClean="0"/>
              <a:t>Determinación  </a:t>
            </a:r>
            <a:r>
              <a:rPr lang="es-SV" dirty="0"/>
              <a:t>del  número  de  ciclos  en  que  pueden  ser  divididas  las operaciones de la organización.</a:t>
            </a:r>
            <a:endParaRPr lang="en-US" dirty="0"/>
          </a:p>
          <a:p>
            <a:pPr marL="457200" indent="-457200">
              <a:buFont typeface="+mj-lt"/>
              <a:buAutoNum type="arabicPeriod"/>
            </a:pPr>
            <a:endParaRPr lang="es-SV" dirty="0"/>
          </a:p>
          <a:p>
            <a:pPr marL="457200" indent="-457200">
              <a:buFont typeface="+mj-lt"/>
              <a:buAutoNum type="arabicPeriod"/>
            </a:pPr>
            <a:r>
              <a:rPr lang="es-SV" dirty="0" smtClean="0"/>
              <a:t>Definición </a:t>
            </a:r>
            <a:r>
              <a:rPr lang="es-SV" dirty="0"/>
              <a:t>de los componentes de cada ciclo, para conocer con precisión las unidades administrativas relacionadas en cada ciclo, qué cuentas contables controlan las operaciones del ciclo que se ha fijado, quiénes son los responsables por la autorización y registro de las operaciones.</a:t>
            </a:r>
            <a:endParaRPr lang="en-US" dirty="0"/>
          </a:p>
          <a:p>
            <a:pPr marL="457200" indent="-457200">
              <a:buFont typeface="+mj-lt"/>
              <a:buAutoNum type="arabicPeriod"/>
            </a:pPr>
            <a:endParaRPr lang="es-SV" dirty="0"/>
          </a:p>
          <a:p>
            <a:pPr marL="457200" indent="-457200">
              <a:buFont typeface="+mj-lt"/>
              <a:buAutoNum type="arabicPeriod"/>
            </a:pPr>
            <a:r>
              <a:rPr lang="es-SV" dirty="0" smtClean="0"/>
              <a:t>Determinar  </a:t>
            </a:r>
            <a:r>
              <a:rPr lang="es-SV" dirty="0"/>
              <a:t>lo  objetivos  y  técnicas  de  control  del  ciclo  para  luego compararlos  con  los  flujos  diseñados  y  establecer  las  posibles  áreas críticas.</a:t>
            </a:r>
            <a:endParaRPr lang="en-US" dirty="0"/>
          </a:p>
          <a:p>
            <a:pPr marL="457200" indent="-457200">
              <a:buFont typeface="+mj-lt"/>
              <a:buAutoNum type="arabicPeriod"/>
            </a:pPr>
            <a:endParaRPr lang="es-SV" dirty="0"/>
          </a:p>
          <a:p>
            <a:pPr marL="457200" indent="-457200">
              <a:buFont typeface="+mj-lt"/>
              <a:buAutoNum type="arabicPeriod"/>
            </a:pPr>
            <a:r>
              <a:rPr lang="es-SV" dirty="0" smtClean="0"/>
              <a:t>Determinar </a:t>
            </a:r>
            <a:r>
              <a:rPr lang="es-SV" dirty="0"/>
              <a:t>el flujo de procedimientos y documentos según el orden en que se producen las actividades a través de las distintas unidades operativas.</a:t>
            </a:r>
            <a:endParaRPr lang="en-US" dirty="0"/>
          </a:p>
          <a:p>
            <a:endParaRPr lang="en-US" dirty="0"/>
          </a:p>
          <a:p>
            <a:endParaRPr lang="en-US" dirty="0"/>
          </a:p>
        </p:txBody>
      </p:sp>
    </p:spTree>
    <p:extLst>
      <p:ext uri="{BB962C8B-B14F-4D97-AF65-F5344CB8AC3E}">
        <p14:creationId xmlns:p14="http://schemas.microsoft.com/office/powerpoint/2010/main" val="30165352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b="1" dirty="0" smtClean="0"/>
              <a:t>GRACIAS!!</a:t>
            </a:r>
          </a:p>
          <a:p>
            <a:pPr marL="0" indent="0">
              <a:buNone/>
            </a:pPr>
            <a:endParaRPr lang="en-US"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57320" y="4580658"/>
            <a:ext cx="3434680" cy="2277342"/>
          </a:xfrm>
          <a:prstGeom prst="rect">
            <a:avLst/>
          </a:prstGeom>
        </p:spPr>
      </p:pic>
    </p:spTree>
    <p:extLst>
      <p:ext uri="{BB962C8B-B14F-4D97-AF65-F5344CB8AC3E}">
        <p14:creationId xmlns:p14="http://schemas.microsoft.com/office/powerpoint/2010/main" val="1557362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SV" b="1" u="sng" dirty="0"/>
              <a:t>LAVADO DE DINERO:</a:t>
            </a:r>
            <a:r>
              <a:rPr lang="en-US" dirty="0"/>
              <a:t/>
            </a:r>
            <a:br>
              <a:rPr lang="en-US" dirty="0"/>
            </a:br>
            <a:endParaRPr lang="en-US" dirty="0"/>
          </a:p>
        </p:txBody>
      </p:sp>
      <p:sp>
        <p:nvSpPr>
          <p:cNvPr id="3" name="Content Placeholder 2"/>
          <p:cNvSpPr>
            <a:spLocks noGrp="1"/>
          </p:cNvSpPr>
          <p:nvPr>
            <p:ph idx="1"/>
          </p:nvPr>
        </p:nvSpPr>
        <p:spPr>
          <a:xfrm>
            <a:off x="685800" y="1867438"/>
            <a:ext cx="10820400" cy="4351248"/>
          </a:xfrm>
        </p:spPr>
        <p:txBody>
          <a:bodyPr/>
          <a:lstStyle/>
          <a:p>
            <a:r>
              <a:rPr lang="es-SV" dirty="0"/>
              <a:t>Es el proceso de esconder o disfrazar el origen ilícito de bienes o recursos que provienen de actividades delictivas como el tráfico ilícito de drogas, secuestro, tráfico de menores, defraudación tributaria, delitos contra la administración pública, delitos aduaneros y cualquier otro que genere ganancias ilícitas</a:t>
            </a:r>
            <a:r>
              <a:rPr lang="es-SV" dirty="0" smtClean="0"/>
              <a:t>.</a:t>
            </a:r>
          </a:p>
          <a:p>
            <a:pPr marL="0" indent="0">
              <a:buNone/>
            </a:pPr>
            <a:endParaRPr lang="en-US" dirty="0"/>
          </a:p>
          <a:p>
            <a:r>
              <a:rPr lang="es-ES" dirty="0"/>
              <a:t>Consiste En ajustar a la legalidad fiscal el dinero procedente de negocios delictivos o injustificables. Es decir, la actividad en la cual una persona o una organización criminal, procesa las ganancias financieras, resultado de actividades ilegales, para tratar de darles la apariencia de recursos obtenidos de actividades lícitas. </a:t>
            </a:r>
            <a:endParaRPr lang="en-US" dirty="0"/>
          </a:p>
          <a:p>
            <a:endParaRPr lang="en-US" dirty="0"/>
          </a:p>
        </p:txBody>
      </p:sp>
    </p:spTree>
    <p:extLst>
      <p:ext uri="{BB962C8B-B14F-4D97-AF65-F5344CB8AC3E}">
        <p14:creationId xmlns:p14="http://schemas.microsoft.com/office/powerpoint/2010/main" val="1340270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SV" b="1" u="sng" dirty="0"/>
              <a:t>TIPOS DE DINERO ILEGAL</a:t>
            </a:r>
            <a:r>
              <a:rPr lang="en-US" dirty="0"/>
              <a:t/>
            </a:r>
            <a:br>
              <a:rPr lang="en-US" dirty="0"/>
            </a:br>
            <a:endParaRPr lang="en-US" dirty="0"/>
          </a:p>
        </p:txBody>
      </p:sp>
      <p:sp>
        <p:nvSpPr>
          <p:cNvPr id="3" name="Content Placeholder 2"/>
          <p:cNvSpPr>
            <a:spLocks noGrp="1"/>
          </p:cNvSpPr>
          <p:nvPr>
            <p:ph idx="1"/>
          </p:nvPr>
        </p:nvSpPr>
        <p:spPr>
          <a:xfrm>
            <a:off x="685800" y="1854558"/>
            <a:ext cx="10820400" cy="4364127"/>
          </a:xfrm>
        </p:spPr>
        <p:txBody>
          <a:bodyPr/>
          <a:lstStyle/>
          <a:p>
            <a:pPr lvl="0"/>
            <a:endParaRPr lang="es-ES" dirty="0" smtClean="0"/>
          </a:p>
          <a:p>
            <a:pPr lvl="0"/>
            <a:r>
              <a:rPr lang="es-ES" b="1" dirty="0" smtClean="0"/>
              <a:t>Dinero </a:t>
            </a:r>
            <a:r>
              <a:rPr lang="es-ES" b="1" dirty="0"/>
              <a:t>negro en sentido estricto</a:t>
            </a:r>
            <a:r>
              <a:rPr lang="es-ES" dirty="0"/>
              <a:t>: Es aquél que procede de actividades ilegales (robo, malversación de fondos, tráfico de drogas, tráfico de armas, prostitución, contrabando, etcétera). No puede ser declarado a la </a:t>
            </a:r>
            <a:r>
              <a:rPr lang="es-ES" dirty="0" smtClean="0"/>
              <a:t>hacienda pública</a:t>
            </a:r>
            <a:r>
              <a:rPr lang="es-ES" dirty="0"/>
              <a:t> porque supondría una confesión del delito en cuestión</a:t>
            </a:r>
            <a:r>
              <a:rPr lang="es-ES" dirty="0" smtClean="0"/>
              <a:t>.</a:t>
            </a:r>
          </a:p>
          <a:p>
            <a:pPr lvl="0"/>
            <a:endParaRPr lang="en-US" dirty="0"/>
          </a:p>
          <a:p>
            <a:pPr lvl="0"/>
            <a:r>
              <a:rPr lang="es-ES" b="1" dirty="0"/>
              <a:t>Dinero negro en sentido amplio</a:t>
            </a:r>
            <a:r>
              <a:rPr lang="es-ES" dirty="0"/>
              <a:t> (también llamado en ocasiones dinero sucio): Es todo dinero que no haya sido declarado, sea cual sea el motivo. El caso más frecuente es la evasión de impuestos.</a:t>
            </a:r>
            <a:endParaRPr lang="en-US" dirty="0"/>
          </a:p>
          <a:p>
            <a:endParaRPr lang="en-US" dirty="0"/>
          </a:p>
        </p:txBody>
      </p:sp>
    </p:spTree>
    <p:extLst>
      <p:ext uri="{BB962C8B-B14F-4D97-AF65-F5344CB8AC3E}">
        <p14:creationId xmlns:p14="http://schemas.microsoft.com/office/powerpoint/2010/main" val="3516908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00734"/>
            <a:ext cx="8610600" cy="1293028"/>
          </a:xfrm>
        </p:spPr>
        <p:txBody>
          <a:bodyPr/>
          <a:lstStyle/>
          <a:p>
            <a:r>
              <a:rPr lang="es-SV" b="1" u="sng" dirty="0" smtClean="0"/>
              <a:t>MANIFESTACIONES </a:t>
            </a:r>
            <a:r>
              <a:rPr lang="es-SV" b="1" u="sng" dirty="0"/>
              <a:t>COMUNES</a:t>
            </a:r>
            <a:endParaRPr lang="en-US" dirty="0"/>
          </a:p>
        </p:txBody>
      </p:sp>
      <p:sp>
        <p:nvSpPr>
          <p:cNvPr id="3" name="Content Placeholder 2"/>
          <p:cNvSpPr>
            <a:spLocks noGrp="1"/>
          </p:cNvSpPr>
          <p:nvPr>
            <p:ph idx="1"/>
          </p:nvPr>
        </p:nvSpPr>
        <p:spPr>
          <a:xfrm>
            <a:off x="685800" y="1468193"/>
            <a:ext cx="10820400" cy="5087154"/>
          </a:xfrm>
        </p:spPr>
        <p:txBody>
          <a:bodyPr>
            <a:normAutofit fontScale="92500" lnSpcReduction="20000"/>
          </a:bodyPr>
          <a:lstStyle/>
          <a:p>
            <a:pPr marL="457200" lvl="0" indent="-457200">
              <a:buFont typeface="+mj-lt"/>
              <a:buAutoNum type="arabicPeriod"/>
            </a:pPr>
            <a:r>
              <a:rPr lang="es-ES" b="1" u="sng" dirty="0"/>
              <a:t>Estructurar, trabajo de hormiga o </a:t>
            </a:r>
            <a:r>
              <a:rPr lang="es-ES" b="1" u="sng" dirty="0" err="1"/>
              <a:t>pitufeo</a:t>
            </a:r>
            <a:r>
              <a:rPr lang="es-ES" dirty="0"/>
              <a:t>: División d</a:t>
            </a:r>
            <a:r>
              <a:rPr lang="es-ES" dirty="0" smtClean="0"/>
              <a:t>e </a:t>
            </a:r>
            <a:r>
              <a:rPr lang="es-ES" dirty="0"/>
              <a:t>las grandes sumas de dinero adquiridas por ilícitos, reduciéndolas a un monto que haga que las transacciones no sean registradas o no resulten sospechosas. </a:t>
            </a:r>
          </a:p>
          <a:p>
            <a:pPr marL="457200" lvl="0" indent="-457200">
              <a:buFont typeface="+mj-lt"/>
              <a:buAutoNum type="arabicPeriod"/>
            </a:pPr>
            <a:endParaRPr lang="en-US" dirty="0"/>
          </a:p>
          <a:p>
            <a:pPr marL="457200" lvl="0" indent="-457200">
              <a:buFont typeface="+mj-lt"/>
              <a:buAutoNum type="arabicPeriod"/>
            </a:pPr>
            <a:r>
              <a:rPr lang="es-ES" b="1" u="sng" dirty="0"/>
              <a:t>Complicidad de un funcionario u organización</a:t>
            </a:r>
            <a:r>
              <a:rPr lang="es-ES" dirty="0"/>
              <a:t>: Uno o varios empleados de las instituciones financieras pueden colaborar con el lavado de dinero omitiendo informar a las autoridades sobre las grandes transacciones de fondos, generalmente su complicidad es causada por una extorsión y, a veces, obtendrá una comisión por ella</a:t>
            </a:r>
            <a:r>
              <a:rPr lang="es-ES" dirty="0" smtClean="0"/>
              <a:t>.</a:t>
            </a:r>
          </a:p>
          <a:p>
            <a:pPr marL="457200" lvl="0" indent="-457200">
              <a:buFont typeface="+mj-lt"/>
              <a:buAutoNum type="arabicPeriod"/>
            </a:pPr>
            <a:endParaRPr lang="en-US" dirty="0"/>
          </a:p>
          <a:p>
            <a:pPr marL="457200" lvl="0" indent="-457200">
              <a:buFont typeface="+mj-lt"/>
              <a:buAutoNum type="arabicPeriod"/>
            </a:pPr>
            <a:r>
              <a:rPr lang="es-ES" b="1" u="sng" dirty="0"/>
              <a:t>Complicidad de la banca</a:t>
            </a:r>
            <a:r>
              <a:rPr lang="es-ES" dirty="0"/>
              <a:t>: Hay casos en que las organizaciones de lavado de dinero gozan de la colaboración de las instituciones financieras (a sabiendas o por ignorancia), dentro o que están fuera del mismo país, las cuales dan una justificación a los fondos objeto del lavado de dinero</a:t>
            </a:r>
            <a:r>
              <a:rPr lang="es-ES" dirty="0" smtClean="0"/>
              <a:t>.</a:t>
            </a:r>
          </a:p>
          <a:p>
            <a:pPr marL="457200" lvl="0" indent="-457200">
              <a:buFont typeface="+mj-lt"/>
              <a:buAutoNum type="arabicPeriod"/>
            </a:pPr>
            <a:endParaRPr lang="en-US" dirty="0"/>
          </a:p>
          <a:p>
            <a:pPr marL="457200" indent="-457200">
              <a:buFont typeface="+mj-lt"/>
              <a:buAutoNum type="arabicPeriod"/>
            </a:pPr>
            <a:r>
              <a:rPr lang="es-ES" b="1" u="sng" dirty="0"/>
              <a:t>Mezclar:</a:t>
            </a:r>
            <a:r>
              <a:rPr lang="es-ES" dirty="0"/>
              <a:t> Las organizaciones suman el dinero recaudado de las transacciones ilícitas al capital de una empresa legal, para luego presentar todos los fondos como rentas de la empresa. Esta es una forma legal para no explicar las altas sumas de dinero.</a:t>
            </a:r>
            <a:endParaRPr lang="en-US" dirty="0"/>
          </a:p>
          <a:p>
            <a:endParaRPr lang="en-US" dirty="0"/>
          </a:p>
        </p:txBody>
      </p:sp>
    </p:spTree>
    <p:extLst>
      <p:ext uri="{BB962C8B-B14F-4D97-AF65-F5344CB8AC3E}">
        <p14:creationId xmlns:p14="http://schemas.microsoft.com/office/powerpoint/2010/main" val="4228795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SV" b="1" u="sng" dirty="0"/>
              <a:t>Diferencia entre Fraude y Error</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s-AR" b="1" u="sng" dirty="0"/>
              <a:t>Fraude: se realiza predeterminado con el fin de perjudicar a la organización y con el objetivo de lucrarse</a:t>
            </a:r>
            <a:r>
              <a:rPr lang="es-AR" b="1" u="sng" dirty="0" smtClean="0"/>
              <a:t>.</a:t>
            </a:r>
          </a:p>
          <a:p>
            <a:pPr lvl="0"/>
            <a:endParaRPr lang="en-US" dirty="0"/>
          </a:p>
          <a:p>
            <a:pPr lvl="0"/>
            <a:r>
              <a:rPr lang="es-AR" b="1" u="sng" dirty="0"/>
              <a:t>Error: se comete involuntariamente por falta de conocimiento.</a:t>
            </a:r>
            <a:endParaRPr lang="en-US" dirty="0"/>
          </a:p>
          <a:p>
            <a:endParaRPr lang="es-AR" b="1" u="sng" dirty="0" smtClean="0"/>
          </a:p>
          <a:p>
            <a:r>
              <a:rPr lang="es-AR" b="1" u="sng" dirty="0" smtClean="0"/>
              <a:t>Auditoría </a:t>
            </a:r>
            <a:r>
              <a:rPr lang="es-AR" b="1" u="sng" dirty="0"/>
              <a:t>Forense</a:t>
            </a:r>
            <a:r>
              <a:rPr lang="es-AR" b="1" u="sng" dirty="0" smtClean="0"/>
              <a:t>:</a:t>
            </a:r>
          </a:p>
          <a:p>
            <a:pPr marL="0" indent="0">
              <a:buNone/>
            </a:pPr>
            <a:r>
              <a:rPr lang="es-SV" b="1" dirty="0" smtClean="0"/>
              <a:t>Es</a:t>
            </a:r>
            <a:r>
              <a:rPr lang="es-AR" b="1" dirty="0" smtClean="0"/>
              <a:t> </a:t>
            </a:r>
            <a:r>
              <a:rPr lang="es-AR" b="1" dirty="0"/>
              <a:t>el proceso de recopilar, evaluar  y acumular evidencia suficiente y competente, aplicando normas, procedimientos y técnicas de auditoría de forma científica un delito.</a:t>
            </a:r>
            <a:endParaRPr lang="en-US" dirty="0"/>
          </a:p>
          <a:p>
            <a:endParaRPr lang="en-US" dirty="0"/>
          </a:p>
        </p:txBody>
      </p:sp>
    </p:spTree>
    <p:extLst>
      <p:ext uri="{BB962C8B-B14F-4D97-AF65-F5344CB8AC3E}">
        <p14:creationId xmlns:p14="http://schemas.microsoft.com/office/powerpoint/2010/main" val="3074204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AR" b="1" u="sng" dirty="0" smtClean="0"/>
              <a:t>OBJETIVOS de </a:t>
            </a:r>
            <a:r>
              <a:rPr lang="es-AR" b="1" u="sng" dirty="0"/>
              <a:t>la Auditoría Forense</a:t>
            </a:r>
            <a:r>
              <a:rPr lang="en-US" dirty="0"/>
              <a:t/>
            </a:r>
            <a:br>
              <a:rPr lang="en-US" dirty="0"/>
            </a:br>
            <a:endParaRPr lang="en-US" dirty="0"/>
          </a:p>
        </p:txBody>
      </p:sp>
      <p:sp>
        <p:nvSpPr>
          <p:cNvPr id="3" name="Content Placeholder 2"/>
          <p:cNvSpPr>
            <a:spLocks noGrp="1"/>
          </p:cNvSpPr>
          <p:nvPr>
            <p:ph idx="1"/>
          </p:nvPr>
        </p:nvSpPr>
        <p:spPr/>
        <p:txBody>
          <a:bodyPr/>
          <a:lstStyle/>
          <a:p>
            <a:pPr lvl="0">
              <a:buFont typeface="Wingdings" panose="05000000000000000000" pitchFamily="2" charset="2"/>
              <a:buChar char="Ø"/>
            </a:pPr>
            <a:r>
              <a:rPr lang="es-AR" b="1" dirty="0"/>
              <a:t>Identificar beneficios de la actividad delictiva para facilitar su confiscación y privar a los delincuentes de sus ganancias</a:t>
            </a:r>
            <a:r>
              <a:rPr lang="es-AR" b="1" dirty="0" smtClean="0"/>
              <a:t>.</a:t>
            </a:r>
          </a:p>
          <a:p>
            <a:pPr lvl="0"/>
            <a:endParaRPr lang="en-US" dirty="0"/>
          </a:p>
          <a:p>
            <a:pPr>
              <a:buFont typeface="Wingdings" panose="05000000000000000000" pitchFamily="2" charset="2"/>
              <a:buChar char="Ø"/>
            </a:pPr>
            <a:r>
              <a:rPr lang="es-AR" b="1" dirty="0"/>
              <a:t>Investigar actividades financieras  sospechosas  para detectar previamente actividades criminales.</a:t>
            </a:r>
          </a:p>
          <a:p>
            <a:pPr lvl="0"/>
            <a:endParaRPr lang="en-US" b="1" dirty="0"/>
          </a:p>
          <a:p>
            <a:pPr>
              <a:buFont typeface="Wingdings" panose="05000000000000000000" pitchFamily="2" charset="2"/>
              <a:buChar char="Ø"/>
            </a:pPr>
            <a:r>
              <a:rPr lang="es-AR" b="1" dirty="0"/>
              <a:t>Utilizar evidencia financiera para comprobar relaciones entre otros criminales y sus organizadores.</a:t>
            </a:r>
            <a:endParaRPr lang="en-US" b="1" dirty="0"/>
          </a:p>
          <a:p>
            <a:pPr marL="0" indent="0">
              <a:buNone/>
            </a:pPr>
            <a:endParaRPr lang="en-US" b="1" dirty="0"/>
          </a:p>
          <a:p>
            <a:endParaRPr lang="en-US" dirty="0"/>
          </a:p>
        </p:txBody>
      </p:sp>
    </p:spTree>
    <p:extLst>
      <p:ext uri="{BB962C8B-B14F-4D97-AF65-F5344CB8AC3E}">
        <p14:creationId xmlns:p14="http://schemas.microsoft.com/office/powerpoint/2010/main" val="1521567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94104"/>
            <a:ext cx="8610600" cy="1293028"/>
          </a:xfrm>
        </p:spPr>
        <p:txBody>
          <a:bodyPr>
            <a:normAutofit fontScale="90000"/>
          </a:bodyPr>
          <a:lstStyle/>
          <a:p>
            <a:r>
              <a:rPr lang="es-SV" b="1" u="sng" dirty="0"/>
              <a:t>Ley Contra el lavado de Dinero y de Activos y su reglamento</a:t>
            </a:r>
            <a:r>
              <a:rPr lang="en-US" dirty="0"/>
              <a:t/>
            </a:r>
            <a:br>
              <a:rPr lang="en-US" dirty="0"/>
            </a:br>
            <a:endParaRPr lang="en-US" dirty="0"/>
          </a:p>
        </p:txBody>
      </p:sp>
      <p:sp>
        <p:nvSpPr>
          <p:cNvPr id="3" name="Content Placeholder 2"/>
          <p:cNvSpPr>
            <a:spLocks noGrp="1"/>
          </p:cNvSpPr>
          <p:nvPr>
            <p:ph idx="1"/>
          </p:nvPr>
        </p:nvSpPr>
        <p:spPr>
          <a:xfrm>
            <a:off x="685800" y="1687132"/>
            <a:ext cx="10820400" cy="4765183"/>
          </a:xfrm>
        </p:spPr>
        <p:txBody>
          <a:bodyPr>
            <a:normAutofit/>
          </a:bodyPr>
          <a:lstStyle/>
          <a:p>
            <a:r>
              <a:rPr lang="es-SV" b="1" u="sng" dirty="0"/>
              <a:t>¿ Qué es el Lavado de Dinero y Activos?</a:t>
            </a:r>
            <a:endParaRPr lang="en-US" b="1" u="sng" dirty="0"/>
          </a:p>
          <a:p>
            <a:r>
              <a:rPr lang="es-SV" dirty="0"/>
              <a:t>“Cualquier operación, transacción, acción u omisión encaminada a ocultar el origen ilícito y a legalizar bienes y valores provenientes de actividades delictivas cometidas dentro y fuera del país.” (Art. 4</a:t>
            </a:r>
            <a:r>
              <a:rPr lang="es-SV" dirty="0" smtClean="0"/>
              <a:t>)</a:t>
            </a:r>
          </a:p>
          <a:p>
            <a:endParaRPr lang="es-SV" dirty="0"/>
          </a:p>
          <a:p>
            <a:r>
              <a:rPr lang="es-SV" b="1" u="sng" dirty="0"/>
              <a:t>Objeto de la Ley</a:t>
            </a:r>
            <a:endParaRPr lang="en-US" b="1" u="sng" dirty="0"/>
          </a:p>
          <a:p>
            <a:pPr lvl="0"/>
            <a:r>
              <a:rPr lang="es-SV" dirty="0"/>
              <a:t>El objetivo es Prevenir, detectar, sancionar y erradicar el delito de lavado de dinero y activos, así como su encubrimiento. (Art. 1)</a:t>
            </a:r>
            <a:endParaRPr lang="en-US" dirty="0"/>
          </a:p>
          <a:p>
            <a:pPr marL="0" indent="0">
              <a:buNone/>
            </a:pPr>
            <a:endParaRPr lang="es-SV" dirty="0" smtClean="0"/>
          </a:p>
          <a:p>
            <a:pPr marL="0" indent="0">
              <a:buNone/>
            </a:pPr>
            <a:r>
              <a:rPr lang="es-SV" b="1" u="sng" dirty="0" smtClean="0"/>
              <a:t>Unidad </a:t>
            </a:r>
            <a:r>
              <a:rPr lang="es-SV" b="1" u="sng" dirty="0"/>
              <a:t>de Investigación Financiera (UIF)</a:t>
            </a:r>
            <a:endParaRPr lang="en-US" b="1" u="sng" dirty="0"/>
          </a:p>
          <a:p>
            <a:r>
              <a:rPr lang="es-SV" dirty="0"/>
              <a:t>Se creó la Unidad de Investigación Financiera para el delito de lavado, como oficina primaria adscrita a la Fiscalía General de la República. (Art. 3)</a:t>
            </a:r>
            <a:endParaRPr lang="en-US" dirty="0"/>
          </a:p>
          <a:p>
            <a:endParaRPr lang="en-US" dirty="0"/>
          </a:p>
          <a:p>
            <a:endParaRPr lang="en-US" dirty="0"/>
          </a:p>
        </p:txBody>
      </p:sp>
    </p:spTree>
    <p:extLst>
      <p:ext uri="{BB962C8B-B14F-4D97-AF65-F5344CB8AC3E}">
        <p14:creationId xmlns:p14="http://schemas.microsoft.com/office/powerpoint/2010/main" val="4161730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03764"/>
            <a:ext cx="8610600" cy="1293028"/>
          </a:xfrm>
        </p:spPr>
        <p:txBody>
          <a:bodyPr>
            <a:normAutofit fontScale="90000"/>
          </a:bodyPr>
          <a:lstStyle/>
          <a:p>
            <a:r>
              <a:rPr lang="es-SV" b="1" u="sng" dirty="0"/>
              <a:t>Sujetos de aplicación de la Ley y sujetos obligados (Art. 2)</a:t>
            </a:r>
            <a:r>
              <a:rPr lang="en-US" dirty="0"/>
              <a:t/>
            </a:r>
            <a:br>
              <a:rPr lang="en-US" dirty="0"/>
            </a:br>
            <a:endParaRPr lang="en-US" dirty="0"/>
          </a:p>
        </p:txBody>
      </p:sp>
      <p:sp>
        <p:nvSpPr>
          <p:cNvPr id="3" name="Content Placeholder 2"/>
          <p:cNvSpPr>
            <a:spLocks noGrp="1"/>
          </p:cNvSpPr>
          <p:nvPr>
            <p:ph idx="1"/>
          </p:nvPr>
        </p:nvSpPr>
        <p:spPr>
          <a:xfrm>
            <a:off x="685800" y="1696792"/>
            <a:ext cx="10820400" cy="4652493"/>
          </a:xfrm>
        </p:spPr>
        <p:txBody>
          <a:bodyPr>
            <a:normAutofit/>
          </a:bodyPr>
          <a:lstStyle/>
          <a:p>
            <a:pPr lvl="0"/>
            <a:endParaRPr lang="es-SV" b="1" u="sng" dirty="0" smtClean="0"/>
          </a:p>
          <a:p>
            <a:pPr lvl="0"/>
            <a:endParaRPr lang="es-SV" b="1" u="sng" dirty="0"/>
          </a:p>
          <a:p>
            <a:pPr lvl="0"/>
            <a:r>
              <a:rPr lang="es-SV" b="1" u="sng" dirty="0" smtClean="0"/>
              <a:t>Aplicación</a:t>
            </a:r>
            <a:r>
              <a:rPr lang="es-SV" b="1" dirty="0"/>
              <a:t>: </a:t>
            </a:r>
            <a:r>
              <a:rPr lang="es-SV" dirty="0"/>
              <a:t>Cualquier persona Natural o Jurídica aun cuando esta última no se encuentre constituida legalmente</a:t>
            </a:r>
            <a:r>
              <a:rPr lang="es-SV" dirty="0" smtClean="0"/>
              <a:t>.</a:t>
            </a:r>
          </a:p>
          <a:p>
            <a:pPr lvl="0"/>
            <a:endParaRPr lang="es-SV" dirty="0" smtClean="0"/>
          </a:p>
          <a:p>
            <a:pPr lvl="0"/>
            <a:endParaRPr lang="en-US" dirty="0"/>
          </a:p>
          <a:p>
            <a:pPr lvl="0"/>
            <a:r>
              <a:rPr lang="es-SV" b="1" u="sng" dirty="0"/>
              <a:t>Obligación</a:t>
            </a:r>
            <a:r>
              <a:rPr lang="es-SV" b="1" dirty="0"/>
              <a:t>: </a:t>
            </a:r>
            <a:r>
              <a:rPr lang="es-SV" dirty="0"/>
              <a:t>Están obligados todos aquellos que reportan diligencias u operaciones financieras sospechosas que superen el umbral de la ley.</a:t>
            </a:r>
            <a:endParaRPr lang="en-US" dirty="0"/>
          </a:p>
          <a:p>
            <a:endParaRPr lang="es-SV" dirty="0" smtClean="0"/>
          </a:p>
          <a:p>
            <a:endParaRPr lang="en-US" dirty="0"/>
          </a:p>
        </p:txBody>
      </p:sp>
    </p:spTree>
    <p:extLst>
      <p:ext uri="{BB962C8B-B14F-4D97-AF65-F5344CB8AC3E}">
        <p14:creationId xmlns:p14="http://schemas.microsoft.com/office/powerpoint/2010/main" val="189305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SV" b="1" u="sng" dirty="0"/>
              <a:t>Sujetos de aplicación de la Ley y sujetos obligados (Art. 2)</a:t>
            </a:r>
            <a:r>
              <a:rPr lang="en-US" dirty="0"/>
              <a:t/>
            </a:r>
            <a:br>
              <a:rPr lang="en-US" dirty="0"/>
            </a:br>
            <a:endParaRPr lang="en-US" dirty="0"/>
          </a:p>
        </p:txBody>
      </p:sp>
      <p:sp>
        <p:nvSpPr>
          <p:cNvPr id="3" name="Content Placeholder 2"/>
          <p:cNvSpPr>
            <a:spLocks noGrp="1"/>
          </p:cNvSpPr>
          <p:nvPr>
            <p:ph idx="1"/>
          </p:nvPr>
        </p:nvSpPr>
        <p:spPr>
          <a:xfrm>
            <a:off x="685800" y="2057402"/>
            <a:ext cx="10820400" cy="4161284"/>
          </a:xfrm>
        </p:spPr>
        <p:txBody>
          <a:bodyPr>
            <a:normAutofit/>
          </a:bodyPr>
          <a:lstStyle/>
          <a:p>
            <a:pPr marL="457200" lvl="0" indent="-457200">
              <a:buFont typeface="+mj-lt"/>
              <a:buAutoNum type="arabicPeriod"/>
            </a:pPr>
            <a:r>
              <a:rPr lang="es-SV" dirty="0"/>
              <a:t>Toda empresa o entidad supervisado y regulado por la Superintendencia del Sistema Financiero.</a:t>
            </a:r>
            <a:endParaRPr lang="en-US" dirty="0"/>
          </a:p>
          <a:p>
            <a:pPr marL="457200" lvl="0" indent="-457200">
              <a:buFont typeface="+mj-lt"/>
              <a:buAutoNum type="arabicPeriod"/>
            </a:pPr>
            <a:r>
              <a:rPr lang="es-SV" dirty="0"/>
              <a:t>Micro-financieras, cajas de crédito e intermediarios financieros no bancarios.</a:t>
            </a:r>
            <a:endParaRPr lang="en-US" dirty="0"/>
          </a:p>
          <a:p>
            <a:pPr marL="457200" lvl="0" indent="-457200">
              <a:buFont typeface="+mj-lt"/>
              <a:buAutoNum type="arabicPeriod"/>
            </a:pPr>
            <a:r>
              <a:rPr lang="es-SV" dirty="0"/>
              <a:t>Importadores o exportadores de productos e insumos agropecuarios y vehículos.</a:t>
            </a:r>
            <a:endParaRPr lang="en-US" dirty="0"/>
          </a:p>
          <a:p>
            <a:pPr marL="457200" lvl="0" indent="-457200">
              <a:buFont typeface="+mj-lt"/>
              <a:buAutoNum type="arabicPeriod"/>
            </a:pPr>
            <a:r>
              <a:rPr lang="es-SV" dirty="0"/>
              <a:t>Sociedades emisoras de tarjetas de crédito</a:t>
            </a:r>
            <a:r>
              <a:rPr lang="es-SV" dirty="0" smtClean="0"/>
              <a:t>.</a:t>
            </a:r>
          </a:p>
          <a:p>
            <a:pPr marL="457200" lvl="0" indent="-457200">
              <a:buFont typeface="+mj-lt"/>
              <a:buAutoNum type="arabicPeriod"/>
            </a:pPr>
            <a:r>
              <a:rPr lang="es-SV" dirty="0"/>
              <a:t>Casinos y casas de juego</a:t>
            </a:r>
            <a:r>
              <a:rPr lang="es-SV" dirty="0" smtClean="0"/>
              <a:t>.</a:t>
            </a:r>
          </a:p>
          <a:p>
            <a:pPr marL="457200" lvl="0" indent="-457200">
              <a:buFont typeface="+mj-lt"/>
              <a:buAutoNum type="arabicPeriod"/>
            </a:pPr>
            <a:r>
              <a:rPr lang="es-SV" dirty="0"/>
              <a:t>Agencias de viaje, empresas de transporte aéreo, terrestre y marítimo.</a:t>
            </a:r>
          </a:p>
          <a:p>
            <a:pPr marL="457200" lvl="0" indent="-457200">
              <a:buFont typeface="+mj-lt"/>
              <a:buAutoNum type="arabicPeriod"/>
            </a:pPr>
            <a:r>
              <a:rPr lang="es-SV" dirty="0" smtClean="0"/>
              <a:t>Empresas </a:t>
            </a:r>
            <a:r>
              <a:rPr lang="es-SV" dirty="0"/>
              <a:t>constructoras</a:t>
            </a:r>
            <a:endParaRPr lang="en-US" dirty="0"/>
          </a:p>
          <a:p>
            <a:pPr marL="457200" lvl="0" indent="-457200">
              <a:buFont typeface="+mj-lt"/>
              <a:buAutoNum type="arabicPeriod"/>
            </a:pPr>
            <a:endParaRPr lang="en-US" dirty="0"/>
          </a:p>
          <a:p>
            <a:pPr marL="0" lvl="0" indent="0">
              <a:buNone/>
            </a:pPr>
            <a:endParaRPr lang="en-US" dirty="0"/>
          </a:p>
        </p:txBody>
      </p:sp>
    </p:spTree>
    <p:extLst>
      <p:ext uri="{BB962C8B-B14F-4D97-AF65-F5344CB8AC3E}">
        <p14:creationId xmlns:p14="http://schemas.microsoft.com/office/powerpoint/2010/main" val="1386520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83</TotalTime>
  <Words>1348</Words>
  <Application>Microsoft Office PowerPoint</Application>
  <PresentationFormat>Personalizado</PresentationFormat>
  <Paragraphs>115</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Vapor Trail</vt:lpstr>
      <vt:lpstr>TEMA 22:  PROCEDIMIENTOS  ORIENTADOS A DETERMINAR OPERACIONES DE “LAVADO DE DINERO”.</vt:lpstr>
      <vt:lpstr>LAVADO DE DINERO: </vt:lpstr>
      <vt:lpstr>TIPOS DE DINERO ILEGAL </vt:lpstr>
      <vt:lpstr>MANIFESTACIONES COMUNES</vt:lpstr>
      <vt:lpstr>Diferencia entre Fraude y Error </vt:lpstr>
      <vt:lpstr>OBJETIVOS de la Auditoría Forense </vt:lpstr>
      <vt:lpstr>Ley Contra el lavado de Dinero y de Activos y su reglamento </vt:lpstr>
      <vt:lpstr>Sujetos de aplicación de la Ley y sujetos obligados (Art. 2) </vt:lpstr>
      <vt:lpstr>Sujetos de aplicación de la Ley y sujetos obligados (Art. 2) </vt:lpstr>
      <vt:lpstr>Sujetos de aplicación de la Ley y sujetos obligados (Art. 2) </vt:lpstr>
      <vt:lpstr>Obligación de las Instituciones sometidas al control de esta ley </vt:lpstr>
      <vt:lpstr>PROCEDIMIENTOS </vt:lpstr>
      <vt:lpstr>PROCEDIMIENTOS </vt:lpstr>
      <vt:lpstr>Procedimientos de gabinete   </vt:lpstr>
      <vt:lpstr>Procedimientos de campo </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22: PROCEDIMIENTOS  ORIENTADOS A DETERMINAR OPERACIONES DE “LAVADO DE DINERO”.</dc:title>
  <dc:creator>Roberto Perez</dc:creator>
  <cp:lastModifiedBy>Casa</cp:lastModifiedBy>
  <cp:revision>36</cp:revision>
  <dcterms:created xsi:type="dcterms:W3CDTF">2015-11-26T20:07:33Z</dcterms:created>
  <dcterms:modified xsi:type="dcterms:W3CDTF">2015-11-26T21:47:23Z</dcterms:modified>
</cp:coreProperties>
</file>