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2" d="100"/>
          <a:sy n="82" d="100"/>
        </p:scale>
        <p:origin x="-7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657B5A-53FB-486A-A14D-2105282F0862}" type="doc">
      <dgm:prSet loTypeId="urn:microsoft.com/office/officeart/2005/8/layout/vProcess5" loCatId="process" qsTypeId="urn:microsoft.com/office/officeart/2005/8/quickstyle/3d3" qsCatId="3D" csTypeId="urn:microsoft.com/office/officeart/2005/8/colors/colorful2" csCatId="colorful" phldr="1"/>
      <dgm:spPr/>
      <dgm:t>
        <a:bodyPr/>
        <a:lstStyle/>
        <a:p>
          <a:endParaRPr lang="es-SV"/>
        </a:p>
      </dgm:t>
    </dgm:pt>
    <dgm:pt modelId="{1F412503-0E71-4A0B-86B0-B420B7EC338F}">
      <dgm:prSet phldrT="[Texto]" custT="1"/>
      <dgm:spPr>
        <a:solidFill>
          <a:schemeClr val="accent5">
            <a:lumMod val="75000"/>
          </a:schemeClr>
        </a:solidFill>
      </dgm:spPr>
      <dgm:t>
        <a:bodyPr/>
        <a:lstStyle/>
        <a:p>
          <a:pPr algn="ctr"/>
          <a:r>
            <a:rPr lang="es-SV" sz="4000" b="1" u="sng" dirty="0" smtClean="0">
              <a:latin typeface="Arial" panose="020B0604020202020204" pitchFamily="34" charset="0"/>
              <a:cs typeface="Arial" panose="020B0604020202020204" pitchFamily="34" charset="0"/>
            </a:rPr>
            <a:t>AUDITORIA FORENSE</a:t>
          </a:r>
          <a:endParaRPr lang="es-SV" sz="4000" b="1" u="sng" dirty="0">
            <a:latin typeface="Arial" panose="020B0604020202020204" pitchFamily="34" charset="0"/>
            <a:cs typeface="Arial" panose="020B0604020202020204" pitchFamily="34" charset="0"/>
          </a:endParaRPr>
        </a:p>
      </dgm:t>
    </dgm:pt>
    <dgm:pt modelId="{6DAF9402-5233-4AFA-86FA-8C19D20DF813}" type="parTrans" cxnId="{CB8AB37C-61B3-4BBF-BA65-3EF6B476F203}">
      <dgm:prSet/>
      <dgm:spPr/>
      <dgm:t>
        <a:bodyPr/>
        <a:lstStyle/>
        <a:p>
          <a:endParaRPr lang="es-SV" sz="2400" b="1">
            <a:latin typeface="Arial" panose="020B0604020202020204" pitchFamily="34" charset="0"/>
            <a:cs typeface="Arial" panose="020B0604020202020204" pitchFamily="34" charset="0"/>
          </a:endParaRPr>
        </a:p>
      </dgm:t>
    </dgm:pt>
    <dgm:pt modelId="{BEEBDFDF-0188-4D6C-888A-4761F9805B3C}" type="sibTrans" cxnId="{CB8AB37C-61B3-4BBF-BA65-3EF6B476F203}">
      <dgm:prSet custT="1"/>
      <dgm:spPr/>
      <dgm:t>
        <a:bodyPr/>
        <a:lstStyle/>
        <a:p>
          <a:endParaRPr lang="es-SV" sz="4400" b="1">
            <a:latin typeface="Arial" panose="020B0604020202020204" pitchFamily="34" charset="0"/>
            <a:cs typeface="Arial" panose="020B0604020202020204" pitchFamily="34" charset="0"/>
          </a:endParaRPr>
        </a:p>
      </dgm:t>
    </dgm:pt>
    <dgm:pt modelId="{2265F8AF-0093-40E6-829F-3089DB8DB31F}">
      <dgm:prSet phldrT="[Texto]" custT="1"/>
      <dgm:spPr/>
      <dgm:t>
        <a:bodyPr/>
        <a:lstStyle/>
        <a:p>
          <a:pPr algn="ctr"/>
          <a:r>
            <a:rPr lang="es-SV" sz="4000" b="1" u="sng" dirty="0" smtClean="0">
              <a:latin typeface="Arial" panose="020B0604020202020204" pitchFamily="34" charset="0"/>
              <a:cs typeface="Arial" panose="020B0604020202020204" pitchFamily="34" charset="0"/>
            </a:rPr>
            <a:t>TEMA 13</a:t>
          </a:r>
          <a:endParaRPr lang="es-SV" sz="4000" b="1" u="sng" dirty="0">
            <a:latin typeface="Arial" panose="020B0604020202020204" pitchFamily="34" charset="0"/>
            <a:cs typeface="Arial" panose="020B0604020202020204" pitchFamily="34" charset="0"/>
          </a:endParaRPr>
        </a:p>
      </dgm:t>
    </dgm:pt>
    <dgm:pt modelId="{1BCF4538-9213-471F-945D-D60793854769}" type="parTrans" cxnId="{B7B13574-992A-4CCA-B8BC-4FF03878651A}">
      <dgm:prSet/>
      <dgm:spPr/>
      <dgm:t>
        <a:bodyPr/>
        <a:lstStyle/>
        <a:p>
          <a:endParaRPr lang="es-SV" sz="2400" b="1">
            <a:latin typeface="Arial" panose="020B0604020202020204" pitchFamily="34" charset="0"/>
            <a:cs typeface="Arial" panose="020B0604020202020204" pitchFamily="34" charset="0"/>
          </a:endParaRPr>
        </a:p>
      </dgm:t>
    </dgm:pt>
    <dgm:pt modelId="{E226617B-22FA-4150-B2E6-E948E56A825E}" type="sibTrans" cxnId="{B7B13574-992A-4CCA-B8BC-4FF03878651A}">
      <dgm:prSet custT="1"/>
      <dgm:spPr/>
      <dgm:t>
        <a:bodyPr/>
        <a:lstStyle/>
        <a:p>
          <a:endParaRPr lang="es-SV" sz="4400" b="1">
            <a:latin typeface="Arial" panose="020B0604020202020204" pitchFamily="34" charset="0"/>
            <a:cs typeface="Arial" panose="020B0604020202020204" pitchFamily="34" charset="0"/>
          </a:endParaRPr>
        </a:p>
      </dgm:t>
    </dgm:pt>
    <dgm:pt modelId="{336F3FAE-C4CC-4855-A7BC-FF4BD842377A}">
      <dgm:prSet phldrT="[Texto]" custT="1"/>
      <dgm:spPr>
        <a:solidFill>
          <a:schemeClr val="accent4">
            <a:lumMod val="50000"/>
          </a:schemeClr>
        </a:solidFill>
      </dgm:spPr>
      <dgm:t>
        <a:bodyPr/>
        <a:lstStyle/>
        <a:p>
          <a:pPr algn="ctr"/>
          <a:r>
            <a:rPr lang="es-SV" sz="4000" b="1" u="none" dirty="0" smtClean="0">
              <a:latin typeface="Arial" panose="020B0604020202020204" pitchFamily="34" charset="0"/>
              <a:cs typeface="Arial" panose="020B0604020202020204" pitchFamily="34" charset="0"/>
            </a:rPr>
            <a:t>DIFERENCIA ENTRE AUDITORIA FORENSE, FINANCIERA E INTERNA</a:t>
          </a:r>
          <a:endParaRPr lang="es-SV" sz="4000" b="1" u="none" dirty="0">
            <a:latin typeface="Arial" panose="020B0604020202020204" pitchFamily="34" charset="0"/>
            <a:cs typeface="Arial" panose="020B0604020202020204" pitchFamily="34" charset="0"/>
          </a:endParaRPr>
        </a:p>
      </dgm:t>
    </dgm:pt>
    <dgm:pt modelId="{8269FF6C-DF40-47A3-8DD6-A7F6A410ABF0}" type="parTrans" cxnId="{B518C331-0DEB-4319-8DD4-B7D29516D330}">
      <dgm:prSet/>
      <dgm:spPr/>
      <dgm:t>
        <a:bodyPr/>
        <a:lstStyle/>
        <a:p>
          <a:endParaRPr lang="es-SV" sz="2400" b="1">
            <a:latin typeface="Arial" panose="020B0604020202020204" pitchFamily="34" charset="0"/>
            <a:cs typeface="Arial" panose="020B0604020202020204" pitchFamily="34" charset="0"/>
          </a:endParaRPr>
        </a:p>
      </dgm:t>
    </dgm:pt>
    <dgm:pt modelId="{ED4F2BE5-EBFA-487D-886D-D77FCBD7F678}" type="sibTrans" cxnId="{B518C331-0DEB-4319-8DD4-B7D29516D330}">
      <dgm:prSet/>
      <dgm:spPr/>
      <dgm:t>
        <a:bodyPr/>
        <a:lstStyle/>
        <a:p>
          <a:endParaRPr lang="es-SV" sz="2400" b="1">
            <a:latin typeface="Arial" panose="020B0604020202020204" pitchFamily="34" charset="0"/>
            <a:cs typeface="Arial" panose="020B0604020202020204" pitchFamily="34" charset="0"/>
          </a:endParaRPr>
        </a:p>
      </dgm:t>
    </dgm:pt>
    <dgm:pt modelId="{B2E8848C-1FAA-42DC-AC01-745471D2F25D}" type="pres">
      <dgm:prSet presAssocID="{4C657B5A-53FB-486A-A14D-2105282F0862}" presName="outerComposite" presStyleCnt="0">
        <dgm:presLayoutVars>
          <dgm:chMax val="5"/>
          <dgm:dir/>
          <dgm:resizeHandles val="exact"/>
        </dgm:presLayoutVars>
      </dgm:prSet>
      <dgm:spPr/>
    </dgm:pt>
    <dgm:pt modelId="{F902A6BF-8C99-4884-8CDC-16BB3E4A29B9}" type="pres">
      <dgm:prSet presAssocID="{4C657B5A-53FB-486A-A14D-2105282F0862}" presName="dummyMaxCanvas" presStyleCnt="0">
        <dgm:presLayoutVars/>
      </dgm:prSet>
      <dgm:spPr/>
    </dgm:pt>
    <dgm:pt modelId="{C6893D36-E1A3-4DC1-A85F-032FEECEAF50}" type="pres">
      <dgm:prSet presAssocID="{4C657B5A-53FB-486A-A14D-2105282F0862}" presName="ThreeNodes_1" presStyleLbl="node1" presStyleIdx="0" presStyleCnt="3">
        <dgm:presLayoutVars>
          <dgm:bulletEnabled val="1"/>
        </dgm:presLayoutVars>
      </dgm:prSet>
      <dgm:spPr/>
    </dgm:pt>
    <dgm:pt modelId="{F938159A-3618-4DCD-8686-20AADE39F6B4}" type="pres">
      <dgm:prSet presAssocID="{4C657B5A-53FB-486A-A14D-2105282F0862}" presName="ThreeNodes_2" presStyleLbl="node1" presStyleIdx="1" presStyleCnt="3">
        <dgm:presLayoutVars>
          <dgm:bulletEnabled val="1"/>
        </dgm:presLayoutVars>
      </dgm:prSet>
      <dgm:spPr/>
    </dgm:pt>
    <dgm:pt modelId="{D95DAC7A-4CB9-4DA7-80C2-9B6C9878ACAE}" type="pres">
      <dgm:prSet presAssocID="{4C657B5A-53FB-486A-A14D-2105282F0862}" presName="ThreeNodes_3" presStyleLbl="node1" presStyleIdx="2" presStyleCnt="3">
        <dgm:presLayoutVars>
          <dgm:bulletEnabled val="1"/>
        </dgm:presLayoutVars>
      </dgm:prSet>
      <dgm:spPr/>
      <dgm:t>
        <a:bodyPr/>
        <a:lstStyle/>
        <a:p>
          <a:endParaRPr lang="es-SV"/>
        </a:p>
      </dgm:t>
    </dgm:pt>
    <dgm:pt modelId="{E1F1718D-66BB-48FF-BEE6-241A83AFB09E}" type="pres">
      <dgm:prSet presAssocID="{4C657B5A-53FB-486A-A14D-2105282F0862}" presName="ThreeConn_1-2" presStyleLbl="fgAccFollowNode1" presStyleIdx="0" presStyleCnt="2">
        <dgm:presLayoutVars>
          <dgm:bulletEnabled val="1"/>
        </dgm:presLayoutVars>
      </dgm:prSet>
      <dgm:spPr/>
    </dgm:pt>
    <dgm:pt modelId="{45C50E37-648F-4F08-BFF3-392D3AB935B6}" type="pres">
      <dgm:prSet presAssocID="{4C657B5A-53FB-486A-A14D-2105282F0862}" presName="ThreeConn_2-3" presStyleLbl="fgAccFollowNode1" presStyleIdx="1" presStyleCnt="2">
        <dgm:presLayoutVars>
          <dgm:bulletEnabled val="1"/>
        </dgm:presLayoutVars>
      </dgm:prSet>
      <dgm:spPr/>
    </dgm:pt>
    <dgm:pt modelId="{33DF3755-C569-44C0-B447-4E37B6E302DB}" type="pres">
      <dgm:prSet presAssocID="{4C657B5A-53FB-486A-A14D-2105282F0862}" presName="ThreeNodes_1_text" presStyleLbl="node1" presStyleIdx="2" presStyleCnt="3">
        <dgm:presLayoutVars>
          <dgm:bulletEnabled val="1"/>
        </dgm:presLayoutVars>
      </dgm:prSet>
      <dgm:spPr/>
    </dgm:pt>
    <dgm:pt modelId="{8B55B9B8-0776-4010-895B-B811F641EE8F}" type="pres">
      <dgm:prSet presAssocID="{4C657B5A-53FB-486A-A14D-2105282F0862}" presName="ThreeNodes_2_text" presStyleLbl="node1" presStyleIdx="2" presStyleCnt="3">
        <dgm:presLayoutVars>
          <dgm:bulletEnabled val="1"/>
        </dgm:presLayoutVars>
      </dgm:prSet>
      <dgm:spPr/>
    </dgm:pt>
    <dgm:pt modelId="{2710CA20-FEB6-4860-A428-23F1828C123B}" type="pres">
      <dgm:prSet presAssocID="{4C657B5A-53FB-486A-A14D-2105282F0862}" presName="ThreeNodes_3_text" presStyleLbl="node1" presStyleIdx="2" presStyleCnt="3">
        <dgm:presLayoutVars>
          <dgm:bulletEnabled val="1"/>
        </dgm:presLayoutVars>
      </dgm:prSet>
      <dgm:spPr/>
      <dgm:t>
        <a:bodyPr/>
        <a:lstStyle/>
        <a:p>
          <a:endParaRPr lang="es-SV"/>
        </a:p>
      </dgm:t>
    </dgm:pt>
  </dgm:ptLst>
  <dgm:cxnLst>
    <dgm:cxn modelId="{EEBBB15E-1092-469C-86AD-43BBDB956EDE}" type="presOf" srcId="{2265F8AF-0093-40E6-829F-3089DB8DB31F}" destId="{F938159A-3618-4DCD-8686-20AADE39F6B4}" srcOrd="0" destOrd="0" presId="urn:microsoft.com/office/officeart/2005/8/layout/vProcess5"/>
    <dgm:cxn modelId="{42D56D2A-1C7C-4708-BE0D-38413F435179}" type="presOf" srcId="{BEEBDFDF-0188-4D6C-888A-4761F9805B3C}" destId="{E1F1718D-66BB-48FF-BEE6-241A83AFB09E}" srcOrd="0" destOrd="0" presId="urn:microsoft.com/office/officeart/2005/8/layout/vProcess5"/>
    <dgm:cxn modelId="{3CD96660-FAF7-427B-AFCA-261BDC07E221}" type="presOf" srcId="{1F412503-0E71-4A0B-86B0-B420B7EC338F}" destId="{C6893D36-E1A3-4DC1-A85F-032FEECEAF50}" srcOrd="0" destOrd="0" presId="urn:microsoft.com/office/officeart/2005/8/layout/vProcess5"/>
    <dgm:cxn modelId="{0E4AB822-3F13-4DB4-8DDF-FFBB47AF455B}" type="presOf" srcId="{336F3FAE-C4CC-4855-A7BC-FF4BD842377A}" destId="{D95DAC7A-4CB9-4DA7-80C2-9B6C9878ACAE}" srcOrd="0" destOrd="0" presId="urn:microsoft.com/office/officeart/2005/8/layout/vProcess5"/>
    <dgm:cxn modelId="{CB8AB37C-61B3-4BBF-BA65-3EF6B476F203}" srcId="{4C657B5A-53FB-486A-A14D-2105282F0862}" destId="{1F412503-0E71-4A0B-86B0-B420B7EC338F}" srcOrd="0" destOrd="0" parTransId="{6DAF9402-5233-4AFA-86FA-8C19D20DF813}" sibTransId="{BEEBDFDF-0188-4D6C-888A-4761F9805B3C}"/>
    <dgm:cxn modelId="{B518C331-0DEB-4319-8DD4-B7D29516D330}" srcId="{4C657B5A-53FB-486A-A14D-2105282F0862}" destId="{336F3FAE-C4CC-4855-A7BC-FF4BD842377A}" srcOrd="2" destOrd="0" parTransId="{8269FF6C-DF40-47A3-8DD6-A7F6A410ABF0}" sibTransId="{ED4F2BE5-EBFA-487D-886D-D77FCBD7F678}"/>
    <dgm:cxn modelId="{90F3358D-45E7-4997-A478-F50EFDA91FA4}" type="presOf" srcId="{1F412503-0E71-4A0B-86B0-B420B7EC338F}" destId="{33DF3755-C569-44C0-B447-4E37B6E302DB}" srcOrd="1" destOrd="0" presId="urn:microsoft.com/office/officeart/2005/8/layout/vProcess5"/>
    <dgm:cxn modelId="{B7B13574-992A-4CCA-B8BC-4FF03878651A}" srcId="{4C657B5A-53FB-486A-A14D-2105282F0862}" destId="{2265F8AF-0093-40E6-829F-3089DB8DB31F}" srcOrd="1" destOrd="0" parTransId="{1BCF4538-9213-471F-945D-D60793854769}" sibTransId="{E226617B-22FA-4150-B2E6-E948E56A825E}"/>
    <dgm:cxn modelId="{C35EAFBC-D7D6-4FEF-A5A1-CD17C460A5C3}" type="presOf" srcId="{4C657B5A-53FB-486A-A14D-2105282F0862}" destId="{B2E8848C-1FAA-42DC-AC01-745471D2F25D}" srcOrd="0" destOrd="0" presId="urn:microsoft.com/office/officeart/2005/8/layout/vProcess5"/>
    <dgm:cxn modelId="{387F77FD-FE57-4DC4-842A-CE8897BBDF64}" type="presOf" srcId="{E226617B-22FA-4150-B2E6-E948E56A825E}" destId="{45C50E37-648F-4F08-BFF3-392D3AB935B6}" srcOrd="0" destOrd="0" presId="urn:microsoft.com/office/officeart/2005/8/layout/vProcess5"/>
    <dgm:cxn modelId="{1B35D679-D8F1-4A83-8E9C-0573B421817F}" type="presOf" srcId="{336F3FAE-C4CC-4855-A7BC-FF4BD842377A}" destId="{2710CA20-FEB6-4860-A428-23F1828C123B}" srcOrd="1" destOrd="0" presId="urn:microsoft.com/office/officeart/2005/8/layout/vProcess5"/>
    <dgm:cxn modelId="{DE71BB92-2D9C-43EB-A6E9-81B99691ED84}" type="presOf" srcId="{2265F8AF-0093-40E6-829F-3089DB8DB31F}" destId="{8B55B9B8-0776-4010-895B-B811F641EE8F}" srcOrd="1" destOrd="0" presId="urn:microsoft.com/office/officeart/2005/8/layout/vProcess5"/>
    <dgm:cxn modelId="{AFE2E41F-91A6-4CCB-8609-4A2EB514B283}" type="presParOf" srcId="{B2E8848C-1FAA-42DC-AC01-745471D2F25D}" destId="{F902A6BF-8C99-4884-8CDC-16BB3E4A29B9}" srcOrd="0" destOrd="0" presId="urn:microsoft.com/office/officeart/2005/8/layout/vProcess5"/>
    <dgm:cxn modelId="{B67F5D64-6911-4DEC-8A23-B6747BAB8DD8}" type="presParOf" srcId="{B2E8848C-1FAA-42DC-AC01-745471D2F25D}" destId="{C6893D36-E1A3-4DC1-A85F-032FEECEAF50}" srcOrd="1" destOrd="0" presId="urn:microsoft.com/office/officeart/2005/8/layout/vProcess5"/>
    <dgm:cxn modelId="{21D1CDAA-B551-4CF4-AE58-6CF31100D660}" type="presParOf" srcId="{B2E8848C-1FAA-42DC-AC01-745471D2F25D}" destId="{F938159A-3618-4DCD-8686-20AADE39F6B4}" srcOrd="2" destOrd="0" presId="urn:microsoft.com/office/officeart/2005/8/layout/vProcess5"/>
    <dgm:cxn modelId="{6302ED6D-477E-496E-908B-F9E8653B1624}" type="presParOf" srcId="{B2E8848C-1FAA-42DC-AC01-745471D2F25D}" destId="{D95DAC7A-4CB9-4DA7-80C2-9B6C9878ACAE}" srcOrd="3" destOrd="0" presId="urn:microsoft.com/office/officeart/2005/8/layout/vProcess5"/>
    <dgm:cxn modelId="{7FC9FAB5-8A1B-499E-B0A9-E89CBE092E69}" type="presParOf" srcId="{B2E8848C-1FAA-42DC-AC01-745471D2F25D}" destId="{E1F1718D-66BB-48FF-BEE6-241A83AFB09E}" srcOrd="4" destOrd="0" presId="urn:microsoft.com/office/officeart/2005/8/layout/vProcess5"/>
    <dgm:cxn modelId="{35F386A8-7554-4D54-9887-56A969C15F54}" type="presParOf" srcId="{B2E8848C-1FAA-42DC-AC01-745471D2F25D}" destId="{45C50E37-648F-4F08-BFF3-392D3AB935B6}" srcOrd="5" destOrd="0" presId="urn:microsoft.com/office/officeart/2005/8/layout/vProcess5"/>
    <dgm:cxn modelId="{EB9243E6-9A09-4FB4-A51F-A1AD7E42FA4C}" type="presParOf" srcId="{B2E8848C-1FAA-42DC-AC01-745471D2F25D}" destId="{33DF3755-C569-44C0-B447-4E37B6E302DB}" srcOrd="6" destOrd="0" presId="urn:microsoft.com/office/officeart/2005/8/layout/vProcess5"/>
    <dgm:cxn modelId="{162A5369-EBC7-47C2-AE1C-8ADC0920FA09}" type="presParOf" srcId="{B2E8848C-1FAA-42DC-AC01-745471D2F25D}" destId="{8B55B9B8-0776-4010-895B-B811F641EE8F}" srcOrd="7" destOrd="0" presId="urn:microsoft.com/office/officeart/2005/8/layout/vProcess5"/>
    <dgm:cxn modelId="{C09D8DD7-22F2-4AF1-9DAA-975D5830C906}" type="presParOf" srcId="{B2E8848C-1FAA-42DC-AC01-745471D2F25D}" destId="{2710CA20-FEB6-4860-A428-23F1828C123B}"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C0887CE-E050-4244-9394-8C00449A04DB}" type="doc">
      <dgm:prSet loTypeId="urn:microsoft.com/office/officeart/2005/8/layout/hList1" loCatId="list" qsTypeId="urn:microsoft.com/office/officeart/2005/8/quickstyle/simple5" qsCatId="simple" csTypeId="urn:microsoft.com/office/officeart/2005/8/colors/colorful2" csCatId="colorful" phldr="1"/>
      <dgm:spPr/>
      <dgm:t>
        <a:bodyPr/>
        <a:lstStyle/>
        <a:p>
          <a:endParaRPr lang="es-SV"/>
        </a:p>
      </dgm:t>
    </dgm:pt>
    <dgm:pt modelId="{30F090E8-6C24-465D-8C27-EF5521CA5CD0}">
      <dgm:prSet phldrT="[Texto]" custT="1"/>
      <dgm:spPr>
        <a:solidFill>
          <a:schemeClr val="accent5">
            <a:lumMod val="75000"/>
          </a:schemeClr>
        </a:solidFill>
      </dgm:spPr>
      <dgm:t>
        <a:bodyPr/>
        <a:lstStyle/>
        <a:p>
          <a:r>
            <a:rPr lang="es-SV" sz="2800" b="1" dirty="0" smtClean="0"/>
            <a:t>AUDITORIA FORENSE</a:t>
          </a:r>
          <a:endParaRPr lang="es-SV" sz="2800" b="1" dirty="0"/>
        </a:p>
      </dgm:t>
    </dgm:pt>
    <dgm:pt modelId="{CD4CD8D0-D7FA-4874-B12D-1394D5A6D675}" type="parTrans" cxnId="{A9357D71-CB6F-45C9-9192-919005B00D92}">
      <dgm:prSet/>
      <dgm:spPr/>
      <dgm:t>
        <a:bodyPr/>
        <a:lstStyle/>
        <a:p>
          <a:endParaRPr lang="es-SV" b="1"/>
        </a:p>
      </dgm:t>
    </dgm:pt>
    <dgm:pt modelId="{27CC3E20-59F6-445F-BCC7-796CCC72770A}" type="sibTrans" cxnId="{A9357D71-CB6F-45C9-9192-919005B00D92}">
      <dgm:prSet/>
      <dgm:spPr/>
      <dgm:t>
        <a:bodyPr/>
        <a:lstStyle/>
        <a:p>
          <a:endParaRPr lang="es-SV" b="1"/>
        </a:p>
      </dgm:t>
    </dgm:pt>
    <dgm:pt modelId="{0E81DFEB-0832-4580-905C-C5BEAB411521}">
      <dgm:prSet phldrT="[Texto]"/>
      <dgm:spPr/>
      <dgm:t>
        <a:bodyPr/>
        <a:lstStyle/>
        <a:p>
          <a:pPr algn="just"/>
          <a:r>
            <a:rPr lang="es-SV" b="1" dirty="0" smtClean="0"/>
            <a:t>La auditoría forense es una rama especializada de la contabilidad que requiere un entrenamiento en la detección de fraude. Un auditor forense examina el sistema de una empresa, sus controles internos para detectar posibles deficiencias.</a:t>
          </a:r>
          <a:endParaRPr lang="es-SV" b="1" dirty="0"/>
        </a:p>
      </dgm:t>
    </dgm:pt>
    <dgm:pt modelId="{F3255F6D-EE27-45D8-9EC0-8B23432EB7D2}" type="parTrans" cxnId="{8CA8A9D7-EC8E-4B16-8554-3965627707DC}">
      <dgm:prSet/>
      <dgm:spPr/>
      <dgm:t>
        <a:bodyPr/>
        <a:lstStyle/>
        <a:p>
          <a:endParaRPr lang="es-SV" b="1"/>
        </a:p>
      </dgm:t>
    </dgm:pt>
    <dgm:pt modelId="{1B831D9C-5B48-497B-AD46-EE6243AA9635}" type="sibTrans" cxnId="{8CA8A9D7-EC8E-4B16-8554-3965627707DC}">
      <dgm:prSet/>
      <dgm:spPr/>
      <dgm:t>
        <a:bodyPr/>
        <a:lstStyle/>
        <a:p>
          <a:endParaRPr lang="es-SV" b="1"/>
        </a:p>
      </dgm:t>
    </dgm:pt>
    <dgm:pt modelId="{73B78704-859F-48E2-A30B-153663B3134A}">
      <dgm:prSet phldrT="[Texto]" custT="1"/>
      <dgm:spPr>
        <a:solidFill>
          <a:schemeClr val="accent1">
            <a:lumMod val="75000"/>
          </a:schemeClr>
        </a:solidFill>
      </dgm:spPr>
      <dgm:t>
        <a:bodyPr/>
        <a:lstStyle/>
        <a:p>
          <a:r>
            <a:rPr lang="es-SV" sz="2400" b="1" dirty="0" smtClean="0"/>
            <a:t>AUDITORIA FINANCIERA</a:t>
          </a:r>
          <a:endParaRPr lang="es-SV" sz="2400" b="1" dirty="0"/>
        </a:p>
      </dgm:t>
    </dgm:pt>
    <dgm:pt modelId="{D558E73E-98E6-44DD-817D-075902D92478}" type="parTrans" cxnId="{E826C00A-BE75-453F-AFF2-DA02FBF75029}">
      <dgm:prSet/>
      <dgm:spPr/>
      <dgm:t>
        <a:bodyPr/>
        <a:lstStyle/>
        <a:p>
          <a:endParaRPr lang="es-SV" b="1"/>
        </a:p>
      </dgm:t>
    </dgm:pt>
    <dgm:pt modelId="{01707E90-C612-4DCB-826C-959ECEF56248}" type="sibTrans" cxnId="{E826C00A-BE75-453F-AFF2-DA02FBF75029}">
      <dgm:prSet/>
      <dgm:spPr/>
      <dgm:t>
        <a:bodyPr/>
        <a:lstStyle/>
        <a:p>
          <a:endParaRPr lang="es-SV" b="1"/>
        </a:p>
      </dgm:t>
    </dgm:pt>
    <dgm:pt modelId="{4E8AA5B0-B44C-49E8-91BD-2A62E66F7DE5}">
      <dgm:prSet phldrT="[Texto]"/>
      <dgm:spPr/>
      <dgm:t>
        <a:bodyPr/>
        <a:lstStyle/>
        <a:p>
          <a:pPr algn="just"/>
          <a:r>
            <a:rPr lang="es-SV" b="1" dirty="0" smtClean="0"/>
            <a:t>La finalidad es determinar si los Estados Financieros han sido preparados de conformidad con las Normas internacionales de contabilidad.  El resultado final de la auditoría financiera es la emisión de un informe, en el que auditor da a conocer su opinión sobre la situación financiera de la empresa.</a:t>
          </a:r>
          <a:endParaRPr lang="es-SV" b="1" dirty="0"/>
        </a:p>
      </dgm:t>
    </dgm:pt>
    <dgm:pt modelId="{56401F3C-1B61-41C1-A33E-B16DC656FAB1}" type="parTrans" cxnId="{D67C41BA-F546-4337-BB86-7993C8377D5F}">
      <dgm:prSet/>
      <dgm:spPr/>
      <dgm:t>
        <a:bodyPr/>
        <a:lstStyle/>
        <a:p>
          <a:endParaRPr lang="es-SV" b="1"/>
        </a:p>
      </dgm:t>
    </dgm:pt>
    <dgm:pt modelId="{ACCB877F-57C3-400D-A1E2-EAA631121491}" type="sibTrans" cxnId="{D67C41BA-F546-4337-BB86-7993C8377D5F}">
      <dgm:prSet/>
      <dgm:spPr/>
      <dgm:t>
        <a:bodyPr/>
        <a:lstStyle/>
        <a:p>
          <a:endParaRPr lang="es-SV" b="1"/>
        </a:p>
      </dgm:t>
    </dgm:pt>
    <dgm:pt modelId="{786C3295-7CC8-46C3-B2FA-333CF9DC761E}">
      <dgm:prSet phldrT="[Texto]" custT="1"/>
      <dgm:spPr>
        <a:solidFill>
          <a:schemeClr val="accent4">
            <a:lumMod val="50000"/>
          </a:schemeClr>
        </a:solidFill>
      </dgm:spPr>
      <dgm:t>
        <a:bodyPr/>
        <a:lstStyle/>
        <a:p>
          <a:r>
            <a:rPr lang="es-SV" sz="2800" b="1" dirty="0" smtClean="0"/>
            <a:t>AUDITORIA INTERNA</a:t>
          </a:r>
          <a:endParaRPr lang="es-SV" sz="2800" b="1" dirty="0"/>
        </a:p>
      </dgm:t>
    </dgm:pt>
    <dgm:pt modelId="{C8823332-DB7A-43EF-8817-BD2E32BBCDE9}" type="parTrans" cxnId="{4117AABE-A5A4-4C0B-9734-7318B44C106C}">
      <dgm:prSet/>
      <dgm:spPr/>
      <dgm:t>
        <a:bodyPr/>
        <a:lstStyle/>
        <a:p>
          <a:endParaRPr lang="es-SV" b="1"/>
        </a:p>
      </dgm:t>
    </dgm:pt>
    <dgm:pt modelId="{480CBED0-30E6-47D5-88F8-7B7573A4BF04}" type="sibTrans" cxnId="{4117AABE-A5A4-4C0B-9734-7318B44C106C}">
      <dgm:prSet/>
      <dgm:spPr/>
      <dgm:t>
        <a:bodyPr/>
        <a:lstStyle/>
        <a:p>
          <a:endParaRPr lang="es-SV" b="1"/>
        </a:p>
      </dgm:t>
    </dgm:pt>
    <dgm:pt modelId="{B2205891-4446-409F-B9E5-70C1E0665392}">
      <dgm:prSet phldrT="[Texto]"/>
      <dgm:spPr/>
      <dgm:t>
        <a:bodyPr/>
        <a:lstStyle/>
        <a:p>
          <a:pPr algn="just"/>
          <a:r>
            <a:rPr lang="es-SV" b="1" dirty="0" smtClean="0"/>
            <a:t>La auditoría interna es una actividad objetiva de supervisión y consultoría diseñada para agregar valor y mejorar las operaciones de una organización. Ayuda a una organización a cumplir sus objetivos aportando un enfoque sistemático y disciplinado para evaluar y mejorar la eficacia de los procesos de gestión de riesgos, control y gobierno.</a:t>
          </a:r>
          <a:endParaRPr lang="es-SV" b="1" dirty="0"/>
        </a:p>
      </dgm:t>
    </dgm:pt>
    <dgm:pt modelId="{037CEB69-AEB5-439B-A085-3FCD74AC8572}" type="parTrans" cxnId="{60955226-C964-474E-8B8B-A0B49F7A4A3D}">
      <dgm:prSet/>
      <dgm:spPr/>
      <dgm:t>
        <a:bodyPr/>
        <a:lstStyle/>
        <a:p>
          <a:endParaRPr lang="es-SV" b="1"/>
        </a:p>
      </dgm:t>
    </dgm:pt>
    <dgm:pt modelId="{F484DD74-29D7-4776-A98A-893E7ADB5961}" type="sibTrans" cxnId="{60955226-C964-474E-8B8B-A0B49F7A4A3D}">
      <dgm:prSet/>
      <dgm:spPr/>
      <dgm:t>
        <a:bodyPr/>
        <a:lstStyle/>
        <a:p>
          <a:endParaRPr lang="es-SV" b="1"/>
        </a:p>
      </dgm:t>
    </dgm:pt>
    <dgm:pt modelId="{C4597964-0644-445C-BE18-EA80B7BC9E7F}" type="pres">
      <dgm:prSet presAssocID="{4C0887CE-E050-4244-9394-8C00449A04DB}" presName="Name0" presStyleCnt="0">
        <dgm:presLayoutVars>
          <dgm:dir/>
          <dgm:animLvl val="lvl"/>
          <dgm:resizeHandles val="exact"/>
        </dgm:presLayoutVars>
      </dgm:prSet>
      <dgm:spPr/>
    </dgm:pt>
    <dgm:pt modelId="{CCB16258-E904-447B-A0B8-529D653A6FD6}" type="pres">
      <dgm:prSet presAssocID="{30F090E8-6C24-465D-8C27-EF5521CA5CD0}" presName="composite" presStyleCnt="0"/>
      <dgm:spPr/>
    </dgm:pt>
    <dgm:pt modelId="{4E59F02A-E539-4534-A5BA-553BEBD48C44}" type="pres">
      <dgm:prSet presAssocID="{30F090E8-6C24-465D-8C27-EF5521CA5CD0}" presName="parTx" presStyleLbl="alignNode1" presStyleIdx="0" presStyleCnt="3">
        <dgm:presLayoutVars>
          <dgm:chMax val="0"/>
          <dgm:chPref val="0"/>
          <dgm:bulletEnabled val="1"/>
        </dgm:presLayoutVars>
      </dgm:prSet>
      <dgm:spPr/>
      <dgm:t>
        <a:bodyPr/>
        <a:lstStyle/>
        <a:p>
          <a:endParaRPr lang="es-SV"/>
        </a:p>
      </dgm:t>
    </dgm:pt>
    <dgm:pt modelId="{7A04DD99-AB7D-407F-B861-ED65B13CFD60}" type="pres">
      <dgm:prSet presAssocID="{30F090E8-6C24-465D-8C27-EF5521CA5CD0}" presName="desTx" presStyleLbl="alignAccFollowNode1" presStyleIdx="0" presStyleCnt="3">
        <dgm:presLayoutVars>
          <dgm:bulletEnabled val="1"/>
        </dgm:presLayoutVars>
      </dgm:prSet>
      <dgm:spPr/>
      <dgm:t>
        <a:bodyPr/>
        <a:lstStyle/>
        <a:p>
          <a:endParaRPr lang="es-SV"/>
        </a:p>
      </dgm:t>
    </dgm:pt>
    <dgm:pt modelId="{2C9FAD9F-9D3B-46F6-BD85-84DD9E85B354}" type="pres">
      <dgm:prSet presAssocID="{27CC3E20-59F6-445F-BCC7-796CCC72770A}" presName="space" presStyleCnt="0"/>
      <dgm:spPr/>
    </dgm:pt>
    <dgm:pt modelId="{59996262-4653-479C-806B-B50B480295E2}" type="pres">
      <dgm:prSet presAssocID="{73B78704-859F-48E2-A30B-153663B3134A}" presName="composite" presStyleCnt="0"/>
      <dgm:spPr/>
    </dgm:pt>
    <dgm:pt modelId="{E644DA72-DA3A-4033-9FE6-AE7172900E37}" type="pres">
      <dgm:prSet presAssocID="{73B78704-859F-48E2-A30B-153663B3134A}" presName="parTx" presStyleLbl="alignNode1" presStyleIdx="1" presStyleCnt="3">
        <dgm:presLayoutVars>
          <dgm:chMax val="0"/>
          <dgm:chPref val="0"/>
          <dgm:bulletEnabled val="1"/>
        </dgm:presLayoutVars>
      </dgm:prSet>
      <dgm:spPr/>
    </dgm:pt>
    <dgm:pt modelId="{EEBF74D2-D490-4C96-895F-832566FF4114}" type="pres">
      <dgm:prSet presAssocID="{73B78704-859F-48E2-A30B-153663B3134A}" presName="desTx" presStyleLbl="alignAccFollowNode1" presStyleIdx="1" presStyleCnt="3">
        <dgm:presLayoutVars>
          <dgm:bulletEnabled val="1"/>
        </dgm:presLayoutVars>
      </dgm:prSet>
      <dgm:spPr/>
      <dgm:t>
        <a:bodyPr/>
        <a:lstStyle/>
        <a:p>
          <a:endParaRPr lang="es-SV"/>
        </a:p>
      </dgm:t>
    </dgm:pt>
    <dgm:pt modelId="{24B8FFA4-E12B-4F97-AD99-E52570B625F3}" type="pres">
      <dgm:prSet presAssocID="{01707E90-C612-4DCB-826C-959ECEF56248}" presName="space" presStyleCnt="0"/>
      <dgm:spPr/>
    </dgm:pt>
    <dgm:pt modelId="{747C87C2-5092-4DA8-BF67-13E98B6C750E}" type="pres">
      <dgm:prSet presAssocID="{786C3295-7CC8-46C3-B2FA-333CF9DC761E}" presName="composite" presStyleCnt="0"/>
      <dgm:spPr/>
    </dgm:pt>
    <dgm:pt modelId="{5058756B-D134-445D-95F3-4994A3A304E0}" type="pres">
      <dgm:prSet presAssocID="{786C3295-7CC8-46C3-B2FA-333CF9DC761E}" presName="parTx" presStyleLbl="alignNode1" presStyleIdx="2" presStyleCnt="3">
        <dgm:presLayoutVars>
          <dgm:chMax val="0"/>
          <dgm:chPref val="0"/>
          <dgm:bulletEnabled val="1"/>
        </dgm:presLayoutVars>
      </dgm:prSet>
      <dgm:spPr/>
    </dgm:pt>
    <dgm:pt modelId="{184C1F65-E855-4E2B-B8ED-C0753F3B3AFE}" type="pres">
      <dgm:prSet presAssocID="{786C3295-7CC8-46C3-B2FA-333CF9DC761E}" presName="desTx" presStyleLbl="alignAccFollowNode1" presStyleIdx="2" presStyleCnt="3">
        <dgm:presLayoutVars>
          <dgm:bulletEnabled val="1"/>
        </dgm:presLayoutVars>
      </dgm:prSet>
      <dgm:spPr/>
      <dgm:t>
        <a:bodyPr/>
        <a:lstStyle/>
        <a:p>
          <a:endParaRPr lang="es-SV"/>
        </a:p>
      </dgm:t>
    </dgm:pt>
  </dgm:ptLst>
  <dgm:cxnLst>
    <dgm:cxn modelId="{D67C41BA-F546-4337-BB86-7993C8377D5F}" srcId="{73B78704-859F-48E2-A30B-153663B3134A}" destId="{4E8AA5B0-B44C-49E8-91BD-2A62E66F7DE5}" srcOrd="0" destOrd="0" parTransId="{56401F3C-1B61-41C1-A33E-B16DC656FAB1}" sibTransId="{ACCB877F-57C3-400D-A1E2-EAA631121491}"/>
    <dgm:cxn modelId="{60955226-C964-474E-8B8B-A0B49F7A4A3D}" srcId="{786C3295-7CC8-46C3-B2FA-333CF9DC761E}" destId="{B2205891-4446-409F-B9E5-70C1E0665392}" srcOrd="0" destOrd="0" parTransId="{037CEB69-AEB5-439B-A085-3FCD74AC8572}" sibTransId="{F484DD74-29D7-4776-A98A-893E7ADB5961}"/>
    <dgm:cxn modelId="{A9357D71-CB6F-45C9-9192-919005B00D92}" srcId="{4C0887CE-E050-4244-9394-8C00449A04DB}" destId="{30F090E8-6C24-465D-8C27-EF5521CA5CD0}" srcOrd="0" destOrd="0" parTransId="{CD4CD8D0-D7FA-4874-B12D-1394D5A6D675}" sibTransId="{27CC3E20-59F6-445F-BCC7-796CCC72770A}"/>
    <dgm:cxn modelId="{176C5E7E-0055-4EBD-B1EE-29CC81620558}" type="presOf" srcId="{0E81DFEB-0832-4580-905C-C5BEAB411521}" destId="{7A04DD99-AB7D-407F-B861-ED65B13CFD60}" srcOrd="0" destOrd="0" presId="urn:microsoft.com/office/officeart/2005/8/layout/hList1"/>
    <dgm:cxn modelId="{728F3171-93FC-4559-871A-2FE48C67EAC9}" type="presOf" srcId="{786C3295-7CC8-46C3-B2FA-333CF9DC761E}" destId="{5058756B-D134-445D-95F3-4994A3A304E0}" srcOrd="0" destOrd="0" presId="urn:microsoft.com/office/officeart/2005/8/layout/hList1"/>
    <dgm:cxn modelId="{920F5406-8CEE-4483-99D4-B5971834BA09}" type="presOf" srcId="{B2205891-4446-409F-B9E5-70C1E0665392}" destId="{184C1F65-E855-4E2B-B8ED-C0753F3B3AFE}" srcOrd="0" destOrd="0" presId="urn:microsoft.com/office/officeart/2005/8/layout/hList1"/>
    <dgm:cxn modelId="{4117AABE-A5A4-4C0B-9734-7318B44C106C}" srcId="{4C0887CE-E050-4244-9394-8C00449A04DB}" destId="{786C3295-7CC8-46C3-B2FA-333CF9DC761E}" srcOrd="2" destOrd="0" parTransId="{C8823332-DB7A-43EF-8817-BD2E32BBCDE9}" sibTransId="{480CBED0-30E6-47D5-88F8-7B7573A4BF04}"/>
    <dgm:cxn modelId="{F6CDE27B-E335-462D-A0AE-8C59C71501C2}" type="presOf" srcId="{73B78704-859F-48E2-A30B-153663B3134A}" destId="{E644DA72-DA3A-4033-9FE6-AE7172900E37}" srcOrd="0" destOrd="0" presId="urn:microsoft.com/office/officeart/2005/8/layout/hList1"/>
    <dgm:cxn modelId="{E826C00A-BE75-453F-AFF2-DA02FBF75029}" srcId="{4C0887CE-E050-4244-9394-8C00449A04DB}" destId="{73B78704-859F-48E2-A30B-153663B3134A}" srcOrd="1" destOrd="0" parTransId="{D558E73E-98E6-44DD-817D-075902D92478}" sibTransId="{01707E90-C612-4DCB-826C-959ECEF56248}"/>
    <dgm:cxn modelId="{8CA8A9D7-EC8E-4B16-8554-3965627707DC}" srcId="{30F090E8-6C24-465D-8C27-EF5521CA5CD0}" destId="{0E81DFEB-0832-4580-905C-C5BEAB411521}" srcOrd="0" destOrd="0" parTransId="{F3255F6D-EE27-45D8-9EC0-8B23432EB7D2}" sibTransId="{1B831D9C-5B48-497B-AD46-EE6243AA9635}"/>
    <dgm:cxn modelId="{2CC973F2-1374-4EB0-9B35-B4CCFF447C58}" type="presOf" srcId="{4E8AA5B0-B44C-49E8-91BD-2A62E66F7DE5}" destId="{EEBF74D2-D490-4C96-895F-832566FF4114}" srcOrd="0" destOrd="0" presId="urn:microsoft.com/office/officeart/2005/8/layout/hList1"/>
    <dgm:cxn modelId="{B183FCE6-B9CE-4813-BFCA-BE16B465B2F5}" type="presOf" srcId="{30F090E8-6C24-465D-8C27-EF5521CA5CD0}" destId="{4E59F02A-E539-4534-A5BA-553BEBD48C44}" srcOrd="0" destOrd="0" presId="urn:microsoft.com/office/officeart/2005/8/layout/hList1"/>
    <dgm:cxn modelId="{74D23C75-9DDB-4AAF-8A78-BD28071F6B6B}" type="presOf" srcId="{4C0887CE-E050-4244-9394-8C00449A04DB}" destId="{C4597964-0644-445C-BE18-EA80B7BC9E7F}" srcOrd="0" destOrd="0" presId="urn:microsoft.com/office/officeart/2005/8/layout/hList1"/>
    <dgm:cxn modelId="{1185E75E-DF9E-4C26-B5F1-0FDD0B2D6BEF}" type="presParOf" srcId="{C4597964-0644-445C-BE18-EA80B7BC9E7F}" destId="{CCB16258-E904-447B-A0B8-529D653A6FD6}" srcOrd="0" destOrd="0" presId="urn:microsoft.com/office/officeart/2005/8/layout/hList1"/>
    <dgm:cxn modelId="{81F0BF86-FC1C-4FB7-AB1C-473757A77422}" type="presParOf" srcId="{CCB16258-E904-447B-A0B8-529D653A6FD6}" destId="{4E59F02A-E539-4534-A5BA-553BEBD48C44}" srcOrd="0" destOrd="0" presId="urn:microsoft.com/office/officeart/2005/8/layout/hList1"/>
    <dgm:cxn modelId="{8CF910B0-BCA0-4A40-BAF8-015B7EC89462}" type="presParOf" srcId="{CCB16258-E904-447B-A0B8-529D653A6FD6}" destId="{7A04DD99-AB7D-407F-B861-ED65B13CFD60}" srcOrd="1" destOrd="0" presId="urn:microsoft.com/office/officeart/2005/8/layout/hList1"/>
    <dgm:cxn modelId="{F52004D9-AFAA-44CD-8346-12D884B95DF7}" type="presParOf" srcId="{C4597964-0644-445C-BE18-EA80B7BC9E7F}" destId="{2C9FAD9F-9D3B-46F6-BD85-84DD9E85B354}" srcOrd="1" destOrd="0" presId="urn:microsoft.com/office/officeart/2005/8/layout/hList1"/>
    <dgm:cxn modelId="{9796CCEB-6BF8-488F-94DA-A6C1CD2BCAB0}" type="presParOf" srcId="{C4597964-0644-445C-BE18-EA80B7BC9E7F}" destId="{59996262-4653-479C-806B-B50B480295E2}" srcOrd="2" destOrd="0" presId="urn:microsoft.com/office/officeart/2005/8/layout/hList1"/>
    <dgm:cxn modelId="{3CB00982-9626-468A-82E5-26AEF35F37B3}" type="presParOf" srcId="{59996262-4653-479C-806B-B50B480295E2}" destId="{E644DA72-DA3A-4033-9FE6-AE7172900E37}" srcOrd="0" destOrd="0" presId="urn:microsoft.com/office/officeart/2005/8/layout/hList1"/>
    <dgm:cxn modelId="{A645B47F-501D-4B90-A32F-EBA00633D58F}" type="presParOf" srcId="{59996262-4653-479C-806B-B50B480295E2}" destId="{EEBF74D2-D490-4C96-895F-832566FF4114}" srcOrd="1" destOrd="0" presId="urn:microsoft.com/office/officeart/2005/8/layout/hList1"/>
    <dgm:cxn modelId="{61D2E411-99E6-4C94-9A5A-4447500A7CD0}" type="presParOf" srcId="{C4597964-0644-445C-BE18-EA80B7BC9E7F}" destId="{24B8FFA4-E12B-4F97-AD99-E52570B625F3}" srcOrd="3" destOrd="0" presId="urn:microsoft.com/office/officeart/2005/8/layout/hList1"/>
    <dgm:cxn modelId="{163D41EC-8289-46FC-BDDE-9C1FE53AC00A}" type="presParOf" srcId="{C4597964-0644-445C-BE18-EA80B7BC9E7F}" destId="{747C87C2-5092-4DA8-BF67-13E98B6C750E}" srcOrd="4" destOrd="0" presId="urn:microsoft.com/office/officeart/2005/8/layout/hList1"/>
    <dgm:cxn modelId="{6C11A467-8E0A-4A33-8707-4A8DE074888E}" type="presParOf" srcId="{747C87C2-5092-4DA8-BF67-13E98B6C750E}" destId="{5058756B-D134-445D-95F3-4994A3A304E0}" srcOrd="0" destOrd="0" presId="urn:microsoft.com/office/officeart/2005/8/layout/hList1"/>
    <dgm:cxn modelId="{8FFC3C31-2351-482B-97A7-E90269AEE912}" type="presParOf" srcId="{747C87C2-5092-4DA8-BF67-13E98B6C750E}" destId="{184C1F65-E855-4E2B-B8ED-C0753F3B3AF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893D36-E1A3-4DC1-A85F-032FEECEAF50}">
      <dsp:nvSpPr>
        <dsp:cNvPr id="0" name=""/>
        <dsp:cNvSpPr/>
      </dsp:nvSpPr>
      <dsp:spPr>
        <a:xfrm>
          <a:off x="0" y="0"/>
          <a:ext cx="8756248" cy="1685241"/>
        </a:xfrm>
        <a:prstGeom prst="roundRect">
          <a:avLst>
            <a:gd name="adj" fmla="val 10000"/>
          </a:avLst>
        </a:prstGeom>
        <a:solidFill>
          <a:schemeClr val="accent5">
            <a:lumMod val="7500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SV" sz="4000" b="1" u="sng" kern="1200" dirty="0" smtClean="0">
              <a:latin typeface="Arial" panose="020B0604020202020204" pitchFamily="34" charset="0"/>
              <a:cs typeface="Arial" panose="020B0604020202020204" pitchFamily="34" charset="0"/>
            </a:rPr>
            <a:t>AUDITORIA FORENSE</a:t>
          </a:r>
          <a:endParaRPr lang="es-SV" sz="4000" b="1" u="sng" kern="1200" dirty="0">
            <a:latin typeface="Arial" panose="020B0604020202020204" pitchFamily="34" charset="0"/>
            <a:cs typeface="Arial" panose="020B0604020202020204" pitchFamily="34" charset="0"/>
          </a:endParaRPr>
        </a:p>
      </dsp:txBody>
      <dsp:txXfrm>
        <a:off x="49359" y="49359"/>
        <a:ext cx="6937741" cy="1586523"/>
      </dsp:txXfrm>
    </dsp:sp>
    <dsp:sp modelId="{F938159A-3618-4DCD-8686-20AADE39F6B4}">
      <dsp:nvSpPr>
        <dsp:cNvPr id="0" name=""/>
        <dsp:cNvSpPr/>
      </dsp:nvSpPr>
      <dsp:spPr>
        <a:xfrm>
          <a:off x="772610" y="1966115"/>
          <a:ext cx="8756248" cy="1685241"/>
        </a:xfrm>
        <a:prstGeom prst="roundRect">
          <a:avLst>
            <a:gd name="adj" fmla="val 10000"/>
          </a:avLst>
        </a:prstGeom>
        <a:solidFill>
          <a:schemeClr val="accent2">
            <a:hueOff val="-4377215"/>
            <a:satOff val="-3950"/>
            <a:lumOff val="-881"/>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SV" sz="4000" b="1" u="sng" kern="1200" dirty="0" smtClean="0">
              <a:latin typeface="Arial" panose="020B0604020202020204" pitchFamily="34" charset="0"/>
              <a:cs typeface="Arial" panose="020B0604020202020204" pitchFamily="34" charset="0"/>
            </a:rPr>
            <a:t>TEMA 13</a:t>
          </a:r>
          <a:endParaRPr lang="es-SV" sz="4000" b="1" u="sng" kern="1200" dirty="0">
            <a:latin typeface="Arial" panose="020B0604020202020204" pitchFamily="34" charset="0"/>
            <a:cs typeface="Arial" panose="020B0604020202020204" pitchFamily="34" charset="0"/>
          </a:endParaRPr>
        </a:p>
      </dsp:txBody>
      <dsp:txXfrm>
        <a:off x="821969" y="2015474"/>
        <a:ext cx="6789513" cy="1586523"/>
      </dsp:txXfrm>
    </dsp:sp>
    <dsp:sp modelId="{D95DAC7A-4CB9-4DA7-80C2-9B6C9878ACAE}">
      <dsp:nvSpPr>
        <dsp:cNvPr id="0" name=""/>
        <dsp:cNvSpPr/>
      </dsp:nvSpPr>
      <dsp:spPr>
        <a:xfrm>
          <a:off x="1545220" y="3932230"/>
          <a:ext cx="8756248" cy="1685241"/>
        </a:xfrm>
        <a:prstGeom prst="roundRect">
          <a:avLst>
            <a:gd name="adj" fmla="val 10000"/>
          </a:avLst>
        </a:prstGeom>
        <a:solidFill>
          <a:schemeClr val="accent4">
            <a:lumMod val="5000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SV" sz="4000" b="1" u="none" kern="1200" dirty="0" smtClean="0">
              <a:latin typeface="Arial" panose="020B0604020202020204" pitchFamily="34" charset="0"/>
              <a:cs typeface="Arial" panose="020B0604020202020204" pitchFamily="34" charset="0"/>
            </a:rPr>
            <a:t>DIFERENCIA ENTRE AUDITORIA FORENSE, FINANCIERA E INTERNA</a:t>
          </a:r>
          <a:endParaRPr lang="es-SV" sz="4000" b="1" u="none" kern="1200" dirty="0">
            <a:latin typeface="Arial" panose="020B0604020202020204" pitchFamily="34" charset="0"/>
            <a:cs typeface="Arial" panose="020B0604020202020204" pitchFamily="34" charset="0"/>
          </a:endParaRPr>
        </a:p>
      </dsp:txBody>
      <dsp:txXfrm>
        <a:off x="1594579" y="3981589"/>
        <a:ext cx="6789513" cy="1586523"/>
      </dsp:txXfrm>
    </dsp:sp>
    <dsp:sp modelId="{E1F1718D-66BB-48FF-BEE6-241A83AFB09E}">
      <dsp:nvSpPr>
        <dsp:cNvPr id="0" name=""/>
        <dsp:cNvSpPr/>
      </dsp:nvSpPr>
      <dsp:spPr>
        <a:xfrm>
          <a:off x="7660841" y="1277974"/>
          <a:ext cx="1095407" cy="1095407"/>
        </a:xfrm>
        <a:prstGeom prst="downArrow">
          <a:avLst>
            <a:gd name="adj1" fmla="val 55000"/>
            <a:gd name="adj2" fmla="val 45000"/>
          </a:avLst>
        </a:prstGeom>
        <a:solidFill>
          <a:schemeClr val="accent2">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endParaRPr lang="es-SV" sz="4400" b="1" kern="1200">
            <a:latin typeface="Arial" panose="020B0604020202020204" pitchFamily="34" charset="0"/>
            <a:cs typeface="Arial" panose="020B0604020202020204" pitchFamily="34" charset="0"/>
          </a:endParaRPr>
        </a:p>
      </dsp:txBody>
      <dsp:txXfrm>
        <a:off x="7907308" y="1277974"/>
        <a:ext cx="602473" cy="824294"/>
      </dsp:txXfrm>
    </dsp:sp>
    <dsp:sp modelId="{45C50E37-648F-4F08-BFF3-392D3AB935B6}">
      <dsp:nvSpPr>
        <dsp:cNvPr id="0" name=""/>
        <dsp:cNvSpPr/>
      </dsp:nvSpPr>
      <dsp:spPr>
        <a:xfrm>
          <a:off x="8433451" y="3232855"/>
          <a:ext cx="1095407" cy="1095407"/>
        </a:xfrm>
        <a:prstGeom prst="downArrow">
          <a:avLst>
            <a:gd name="adj1" fmla="val 55000"/>
            <a:gd name="adj2" fmla="val 45000"/>
          </a:avLst>
        </a:prstGeom>
        <a:solidFill>
          <a:schemeClr val="accent2">
            <a:tint val="40000"/>
            <a:alpha val="90000"/>
            <a:hueOff val="-9833447"/>
            <a:satOff val="-5766"/>
            <a:lumOff val="-71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endParaRPr lang="es-SV" sz="4400" b="1" kern="1200">
            <a:latin typeface="Arial" panose="020B0604020202020204" pitchFamily="34" charset="0"/>
            <a:cs typeface="Arial" panose="020B0604020202020204" pitchFamily="34" charset="0"/>
          </a:endParaRPr>
        </a:p>
      </dsp:txBody>
      <dsp:txXfrm>
        <a:off x="8679918" y="3232855"/>
        <a:ext cx="602473" cy="8242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59F02A-E539-4534-A5BA-553BEBD48C44}">
      <dsp:nvSpPr>
        <dsp:cNvPr id="0" name=""/>
        <dsp:cNvSpPr/>
      </dsp:nvSpPr>
      <dsp:spPr>
        <a:xfrm>
          <a:off x="3418" y="72607"/>
          <a:ext cx="3332695" cy="1013815"/>
        </a:xfrm>
        <a:prstGeom prst="rect">
          <a:avLst/>
        </a:prstGeom>
        <a:solidFill>
          <a:schemeClr val="accent5">
            <a:lumMod val="75000"/>
          </a:schemeClr>
        </a:solidFill>
        <a:ln w="9525" cap="rnd" cmpd="sng" algn="ctr">
          <a:solidFill>
            <a:schemeClr val="accent2">
              <a:hueOff val="0"/>
              <a:satOff val="0"/>
              <a:lumOff val="0"/>
              <a:alphaOff val="0"/>
            </a:schemeClr>
          </a:solidFill>
          <a:prstDash val="solid"/>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1">
          <a:scrgbClr r="0" g="0" b="0"/>
        </a:lnRef>
        <a:fillRef idx="3">
          <a:scrgbClr r="0" g="0" b="0"/>
        </a:fillRef>
        <a:effectRef idx="3">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s-SV" sz="2800" b="1" kern="1200" dirty="0" smtClean="0"/>
            <a:t>AUDITORIA FORENSE</a:t>
          </a:r>
          <a:endParaRPr lang="es-SV" sz="2800" b="1" kern="1200" dirty="0"/>
        </a:p>
      </dsp:txBody>
      <dsp:txXfrm>
        <a:off x="3418" y="72607"/>
        <a:ext cx="3332695" cy="1013815"/>
      </dsp:txXfrm>
    </dsp:sp>
    <dsp:sp modelId="{7A04DD99-AB7D-407F-B861-ED65B13CFD60}">
      <dsp:nvSpPr>
        <dsp:cNvPr id="0" name=""/>
        <dsp:cNvSpPr/>
      </dsp:nvSpPr>
      <dsp:spPr>
        <a:xfrm>
          <a:off x="3418" y="1086422"/>
          <a:ext cx="3332695" cy="4616736"/>
        </a:xfrm>
        <a:prstGeom prst="rect">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just" defTabSz="844550">
            <a:lnSpc>
              <a:spcPct val="90000"/>
            </a:lnSpc>
            <a:spcBef>
              <a:spcPct val="0"/>
            </a:spcBef>
            <a:spcAft>
              <a:spcPct val="15000"/>
            </a:spcAft>
            <a:buChar char="••"/>
          </a:pPr>
          <a:r>
            <a:rPr lang="es-SV" sz="1900" b="1" kern="1200" dirty="0" smtClean="0"/>
            <a:t>La auditoría forense es una rama especializada de la contabilidad que requiere un entrenamiento en la detección de fraude. Un auditor forense examina el sistema de una empresa, sus controles internos para detectar posibles deficiencias.</a:t>
          </a:r>
          <a:endParaRPr lang="es-SV" sz="1900" b="1" kern="1200" dirty="0"/>
        </a:p>
      </dsp:txBody>
      <dsp:txXfrm>
        <a:off x="3418" y="1086422"/>
        <a:ext cx="3332695" cy="4616736"/>
      </dsp:txXfrm>
    </dsp:sp>
    <dsp:sp modelId="{E644DA72-DA3A-4033-9FE6-AE7172900E37}">
      <dsp:nvSpPr>
        <dsp:cNvPr id="0" name=""/>
        <dsp:cNvSpPr/>
      </dsp:nvSpPr>
      <dsp:spPr>
        <a:xfrm>
          <a:off x="3802690" y="72607"/>
          <a:ext cx="3332695" cy="1013815"/>
        </a:xfrm>
        <a:prstGeom prst="rect">
          <a:avLst/>
        </a:prstGeom>
        <a:solidFill>
          <a:schemeClr val="accent1">
            <a:lumMod val="75000"/>
          </a:schemeClr>
        </a:solidFill>
        <a:ln w="9525" cap="rnd" cmpd="sng" algn="ctr">
          <a:solidFill>
            <a:schemeClr val="accent2">
              <a:hueOff val="-4377215"/>
              <a:satOff val="-3950"/>
              <a:lumOff val="-881"/>
              <a:alphaOff val="0"/>
            </a:schemeClr>
          </a:solidFill>
          <a:prstDash val="solid"/>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1">
          <a:scrgbClr r="0" g="0" b="0"/>
        </a:lnRef>
        <a:fillRef idx="3">
          <a:scrgbClr r="0" g="0" b="0"/>
        </a:fillRef>
        <a:effectRef idx="3">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s-SV" sz="2400" b="1" kern="1200" dirty="0" smtClean="0"/>
            <a:t>AUDITORIA FINANCIERA</a:t>
          </a:r>
          <a:endParaRPr lang="es-SV" sz="2400" b="1" kern="1200" dirty="0"/>
        </a:p>
      </dsp:txBody>
      <dsp:txXfrm>
        <a:off x="3802690" y="72607"/>
        <a:ext cx="3332695" cy="1013815"/>
      </dsp:txXfrm>
    </dsp:sp>
    <dsp:sp modelId="{EEBF74D2-D490-4C96-895F-832566FF4114}">
      <dsp:nvSpPr>
        <dsp:cNvPr id="0" name=""/>
        <dsp:cNvSpPr/>
      </dsp:nvSpPr>
      <dsp:spPr>
        <a:xfrm>
          <a:off x="3802690" y="1086422"/>
          <a:ext cx="3332695" cy="4616736"/>
        </a:xfrm>
        <a:prstGeom prst="rect">
          <a:avLst/>
        </a:prstGeom>
        <a:solidFill>
          <a:schemeClr val="accent2">
            <a:tint val="40000"/>
            <a:alpha val="90000"/>
            <a:hueOff val="-4916723"/>
            <a:satOff val="-2883"/>
            <a:lumOff val="-359"/>
            <a:alphaOff val="0"/>
          </a:schemeClr>
        </a:solidFill>
        <a:ln w="9525" cap="rnd" cmpd="sng" algn="ctr">
          <a:solidFill>
            <a:schemeClr val="accent2">
              <a:tint val="40000"/>
              <a:alpha val="90000"/>
              <a:hueOff val="-4916723"/>
              <a:satOff val="-2883"/>
              <a:lumOff val="-359"/>
              <a:alphaOff val="0"/>
            </a:schemeClr>
          </a:solidFill>
          <a:prstDash val="solid"/>
        </a:ln>
        <a:effectLst>
          <a:innerShdw blurRad="25400" dist="12700" dir="13500000">
            <a:srgbClr val="000000">
              <a:alpha val="45000"/>
            </a:srgbClr>
          </a:innerShdw>
        </a:effectLst>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just" defTabSz="844550">
            <a:lnSpc>
              <a:spcPct val="90000"/>
            </a:lnSpc>
            <a:spcBef>
              <a:spcPct val="0"/>
            </a:spcBef>
            <a:spcAft>
              <a:spcPct val="15000"/>
            </a:spcAft>
            <a:buChar char="••"/>
          </a:pPr>
          <a:r>
            <a:rPr lang="es-SV" sz="1900" b="1" kern="1200" dirty="0" smtClean="0"/>
            <a:t>La finalidad es determinar si los Estados Financieros han sido preparados de conformidad con las Normas internacionales de contabilidad.  El resultado final de la auditoría financiera es la emisión de un informe, en el que auditor da a conocer su opinión sobre la situación financiera de la empresa.</a:t>
          </a:r>
          <a:endParaRPr lang="es-SV" sz="1900" b="1" kern="1200" dirty="0"/>
        </a:p>
      </dsp:txBody>
      <dsp:txXfrm>
        <a:off x="3802690" y="1086422"/>
        <a:ext cx="3332695" cy="4616736"/>
      </dsp:txXfrm>
    </dsp:sp>
    <dsp:sp modelId="{5058756B-D134-445D-95F3-4994A3A304E0}">
      <dsp:nvSpPr>
        <dsp:cNvPr id="0" name=""/>
        <dsp:cNvSpPr/>
      </dsp:nvSpPr>
      <dsp:spPr>
        <a:xfrm>
          <a:off x="7601963" y="72607"/>
          <a:ext cx="3332695" cy="1013815"/>
        </a:xfrm>
        <a:prstGeom prst="rect">
          <a:avLst/>
        </a:prstGeom>
        <a:solidFill>
          <a:schemeClr val="accent4">
            <a:lumMod val="50000"/>
          </a:schemeClr>
        </a:solidFill>
        <a:ln w="9525" cap="rnd" cmpd="sng" algn="ctr">
          <a:solidFill>
            <a:schemeClr val="accent2">
              <a:hueOff val="-8754431"/>
              <a:satOff val="-7900"/>
              <a:lumOff val="-1762"/>
              <a:alphaOff val="0"/>
            </a:schemeClr>
          </a:solidFill>
          <a:prstDash val="solid"/>
        </a:ln>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dsp:spPr>
      <dsp:style>
        <a:lnRef idx="1">
          <a:scrgbClr r="0" g="0" b="0"/>
        </a:lnRef>
        <a:fillRef idx="3">
          <a:scrgbClr r="0" g="0" b="0"/>
        </a:fillRef>
        <a:effectRef idx="3">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s-SV" sz="2800" b="1" kern="1200" dirty="0" smtClean="0"/>
            <a:t>AUDITORIA INTERNA</a:t>
          </a:r>
          <a:endParaRPr lang="es-SV" sz="2800" b="1" kern="1200" dirty="0"/>
        </a:p>
      </dsp:txBody>
      <dsp:txXfrm>
        <a:off x="7601963" y="72607"/>
        <a:ext cx="3332695" cy="1013815"/>
      </dsp:txXfrm>
    </dsp:sp>
    <dsp:sp modelId="{184C1F65-E855-4E2B-B8ED-C0753F3B3AFE}">
      <dsp:nvSpPr>
        <dsp:cNvPr id="0" name=""/>
        <dsp:cNvSpPr/>
      </dsp:nvSpPr>
      <dsp:spPr>
        <a:xfrm>
          <a:off x="7601963" y="1086422"/>
          <a:ext cx="3332695" cy="4616736"/>
        </a:xfrm>
        <a:prstGeom prst="rect">
          <a:avLst/>
        </a:prstGeom>
        <a:solidFill>
          <a:schemeClr val="accent2">
            <a:tint val="40000"/>
            <a:alpha val="90000"/>
            <a:hueOff val="-9833447"/>
            <a:satOff val="-5766"/>
            <a:lumOff val="-718"/>
            <a:alphaOff val="0"/>
          </a:schemeClr>
        </a:solidFill>
        <a:ln w="9525" cap="rnd" cmpd="sng" algn="ctr">
          <a:solidFill>
            <a:schemeClr val="accent2">
              <a:tint val="40000"/>
              <a:alpha val="90000"/>
              <a:hueOff val="-9833447"/>
              <a:satOff val="-5766"/>
              <a:lumOff val="-718"/>
              <a:alphaOff val="0"/>
            </a:schemeClr>
          </a:solidFill>
          <a:prstDash val="solid"/>
        </a:ln>
        <a:effectLst>
          <a:innerShdw blurRad="25400" dist="12700" dir="13500000">
            <a:srgbClr val="000000">
              <a:alpha val="45000"/>
            </a:srgbClr>
          </a:innerShdw>
        </a:effectLst>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just" defTabSz="844550">
            <a:lnSpc>
              <a:spcPct val="90000"/>
            </a:lnSpc>
            <a:spcBef>
              <a:spcPct val="0"/>
            </a:spcBef>
            <a:spcAft>
              <a:spcPct val="15000"/>
            </a:spcAft>
            <a:buChar char="••"/>
          </a:pPr>
          <a:r>
            <a:rPr lang="es-SV" sz="1900" b="1" kern="1200" dirty="0" smtClean="0"/>
            <a:t>La auditoría interna es una actividad objetiva de supervisión y consultoría diseñada para agregar valor y mejorar las operaciones de una organización. Ayuda a una organización a cumplir sus objetivos aportando un enfoque sistemático y disciplinado para evaluar y mejorar la eficacia de los procesos de gestión de riesgos, control y gobierno.</a:t>
          </a:r>
          <a:endParaRPr lang="es-SV" sz="1900" b="1" kern="1200" dirty="0"/>
        </a:p>
      </dsp:txBody>
      <dsp:txXfrm>
        <a:off x="7601963" y="1086422"/>
        <a:ext cx="3332695" cy="4616736"/>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B61BEF0D-F0BB-DE4B-95CE-6DB70DBA9567}" type="datetimeFigureOut">
              <a:rPr lang="en-US" dirty="0"/>
              <a:pPr/>
              <a:t>11/17/2015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11/17/2015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11/17/2015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11/17/2015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11/17/2015</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1267113800"/>
              </p:ext>
            </p:extLst>
          </p:nvPr>
        </p:nvGraphicFramePr>
        <p:xfrm>
          <a:off x="787078" y="416690"/>
          <a:ext cx="10301469" cy="5617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9005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145538642"/>
              </p:ext>
            </p:extLst>
          </p:nvPr>
        </p:nvGraphicFramePr>
        <p:xfrm>
          <a:off x="636606" y="358815"/>
          <a:ext cx="10938077" cy="57757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6954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extLst>
              <p:ext uri="{D42A27DB-BD31-4B8C-83A1-F6EECF244321}">
                <p14:modId xmlns:p14="http://schemas.microsoft.com/office/powerpoint/2010/main" val="3607245110"/>
              </p:ext>
            </p:extLst>
          </p:nvPr>
        </p:nvGraphicFramePr>
        <p:xfrm>
          <a:off x="868101" y="312516"/>
          <a:ext cx="10532963" cy="5810492"/>
        </p:xfrm>
        <a:graphic>
          <a:graphicData uri="http://schemas.openxmlformats.org/drawingml/2006/table">
            <a:tbl>
              <a:tblPr>
                <a:tableStyleId>{69CF1AB2-1976-4502-BF36-3FF5EA218861}</a:tableStyleId>
              </a:tblPr>
              <a:tblGrid>
                <a:gridCol w="1761653"/>
                <a:gridCol w="2923770"/>
                <a:gridCol w="2923770"/>
                <a:gridCol w="2923770"/>
              </a:tblGrid>
              <a:tr h="461442">
                <a:tc rowSpan="2">
                  <a:txBody>
                    <a:bodyPr/>
                    <a:lstStyle/>
                    <a:p>
                      <a:pPr algn="ctr" fontAlgn="ctr"/>
                      <a:r>
                        <a:rPr lang="es-SV" sz="2000" b="1" u="none" strike="noStrike" dirty="0" smtClean="0">
                          <a:solidFill>
                            <a:schemeClr val="tx1"/>
                          </a:solidFill>
                          <a:effectLst/>
                        </a:rPr>
                        <a:t>DIFERENCIAS</a:t>
                      </a:r>
                      <a:endParaRPr lang="es-SV" sz="1800" b="1" i="0" u="none" strike="noStrike" dirty="0">
                        <a:solidFill>
                          <a:schemeClr val="tx1"/>
                        </a:solidFill>
                        <a:effectLst/>
                        <a:latin typeface="Calibri"/>
                      </a:endParaRPr>
                    </a:p>
                  </a:txBody>
                  <a:tcPr marL="9525" marR="9525" marT="9525" marB="0" anchor="ctr">
                    <a:solidFill>
                      <a:srgbClr val="002060"/>
                    </a:solidFill>
                  </a:tcPr>
                </a:tc>
                <a:tc gridSpan="3">
                  <a:txBody>
                    <a:bodyPr/>
                    <a:lstStyle/>
                    <a:p>
                      <a:pPr algn="ctr" fontAlgn="b"/>
                      <a:r>
                        <a:rPr lang="es-SV" sz="2400" b="1" u="none" strike="noStrike" dirty="0">
                          <a:solidFill>
                            <a:schemeClr val="tx1"/>
                          </a:solidFill>
                          <a:effectLst/>
                        </a:rPr>
                        <a:t>AUDITORIA</a:t>
                      </a:r>
                      <a:endParaRPr lang="es-SV" sz="2400" b="1" i="0" u="none" strike="noStrike" dirty="0">
                        <a:solidFill>
                          <a:schemeClr val="tx1"/>
                        </a:solidFill>
                        <a:effectLst/>
                        <a:latin typeface="Calibri"/>
                      </a:endParaRPr>
                    </a:p>
                  </a:txBody>
                  <a:tcPr marL="9525" marR="9525" marT="9525" marB="0" anchor="b">
                    <a:solidFill>
                      <a:schemeClr val="accent4">
                        <a:lumMod val="75000"/>
                      </a:schemeClr>
                    </a:solidFill>
                  </a:tcPr>
                </a:tc>
                <a:tc hMerge="1">
                  <a:txBody>
                    <a:bodyPr/>
                    <a:lstStyle/>
                    <a:p>
                      <a:endParaRPr lang="es-SV"/>
                    </a:p>
                  </a:txBody>
                  <a:tcPr/>
                </a:tc>
                <a:tc hMerge="1">
                  <a:txBody>
                    <a:bodyPr/>
                    <a:lstStyle/>
                    <a:p>
                      <a:endParaRPr lang="es-SV"/>
                    </a:p>
                  </a:txBody>
                  <a:tcPr/>
                </a:tc>
              </a:tr>
              <a:tr h="461442">
                <a:tc vMerge="1">
                  <a:txBody>
                    <a:bodyPr/>
                    <a:lstStyle/>
                    <a:p>
                      <a:endParaRPr lang="es-SV"/>
                    </a:p>
                  </a:txBody>
                  <a:tcPr/>
                </a:tc>
                <a:tc>
                  <a:txBody>
                    <a:bodyPr/>
                    <a:lstStyle/>
                    <a:p>
                      <a:pPr algn="ctr" fontAlgn="b"/>
                      <a:r>
                        <a:rPr lang="es-SV" sz="2400" b="1" u="none" strike="noStrike" dirty="0">
                          <a:solidFill>
                            <a:schemeClr val="tx1"/>
                          </a:solidFill>
                          <a:effectLst/>
                        </a:rPr>
                        <a:t>FORENSE</a:t>
                      </a:r>
                      <a:endParaRPr lang="es-SV" sz="2400" b="1" i="0" u="none" strike="noStrike" dirty="0">
                        <a:solidFill>
                          <a:schemeClr val="tx1"/>
                        </a:solidFill>
                        <a:effectLst/>
                        <a:latin typeface="Calibri"/>
                      </a:endParaRPr>
                    </a:p>
                  </a:txBody>
                  <a:tcPr marL="9525" marR="9525" marT="9525" marB="0" anchor="b">
                    <a:solidFill>
                      <a:schemeClr val="accent4">
                        <a:lumMod val="75000"/>
                      </a:schemeClr>
                    </a:solidFill>
                  </a:tcPr>
                </a:tc>
                <a:tc>
                  <a:txBody>
                    <a:bodyPr/>
                    <a:lstStyle/>
                    <a:p>
                      <a:pPr algn="ctr" fontAlgn="b"/>
                      <a:r>
                        <a:rPr lang="es-SV" sz="2400" b="1" u="none" strike="noStrike" dirty="0">
                          <a:solidFill>
                            <a:schemeClr val="tx1"/>
                          </a:solidFill>
                          <a:effectLst/>
                        </a:rPr>
                        <a:t>FINANCIERA</a:t>
                      </a:r>
                      <a:endParaRPr lang="es-SV" sz="2400" b="1" i="0" u="none" strike="noStrike" dirty="0">
                        <a:solidFill>
                          <a:schemeClr val="tx1"/>
                        </a:solidFill>
                        <a:effectLst/>
                        <a:latin typeface="Calibri"/>
                      </a:endParaRPr>
                    </a:p>
                  </a:txBody>
                  <a:tcPr marL="9525" marR="9525" marT="9525" marB="0" anchor="b">
                    <a:solidFill>
                      <a:schemeClr val="accent4">
                        <a:lumMod val="75000"/>
                      </a:schemeClr>
                    </a:solidFill>
                  </a:tcPr>
                </a:tc>
                <a:tc>
                  <a:txBody>
                    <a:bodyPr/>
                    <a:lstStyle/>
                    <a:p>
                      <a:pPr algn="ctr" fontAlgn="b"/>
                      <a:r>
                        <a:rPr lang="es-SV" sz="2400" b="1" u="none" strike="noStrike" dirty="0">
                          <a:solidFill>
                            <a:schemeClr val="tx1"/>
                          </a:solidFill>
                          <a:effectLst/>
                        </a:rPr>
                        <a:t>INTERNA</a:t>
                      </a:r>
                      <a:endParaRPr lang="es-SV" sz="2400" b="1" i="0" u="none" strike="noStrike" dirty="0">
                        <a:solidFill>
                          <a:schemeClr val="tx1"/>
                        </a:solidFill>
                        <a:effectLst/>
                        <a:latin typeface="Calibri"/>
                      </a:endParaRPr>
                    </a:p>
                  </a:txBody>
                  <a:tcPr marL="9525" marR="9525" marT="9525" marB="0" anchor="b">
                    <a:solidFill>
                      <a:schemeClr val="accent4">
                        <a:lumMod val="75000"/>
                      </a:schemeClr>
                    </a:solidFill>
                  </a:tcPr>
                </a:tc>
              </a:tr>
              <a:tr h="903441">
                <a:tc>
                  <a:txBody>
                    <a:bodyPr/>
                    <a:lstStyle/>
                    <a:p>
                      <a:pPr algn="ctr" fontAlgn="ctr"/>
                      <a:r>
                        <a:rPr lang="es-SV" sz="1800" b="1" u="none" strike="noStrike" dirty="0">
                          <a:solidFill>
                            <a:schemeClr val="tx1"/>
                          </a:solidFill>
                          <a:effectLst/>
                        </a:rPr>
                        <a:t>PERSONA QUE LA REALIZA</a:t>
                      </a:r>
                      <a:endParaRPr lang="es-SV" sz="1800" b="1" i="0" u="none" strike="noStrike" dirty="0">
                        <a:solidFill>
                          <a:schemeClr val="tx1"/>
                        </a:solidFill>
                        <a:effectLst/>
                        <a:latin typeface="Calibri"/>
                      </a:endParaRPr>
                    </a:p>
                  </a:txBody>
                  <a:tcPr marL="9525" marR="9525" marT="9525" marB="0" anchor="ctr">
                    <a:solidFill>
                      <a:schemeClr val="accent5">
                        <a:lumMod val="75000"/>
                      </a:schemeClr>
                    </a:solidFill>
                  </a:tcPr>
                </a:tc>
                <a:tc>
                  <a:txBody>
                    <a:bodyPr/>
                    <a:lstStyle/>
                    <a:p>
                      <a:pPr algn="ctr" fontAlgn="ctr"/>
                      <a:r>
                        <a:rPr lang="es-SV" sz="1800" u="none" strike="noStrike" dirty="0">
                          <a:effectLst/>
                        </a:rPr>
                        <a:t>Experto independiente especializado</a:t>
                      </a:r>
                      <a:endParaRPr lang="es-SV" sz="1800" b="1" i="0" u="none" strike="noStrike" dirty="0">
                        <a:solidFill>
                          <a:srgbClr val="000000"/>
                        </a:solidFill>
                        <a:effectLst/>
                        <a:latin typeface="Calibri"/>
                      </a:endParaRPr>
                    </a:p>
                  </a:txBody>
                  <a:tcPr marL="9525" marR="9525" marT="9525" marB="0" anchor="ctr">
                    <a:solidFill>
                      <a:schemeClr val="tx1"/>
                    </a:solidFill>
                  </a:tcPr>
                </a:tc>
                <a:tc>
                  <a:txBody>
                    <a:bodyPr/>
                    <a:lstStyle/>
                    <a:p>
                      <a:pPr algn="ctr" fontAlgn="ctr"/>
                      <a:r>
                        <a:rPr lang="es-SV" sz="1800" u="none" strike="noStrike" dirty="0">
                          <a:effectLst/>
                        </a:rPr>
                        <a:t>Auditor externo independiente</a:t>
                      </a:r>
                      <a:endParaRPr lang="es-SV" sz="1800" b="1" i="0" u="none" strike="noStrike" dirty="0">
                        <a:solidFill>
                          <a:srgbClr val="000000"/>
                        </a:solidFill>
                        <a:effectLst/>
                        <a:latin typeface="Calibri"/>
                      </a:endParaRPr>
                    </a:p>
                  </a:txBody>
                  <a:tcPr marL="9525" marR="9525" marT="9525" marB="0" anchor="ctr">
                    <a:solidFill>
                      <a:schemeClr val="tx1"/>
                    </a:solidFill>
                  </a:tcPr>
                </a:tc>
                <a:tc>
                  <a:txBody>
                    <a:bodyPr/>
                    <a:lstStyle/>
                    <a:p>
                      <a:pPr algn="ctr" fontAlgn="ctr"/>
                      <a:r>
                        <a:rPr lang="es-SV" sz="1800" u="none" strike="noStrike" dirty="0">
                          <a:effectLst/>
                        </a:rPr>
                        <a:t>Persona que labora dentro de la entidad</a:t>
                      </a:r>
                      <a:endParaRPr lang="es-SV" sz="1800" b="1" i="0" u="none" strike="noStrike" dirty="0">
                        <a:solidFill>
                          <a:srgbClr val="000000"/>
                        </a:solidFill>
                        <a:effectLst/>
                        <a:latin typeface="Calibri"/>
                      </a:endParaRPr>
                    </a:p>
                  </a:txBody>
                  <a:tcPr marL="9525" marR="9525" marT="9525" marB="0" anchor="ctr">
                    <a:solidFill>
                      <a:schemeClr val="tx1"/>
                    </a:solidFill>
                  </a:tcPr>
                </a:tc>
              </a:tr>
              <a:tr h="1612639">
                <a:tc>
                  <a:txBody>
                    <a:bodyPr/>
                    <a:lstStyle/>
                    <a:p>
                      <a:pPr algn="ctr" fontAlgn="ctr"/>
                      <a:r>
                        <a:rPr lang="es-SV" sz="1800" b="1" u="none" strike="noStrike" dirty="0">
                          <a:solidFill>
                            <a:schemeClr val="tx1"/>
                          </a:solidFill>
                          <a:effectLst/>
                        </a:rPr>
                        <a:t>PERIORICIDAD</a:t>
                      </a:r>
                      <a:endParaRPr lang="es-SV" sz="1800" b="1" i="0" u="none" strike="noStrike" dirty="0">
                        <a:solidFill>
                          <a:schemeClr val="tx1"/>
                        </a:solidFill>
                        <a:effectLst/>
                        <a:latin typeface="Calibri"/>
                      </a:endParaRPr>
                    </a:p>
                  </a:txBody>
                  <a:tcPr marL="9525" marR="9525" marT="9525" marB="0" anchor="ctr">
                    <a:solidFill>
                      <a:schemeClr val="accent5">
                        <a:lumMod val="75000"/>
                      </a:schemeClr>
                    </a:solidFill>
                  </a:tcPr>
                </a:tc>
                <a:tc>
                  <a:txBody>
                    <a:bodyPr/>
                    <a:lstStyle/>
                    <a:p>
                      <a:pPr algn="ctr" fontAlgn="ctr"/>
                      <a:r>
                        <a:rPr lang="es-SV" sz="1800" u="none" strike="noStrike" dirty="0">
                          <a:effectLst/>
                        </a:rPr>
                        <a:t>Solo se lleva a cabo cuando hay suficiente sospecha o </a:t>
                      </a:r>
                      <a:r>
                        <a:rPr lang="es-SV" sz="1800" u="none" strike="noStrike" dirty="0" smtClean="0">
                          <a:effectLst/>
                        </a:rPr>
                        <a:t>afirmación </a:t>
                      </a:r>
                      <a:r>
                        <a:rPr lang="es-SV" sz="1800" u="none" strike="noStrike" dirty="0">
                          <a:effectLst/>
                        </a:rPr>
                        <a:t>de existencia de fraude</a:t>
                      </a:r>
                      <a:endParaRPr lang="es-SV" sz="1800" b="1" i="0" u="none" strike="noStrike" dirty="0">
                        <a:solidFill>
                          <a:srgbClr val="000000"/>
                        </a:solidFill>
                        <a:effectLst/>
                        <a:latin typeface="Calibri"/>
                      </a:endParaRPr>
                    </a:p>
                  </a:txBody>
                  <a:tcPr marL="9525" marR="9525" marT="9525" marB="0" anchor="ctr">
                    <a:solidFill>
                      <a:schemeClr val="tx1"/>
                    </a:solidFill>
                  </a:tcPr>
                </a:tc>
                <a:tc>
                  <a:txBody>
                    <a:bodyPr/>
                    <a:lstStyle/>
                    <a:p>
                      <a:pPr algn="ctr" fontAlgn="ctr"/>
                      <a:r>
                        <a:rPr lang="es-SV" sz="1800" u="none" strike="noStrike" dirty="0">
                          <a:effectLst/>
                        </a:rPr>
                        <a:t>Recurrente, cada año</a:t>
                      </a:r>
                      <a:endParaRPr lang="es-SV" sz="1800" b="1" i="0" u="none" strike="noStrike" dirty="0">
                        <a:solidFill>
                          <a:srgbClr val="000000"/>
                        </a:solidFill>
                        <a:effectLst/>
                        <a:latin typeface="Calibri"/>
                      </a:endParaRPr>
                    </a:p>
                  </a:txBody>
                  <a:tcPr marL="9525" marR="9525" marT="9525" marB="0" anchor="ctr">
                    <a:solidFill>
                      <a:schemeClr val="tx1"/>
                    </a:solidFill>
                  </a:tcPr>
                </a:tc>
                <a:tc>
                  <a:txBody>
                    <a:bodyPr/>
                    <a:lstStyle/>
                    <a:p>
                      <a:pPr algn="ctr" fontAlgn="ctr"/>
                      <a:r>
                        <a:rPr lang="es-SV" sz="1800" u="none" strike="noStrike" dirty="0">
                          <a:effectLst/>
                        </a:rPr>
                        <a:t>Anualmente</a:t>
                      </a:r>
                      <a:endParaRPr lang="es-SV" sz="1800" b="1" i="0" u="none" strike="noStrike" dirty="0">
                        <a:solidFill>
                          <a:srgbClr val="000000"/>
                        </a:solidFill>
                        <a:effectLst/>
                        <a:latin typeface="Calibri"/>
                      </a:endParaRPr>
                    </a:p>
                  </a:txBody>
                  <a:tcPr marL="9525" marR="9525" marT="9525" marB="0" anchor="ctr">
                    <a:solidFill>
                      <a:schemeClr val="tx1"/>
                    </a:solidFill>
                  </a:tcPr>
                </a:tc>
              </a:tr>
              <a:tr h="948611">
                <a:tc>
                  <a:txBody>
                    <a:bodyPr/>
                    <a:lstStyle/>
                    <a:p>
                      <a:pPr algn="ctr" fontAlgn="ctr"/>
                      <a:r>
                        <a:rPr lang="es-SV" sz="1800" b="1" u="none" strike="noStrike" dirty="0">
                          <a:solidFill>
                            <a:schemeClr val="tx1"/>
                          </a:solidFill>
                          <a:effectLst/>
                        </a:rPr>
                        <a:t>ALCANCE</a:t>
                      </a:r>
                      <a:endParaRPr lang="es-SV" sz="1800" b="1" i="0" u="none" strike="noStrike" dirty="0">
                        <a:solidFill>
                          <a:schemeClr val="tx1"/>
                        </a:solidFill>
                        <a:effectLst/>
                        <a:latin typeface="Calibri"/>
                      </a:endParaRPr>
                    </a:p>
                  </a:txBody>
                  <a:tcPr marL="9525" marR="9525" marT="9525" marB="0" anchor="ctr">
                    <a:solidFill>
                      <a:schemeClr val="accent5">
                        <a:lumMod val="75000"/>
                      </a:schemeClr>
                    </a:solidFill>
                  </a:tcPr>
                </a:tc>
                <a:tc>
                  <a:txBody>
                    <a:bodyPr/>
                    <a:lstStyle/>
                    <a:p>
                      <a:pPr algn="ctr" fontAlgn="ctr"/>
                      <a:r>
                        <a:rPr lang="es-SV" sz="1800" u="none" strike="noStrike">
                          <a:effectLst/>
                        </a:rPr>
                        <a:t>Conducida para resolver alegaciones específicas</a:t>
                      </a:r>
                      <a:endParaRPr lang="es-SV" sz="1800" b="1" i="0" u="none" strike="noStrike">
                        <a:solidFill>
                          <a:srgbClr val="000000"/>
                        </a:solidFill>
                        <a:effectLst/>
                        <a:latin typeface="Arial Narrow"/>
                      </a:endParaRPr>
                    </a:p>
                  </a:txBody>
                  <a:tcPr marL="9525" marR="9525" marT="9525" marB="0" anchor="ctr">
                    <a:solidFill>
                      <a:schemeClr val="tx1"/>
                    </a:solidFill>
                  </a:tcPr>
                </a:tc>
                <a:tc>
                  <a:txBody>
                    <a:bodyPr/>
                    <a:lstStyle/>
                    <a:p>
                      <a:pPr algn="ctr" fontAlgn="ctr"/>
                      <a:r>
                        <a:rPr lang="es-SV" sz="1800" u="none" strike="noStrike" dirty="0">
                          <a:effectLst/>
                        </a:rPr>
                        <a:t>Consiste en un examen general de </a:t>
                      </a:r>
                      <a:r>
                        <a:rPr lang="es-SV" sz="1800" u="none" strike="noStrike" dirty="0" smtClean="0">
                          <a:effectLst/>
                        </a:rPr>
                        <a:t>información </a:t>
                      </a:r>
                      <a:r>
                        <a:rPr lang="es-SV" sz="1800" u="none" strike="noStrike" dirty="0">
                          <a:effectLst/>
                        </a:rPr>
                        <a:t>financiera</a:t>
                      </a:r>
                      <a:endParaRPr lang="es-SV" sz="1800" b="1" i="0" u="none" strike="noStrike" dirty="0">
                        <a:solidFill>
                          <a:srgbClr val="000000"/>
                        </a:solidFill>
                        <a:effectLst/>
                        <a:latin typeface="Calibri"/>
                      </a:endParaRPr>
                    </a:p>
                  </a:txBody>
                  <a:tcPr marL="9525" marR="9525" marT="9525" marB="0" anchor="ctr">
                    <a:solidFill>
                      <a:schemeClr val="tx1"/>
                    </a:solidFill>
                  </a:tcPr>
                </a:tc>
                <a:tc>
                  <a:txBody>
                    <a:bodyPr/>
                    <a:lstStyle/>
                    <a:p>
                      <a:pPr algn="ctr" fontAlgn="ctr"/>
                      <a:r>
                        <a:rPr lang="es-SV" sz="1800" u="none" strike="noStrike" dirty="0">
                          <a:effectLst/>
                        </a:rPr>
                        <a:t>consiste en realizar controles de gestión de riesgos</a:t>
                      </a:r>
                      <a:endParaRPr lang="es-SV" sz="1800" b="1" i="0" u="none" strike="noStrike" dirty="0">
                        <a:solidFill>
                          <a:srgbClr val="000000"/>
                        </a:solidFill>
                        <a:effectLst/>
                        <a:latin typeface="Arial Narrow"/>
                      </a:endParaRPr>
                    </a:p>
                  </a:txBody>
                  <a:tcPr marL="9525" marR="9525" marT="9525" marB="0" anchor="ctr">
                    <a:solidFill>
                      <a:schemeClr val="tx1"/>
                    </a:solidFill>
                  </a:tcPr>
                </a:tc>
              </a:tr>
              <a:tr h="1422917">
                <a:tc>
                  <a:txBody>
                    <a:bodyPr/>
                    <a:lstStyle/>
                    <a:p>
                      <a:pPr algn="ctr" fontAlgn="ctr"/>
                      <a:r>
                        <a:rPr lang="es-SV" sz="1800" b="1" u="none" strike="noStrike" dirty="0">
                          <a:solidFill>
                            <a:schemeClr val="tx1"/>
                          </a:solidFill>
                          <a:effectLst/>
                        </a:rPr>
                        <a:t>OBJETIVO</a:t>
                      </a:r>
                      <a:endParaRPr lang="es-SV" sz="1800" b="1" i="0" u="none" strike="noStrike" dirty="0">
                        <a:solidFill>
                          <a:schemeClr val="tx1"/>
                        </a:solidFill>
                        <a:effectLst/>
                        <a:latin typeface="Calibri"/>
                      </a:endParaRPr>
                    </a:p>
                  </a:txBody>
                  <a:tcPr marL="9525" marR="9525" marT="9525" marB="0" anchor="ctr">
                    <a:solidFill>
                      <a:schemeClr val="accent5">
                        <a:lumMod val="75000"/>
                      </a:schemeClr>
                    </a:solidFill>
                  </a:tcPr>
                </a:tc>
                <a:tc>
                  <a:txBody>
                    <a:bodyPr/>
                    <a:lstStyle/>
                    <a:p>
                      <a:pPr algn="ctr" fontAlgn="b"/>
                      <a:r>
                        <a:rPr lang="es-SV" sz="1800" u="none" strike="noStrike">
                          <a:effectLst/>
                        </a:rPr>
                        <a:t>Es determinar si ha ocurrido o está ocurriendo un fraude u otro delito económico</a:t>
                      </a:r>
                      <a:endParaRPr lang="es-SV" sz="1800" b="1" i="0" u="none" strike="noStrike">
                        <a:solidFill>
                          <a:srgbClr val="000000"/>
                        </a:solidFill>
                        <a:effectLst/>
                        <a:latin typeface="Arial Narrow"/>
                      </a:endParaRPr>
                    </a:p>
                  </a:txBody>
                  <a:tcPr marL="9525" marR="9525" marT="9525" marB="0" anchor="b">
                    <a:solidFill>
                      <a:schemeClr val="tx1"/>
                    </a:solidFill>
                  </a:tcPr>
                </a:tc>
                <a:tc>
                  <a:txBody>
                    <a:bodyPr/>
                    <a:lstStyle/>
                    <a:p>
                      <a:pPr algn="ctr" fontAlgn="b"/>
                      <a:r>
                        <a:rPr lang="es-SV" sz="1800" u="none" strike="noStrike" dirty="0">
                          <a:effectLst/>
                        </a:rPr>
                        <a:t>Expresar una opinión sobre la razonabilidad de los estados financieros</a:t>
                      </a:r>
                      <a:endParaRPr lang="es-SV" sz="1800" b="1" i="0" u="none" strike="noStrike" dirty="0">
                        <a:solidFill>
                          <a:srgbClr val="000000"/>
                        </a:solidFill>
                        <a:effectLst/>
                        <a:latin typeface="Arial Narrow"/>
                      </a:endParaRPr>
                    </a:p>
                  </a:txBody>
                  <a:tcPr marL="9525" marR="9525" marT="9525" marB="0" anchor="b">
                    <a:solidFill>
                      <a:schemeClr val="tx1"/>
                    </a:solidFill>
                  </a:tcPr>
                </a:tc>
                <a:tc>
                  <a:txBody>
                    <a:bodyPr/>
                    <a:lstStyle/>
                    <a:p>
                      <a:pPr algn="ctr" fontAlgn="b"/>
                      <a:r>
                        <a:rPr lang="es-SV" sz="1800" u="none" strike="noStrike" dirty="0">
                          <a:effectLst/>
                        </a:rPr>
                        <a:t>agregar valor y mejorar las operaciones de una organización</a:t>
                      </a:r>
                      <a:endParaRPr lang="es-SV" sz="1800" b="1" i="0" u="none" strike="noStrike" dirty="0">
                        <a:solidFill>
                          <a:srgbClr val="000000"/>
                        </a:solidFill>
                        <a:effectLst/>
                        <a:latin typeface="Arial Narrow"/>
                      </a:endParaRPr>
                    </a:p>
                  </a:txBody>
                  <a:tcPr marL="9525" marR="9525" marT="9525" marB="0" anchor="b">
                    <a:solidFill>
                      <a:schemeClr val="tx1"/>
                    </a:solidFill>
                  </a:tcPr>
                </a:tc>
              </a:tr>
            </a:tbl>
          </a:graphicData>
        </a:graphic>
      </p:graphicFrame>
    </p:spTree>
    <p:extLst>
      <p:ext uri="{BB962C8B-B14F-4D97-AF65-F5344CB8AC3E}">
        <p14:creationId xmlns:p14="http://schemas.microsoft.com/office/powerpoint/2010/main" val="3829027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2429818928"/>
              </p:ext>
            </p:extLst>
          </p:nvPr>
        </p:nvGraphicFramePr>
        <p:xfrm>
          <a:off x="474564" y="497710"/>
          <a:ext cx="11134843" cy="5463251"/>
        </p:xfrm>
        <a:graphic>
          <a:graphicData uri="http://schemas.openxmlformats.org/drawingml/2006/table">
            <a:tbl>
              <a:tblPr>
                <a:effectLst>
                  <a:innerShdw blurRad="114300">
                    <a:prstClr val="black"/>
                  </a:innerShdw>
                </a:effectLst>
                <a:tableStyleId>{0505E3EF-67EA-436B-97B2-0124C06EBD24}</a:tableStyleId>
              </a:tblPr>
              <a:tblGrid>
                <a:gridCol w="2222337"/>
                <a:gridCol w="2730824"/>
                <a:gridCol w="3090841"/>
                <a:gridCol w="3090841"/>
              </a:tblGrid>
              <a:tr h="425487">
                <a:tc rowSpan="2">
                  <a:txBody>
                    <a:bodyPr/>
                    <a:lstStyle/>
                    <a:p>
                      <a:pPr algn="ctr" fontAlgn="ctr"/>
                      <a:r>
                        <a:rPr lang="es-SV" sz="2400" b="1" u="none" strike="noStrike" dirty="0" smtClean="0">
                          <a:ln>
                            <a:solidFill>
                              <a:sysClr val="windowText" lastClr="000000"/>
                            </a:solidFill>
                          </a:ln>
                          <a:solidFill>
                            <a:schemeClr val="tx1"/>
                          </a:solidFill>
                          <a:effectLst/>
                          <a:latin typeface="Arial" panose="020B0604020202020204" pitchFamily="34" charset="0"/>
                          <a:cs typeface="Arial" panose="020B0604020202020204" pitchFamily="34" charset="0"/>
                        </a:rPr>
                        <a:t>DIFERENCIAS</a:t>
                      </a:r>
                      <a:endParaRPr lang="es-SV" sz="2400" b="1" i="0" u="none" strike="noStrike" dirty="0">
                        <a:ln>
                          <a:solidFill>
                            <a:sysClr val="windowText" lastClr="000000"/>
                          </a:solidFill>
                        </a:ln>
                        <a:solidFill>
                          <a:schemeClr val="tx1"/>
                        </a:solidFill>
                        <a:effectLst/>
                        <a:latin typeface="Arial" panose="020B0604020202020204" pitchFamily="34" charset="0"/>
                        <a:cs typeface="Arial" panose="020B0604020202020204" pitchFamily="34" charset="0"/>
                      </a:endParaRPr>
                    </a:p>
                  </a:txBody>
                  <a:tcPr marL="9525" marR="9525" marT="9525" marB="0" anchor="ctr">
                    <a:solidFill>
                      <a:schemeClr val="accent1">
                        <a:lumMod val="75000"/>
                      </a:schemeClr>
                    </a:solidFill>
                  </a:tcPr>
                </a:tc>
                <a:tc gridSpan="3">
                  <a:txBody>
                    <a:bodyPr/>
                    <a:lstStyle/>
                    <a:p>
                      <a:pPr algn="ctr" fontAlgn="b"/>
                      <a:r>
                        <a:rPr lang="es-SV" sz="1800" b="1" u="none" strike="noStrike" dirty="0">
                          <a:solidFill>
                            <a:schemeClr val="tx1"/>
                          </a:solidFill>
                          <a:effectLst/>
                          <a:latin typeface="Arial" panose="020B0604020202020204" pitchFamily="34" charset="0"/>
                          <a:cs typeface="Arial" panose="020B0604020202020204" pitchFamily="34" charset="0"/>
                        </a:rPr>
                        <a:t>AUDITORIA</a:t>
                      </a:r>
                      <a:endParaRPr lang="es-SV" sz="18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b">
                    <a:solidFill>
                      <a:schemeClr val="accent4">
                        <a:lumMod val="75000"/>
                      </a:schemeClr>
                    </a:solidFill>
                  </a:tcPr>
                </a:tc>
                <a:tc hMerge="1">
                  <a:txBody>
                    <a:bodyPr/>
                    <a:lstStyle/>
                    <a:p>
                      <a:endParaRPr lang="es-SV"/>
                    </a:p>
                  </a:txBody>
                  <a:tcPr/>
                </a:tc>
                <a:tc hMerge="1">
                  <a:txBody>
                    <a:bodyPr/>
                    <a:lstStyle/>
                    <a:p>
                      <a:endParaRPr lang="es-SV"/>
                    </a:p>
                  </a:txBody>
                  <a:tcPr/>
                </a:tc>
              </a:tr>
              <a:tr h="425487">
                <a:tc vMerge="1">
                  <a:txBody>
                    <a:bodyPr/>
                    <a:lstStyle/>
                    <a:p>
                      <a:endParaRPr lang="es-SV"/>
                    </a:p>
                  </a:txBody>
                  <a:tcPr/>
                </a:tc>
                <a:tc>
                  <a:txBody>
                    <a:bodyPr/>
                    <a:lstStyle/>
                    <a:p>
                      <a:pPr algn="ctr" fontAlgn="b"/>
                      <a:r>
                        <a:rPr lang="es-SV" sz="1800" b="1" u="none" strike="noStrike" dirty="0">
                          <a:solidFill>
                            <a:schemeClr val="tx1"/>
                          </a:solidFill>
                          <a:effectLst/>
                          <a:latin typeface="Arial" panose="020B0604020202020204" pitchFamily="34" charset="0"/>
                          <a:cs typeface="Arial" panose="020B0604020202020204" pitchFamily="34" charset="0"/>
                        </a:rPr>
                        <a:t>FORENSE</a:t>
                      </a:r>
                      <a:endParaRPr lang="es-SV" sz="18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b">
                    <a:solidFill>
                      <a:schemeClr val="accent4">
                        <a:lumMod val="75000"/>
                      </a:schemeClr>
                    </a:solidFill>
                  </a:tcPr>
                </a:tc>
                <a:tc>
                  <a:txBody>
                    <a:bodyPr/>
                    <a:lstStyle/>
                    <a:p>
                      <a:pPr algn="ctr" fontAlgn="b"/>
                      <a:r>
                        <a:rPr lang="es-SV" sz="1800" b="1" u="none" strike="noStrike" dirty="0">
                          <a:solidFill>
                            <a:schemeClr val="tx1"/>
                          </a:solidFill>
                          <a:effectLst/>
                          <a:latin typeface="Arial" panose="020B0604020202020204" pitchFamily="34" charset="0"/>
                          <a:cs typeface="Arial" panose="020B0604020202020204" pitchFamily="34" charset="0"/>
                        </a:rPr>
                        <a:t>FINANCIERA</a:t>
                      </a:r>
                      <a:endParaRPr lang="es-SV" sz="18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b">
                    <a:solidFill>
                      <a:schemeClr val="accent4">
                        <a:lumMod val="75000"/>
                      </a:schemeClr>
                    </a:solidFill>
                  </a:tcPr>
                </a:tc>
                <a:tc>
                  <a:txBody>
                    <a:bodyPr/>
                    <a:lstStyle/>
                    <a:p>
                      <a:pPr algn="ctr" fontAlgn="b"/>
                      <a:r>
                        <a:rPr lang="es-SV" sz="1800" b="1" u="none" strike="noStrike" dirty="0">
                          <a:solidFill>
                            <a:schemeClr val="tx1"/>
                          </a:solidFill>
                          <a:effectLst/>
                          <a:latin typeface="Arial" panose="020B0604020202020204" pitchFamily="34" charset="0"/>
                          <a:cs typeface="Arial" panose="020B0604020202020204" pitchFamily="34" charset="0"/>
                        </a:rPr>
                        <a:t>INTERNA</a:t>
                      </a:r>
                      <a:endParaRPr lang="es-SV" sz="18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b">
                    <a:solidFill>
                      <a:schemeClr val="accent4">
                        <a:lumMod val="75000"/>
                      </a:schemeClr>
                    </a:solidFill>
                  </a:tcPr>
                </a:tc>
              </a:tr>
              <a:tr h="893522">
                <a:tc>
                  <a:txBody>
                    <a:bodyPr/>
                    <a:lstStyle/>
                    <a:p>
                      <a:pPr algn="ctr" fontAlgn="ctr"/>
                      <a:r>
                        <a:rPr lang="es-SV" sz="1800" b="1" u="none" strike="noStrike" dirty="0">
                          <a:solidFill>
                            <a:schemeClr val="tx1"/>
                          </a:solidFill>
                          <a:effectLst/>
                          <a:latin typeface="Arial" panose="020B0604020202020204" pitchFamily="34" charset="0"/>
                          <a:cs typeface="Arial" panose="020B0604020202020204" pitchFamily="34" charset="0"/>
                        </a:rPr>
                        <a:t>CORRESPONDIENTE A LA RELACION</a:t>
                      </a:r>
                      <a:endParaRPr lang="es-SV" sz="18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solidFill>
                      <a:schemeClr val="accent5">
                        <a:lumMod val="75000"/>
                      </a:schemeClr>
                    </a:solidFill>
                  </a:tcPr>
                </a:tc>
                <a:tc>
                  <a:txBody>
                    <a:bodyPr/>
                    <a:lstStyle/>
                    <a:p>
                      <a:pPr algn="ctr" fontAlgn="b"/>
                      <a:r>
                        <a:rPr lang="es-SV" sz="1800" u="none" strike="noStrike" dirty="0">
                          <a:effectLst/>
                          <a:latin typeface="Arial" panose="020B0604020202020204" pitchFamily="34" charset="0"/>
                          <a:cs typeface="Arial" panose="020B0604020202020204" pitchFamily="34" charset="0"/>
                        </a:rPr>
                        <a:t>Si es adversativa, (“pero, sin embargo”)</a:t>
                      </a:r>
                      <a:endParaRPr lang="es-SV"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solidFill>
                      <a:schemeClr val="tx1"/>
                    </a:solidFill>
                  </a:tcPr>
                </a:tc>
                <a:tc>
                  <a:txBody>
                    <a:bodyPr/>
                    <a:lstStyle/>
                    <a:p>
                      <a:pPr algn="ctr" fontAlgn="b"/>
                      <a:r>
                        <a:rPr lang="es-SV" sz="1800" u="none" strike="noStrike">
                          <a:effectLst/>
                          <a:latin typeface="Arial" panose="020B0604020202020204" pitchFamily="34" charset="0"/>
                          <a:cs typeface="Arial" panose="020B0604020202020204" pitchFamily="34" charset="0"/>
                        </a:rPr>
                        <a:t>No es adversativa en su naturaleza</a:t>
                      </a:r>
                      <a:endParaRPr lang="es-SV" sz="18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solidFill>
                      <a:schemeClr val="tx1"/>
                    </a:solidFill>
                  </a:tcPr>
                </a:tc>
                <a:tc>
                  <a:txBody>
                    <a:bodyPr/>
                    <a:lstStyle/>
                    <a:p>
                      <a:pPr algn="ctr" fontAlgn="b"/>
                      <a:r>
                        <a:rPr lang="es-SV" sz="1800" u="none" strike="noStrike">
                          <a:effectLst/>
                          <a:latin typeface="Arial" panose="020B0604020202020204" pitchFamily="34" charset="0"/>
                          <a:cs typeface="Arial" panose="020B0604020202020204" pitchFamily="34" charset="0"/>
                        </a:rPr>
                        <a:t>No es adversativa en su naturaleza</a:t>
                      </a:r>
                      <a:endParaRPr lang="es-SV" sz="18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solidFill>
                      <a:schemeClr val="tx1"/>
                    </a:solidFill>
                  </a:tcPr>
                </a:tc>
              </a:tr>
              <a:tr h="1655144">
                <a:tc>
                  <a:txBody>
                    <a:bodyPr/>
                    <a:lstStyle/>
                    <a:p>
                      <a:pPr algn="ctr" fontAlgn="ctr"/>
                      <a:r>
                        <a:rPr lang="es-SV" sz="1800" b="1" u="none" strike="noStrike" dirty="0">
                          <a:solidFill>
                            <a:schemeClr val="tx1"/>
                          </a:solidFill>
                          <a:effectLst/>
                          <a:latin typeface="Arial" panose="020B0604020202020204" pitchFamily="34" charset="0"/>
                          <a:cs typeface="Arial" panose="020B0604020202020204" pitchFamily="34" charset="0"/>
                        </a:rPr>
                        <a:t>RELATIVO A LA METODOLOGIA</a:t>
                      </a:r>
                      <a:endParaRPr lang="es-SV" sz="18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solidFill>
                      <a:schemeClr val="accent5">
                        <a:lumMod val="75000"/>
                      </a:schemeClr>
                    </a:solidFill>
                  </a:tcPr>
                </a:tc>
                <a:tc>
                  <a:txBody>
                    <a:bodyPr/>
                    <a:lstStyle/>
                    <a:p>
                      <a:pPr algn="ctr" fontAlgn="b"/>
                      <a:r>
                        <a:rPr lang="es-SV" sz="1800" u="none" strike="noStrike" dirty="0">
                          <a:effectLst/>
                          <a:latin typeface="Arial" panose="020B0604020202020204" pitchFamily="34" charset="0"/>
                          <a:cs typeface="Arial" panose="020B0604020202020204" pitchFamily="34" charset="0"/>
                        </a:rPr>
                        <a:t>Usa técnicas de examen de fraudes, basadas en documentación, revisión de datos públicos y entrevistas</a:t>
                      </a:r>
                      <a:endParaRPr lang="es-SV"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solidFill>
                      <a:schemeClr val="tx1"/>
                    </a:solidFill>
                  </a:tcPr>
                </a:tc>
                <a:tc>
                  <a:txBody>
                    <a:bodyPr/>
                    <a:lstStyle/>
                    <a:p>
                      <a:pPr algn="ctr" fontAlgn="b"/>
                      <a:r>
                        <a:rPr lang="es-SV" sz="1800" u="none" strike="noStrike" dirty="0">
                          <a:effectLst/>
                          <a:latin typeface="Arial" panose="020B0604020202020204" pitchFamily="34" charset="0"/>
                          <a:cs typeface="Arial" panose="020B0604020202020204" pitchFamily="34" charset="0"/>
                        </a:rPr>
                        <a:t>Utiliza técnicas de auditoría principalmente empleadas en el examen de información financiera</a:t>
                      </a:r>
                      <a:endParaRPr lang="es-SV"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solidFill>
                      <a:schemeClr val="tx1"/>
                    </a:solidFill>
                  </a:tcPr>
                </a:tc>
                <a:tc>
                  <a:txBody>
                    <a:bodyPr/>
                    <a:lstStyle/>
                    <a:p>
                      <a:pPr algn="ctr" fontAlgn="b"/>
                      <a:r>
                        <a:rPr lang="es-SV" sz="1800" u="none" strike="noStrike" dirty="0">
                          <a:effectLst/>
                          <a:latin typeface="Arial" panose="020B0604020202020204" pitchFamily="34" charset="0"/>
                          <a:cs typeface="Arial" panose="020B0604020202020204" pitchFamily="34" charset="0"/>
                        </a:rPr>
                        <a:t>Debe revisar constantemente el sistema de control y estar seguro de que es adecuado</a:t>
                      </a:r>
                      <a:endParaRPr lang="es-SV"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solidFill>
                      <a:schemeClr val="tx1"/>
                    </a:solidFill>
                  </a:tcPr>
                </a:tc>
              </a:tr>
              <a:tr h="2063611">
                <a:tc>
                  <a:txBody>
                    <a:bodyPr/>
                    <a:lstStyle/>
                    <a:p>
                      <a:pPr algn="ctr" fontAlgn="ctr"/>
                      <a:r>
                        <a:rPr lang="es-SV" sz="1800" b="1" u="none" strike="noStrike" dirty="0">
                          <a:solidFill>
                            <a:schemeClr val="tx1"/>
                          </a:solidFill>
                          <a:effectLst/>
                          <a:latin typeface="Arial" panose="020B0604020202020204" pitchFamily="34" charset="0"/>
                          <a:cs typeface="Arial" panose="020B0604020202020204" pitchFamily="34" charset="0"/>
                        </a:rPr>
                        <a:t>PRESUNCION</a:t>
                      </a:r>
                      <a:endParaRPr lang="es-SV" sz="18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solidFill>
                      <a:schemeClr val="accent5">
                        <a:lumMod val="75000"/>
                      </a:schemeClr>
                    </a:solidFill>
                  </a:tcPr>
                </a:tc>
                <a:tc>
                  <a:txBody>
                    <a:bodyPr/>
                    <a:lstStyle/>
                    <a:p>
                      <a:pPr algn="ctr" fontAlgn="b"/>
                      <a:r>
                        <a:rPr lang="es-SV" sz="1800" u="none" strike="noStrike">
                          <a:effectLst/>
                          <a:latin typeface="Arial" panose="020B0604020202020204" pitchFamily="34" charset="0"/>
                          <a:cs typeface="Arial" panose="020B0604020202020204" pitchFamily="34" charset="0"/>
                        </a:rPr>
                        <a:t>Requiere que los examinadores de fraude implementen un enfoque de pruebas para lograr la resolución de un fraude</a:t>
                      </a:r>
                      <a:endParaRPr lang="es-SV" sz="18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solidFill>
                      <a:schemeClr val="tx1"/>
                    </a:solidFill>
                  </a:tcPr>
                </a:tc>
                <a:tc>
                  <a:txBody>
                    <a:bodyPr/>
                    <a:lstStyle/>
                    <a:p>
                      <a:pPr algn="ctr" fontAlgn="b"/>
                      <a:r>
                        <a:rPr lang="es-SV" sz="1800" u="none" strike="noStrike">
                          <a:effectLst/>
                          <a:latin typeface="Arial" panose="020B0604020202020204" pitchFamily="34" charset="0"/>
                          <a:cs typeface="Arial" panose="020B0604020202020204" pitchFamily="34" charset="0"/>
                        </a:rPr>
                        <a:t>Enfoque de auditoría con escepticismo profesional</a:t>
                      </a:r>
                      <a:endParaRPr lang="es-SV" sz="18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solidFill>
                      <a:schemeClr val="tx1"/>
                    </a:solidFill>
                  </a:tcPr>
                </a:tc>
                <a:tc>
                  <a:txBody>
                    <a:bodyPr/>
                    <a:lstStyle/>
                    <a:p>
                      <a:pPr algn="ctr" fontAlgn="ctr"/>
                      <a:r>
                        <a:rPr lang="es-SV" sz="1800" u="none" strike="noStrike" dirty="0">
                          <a:effectLst/>
                          <a:latin typeface="Arial" panose="020B0604020202020204" pitchFamily="34" charset="0"/>
                          <a:cs typeface="Arial" panose="020B0604020202020204" pitchFamily="34" charset="0"/>
                        </a:rPr>
                        <a:t>Aplica técnicas de muestreo estadístico, documentación en papeles de trabajo.</a:t>
                      </a:r>
                      <a:endParaRPr lang="es-SV"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chemeClr val="tx1"/>
                    </a:solidFill>
                  </a:tcPr>
                </a:tc>
              </a:tr>
            </a:tbl>
          </a:graphicData>
        </a:graphic>
      </p:graphicFrame>
    </p:spTree>
    <p:extLst>
      <p:ext uri="{BB962C8B-B14F-4D97-AF65-F5344CB8AC3E}">
        <p14:creationId xmlns:p14="http://schemas.microsoft.com/office/powerpoint/2010/main" val="3575786968"/>
      </p:ext>
    </p:extLst>
  </p:cSld>
  <p:clrMapOvr>
    <a:masterClrMapping/>
  </p:clrMapOvr>
</p:sld>
</file>

<file path=ppt/theme/theme1.xml><?xml version="1.0" encoding="utf-8"?>
<a:theme xmlns:a="http://schemas.openxmlformats.org/drawingml/2006/main" name="Sector">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169</TotalTime>
  <Words>345</Words>
  <Application>Microsoft Office PowerPoint</Application>
  <PresentationFormat>Personalizado</PresentationFormat>
  <Paragraphs>47</Paragraphs>
  <Slides>4</Slides>
  <Notes>0</Notes>
  <HiddenSlides>0</HiddenSlides>
  <MMClips>0</MMClips>
  <ScaleCrop>false</ScaleCrop>
  <HeadingPairs>
    <vt:vector size="4" baseType="variant">
      <vt:variant>
        <vt:lpstr>Tema</vt:lpstr>
      </vt:variant>
      <vt:variant>
        <vt:i4>1</vt:i4>
      </vt:variant>
      <vt:variant>
        <vt:lpstr>Títulos de diapositiva</vt:lpstr>
      </vt:variant>
      <vt:variant>
        <vt:i4>4</vt:i4>
      </vt:variant>
    </vt:vector>
  </HeadingPairs>
  <TitlesOfParts>
    <vt:vector size="5" baseType="lpstr">
      <vt:lpstr>Sector</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TITULO</dc:title>
  <dc:creator>samsung</dc:creator>
  <cp:lastModifiedBy>Fidias</cp:lastModifiedBy>
  <cp:revision>19</cp:revision>
  <dcterms:created xsi:type="dcterms:W3CDTF">2015-11-17T19:10:45Z</dcterms:created>
  <dcterms:modified xsi:type="dcterms:W3CDTF">2015-11-18T06:01:04Z</dcterms:modified>
</cp:coreProperties>
</file>