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80" r:id="rId2"/>
    <p:sldId id="274" r:id="rId3"/>
    <p:sldId id="257" r:id="rId4"/>
    <p:sldId id="278" r:id="rId5"/>
    <p:sldId id="279" r:id="rId6"/>
    <p:sldId id="260" r:id="rId7"/>
    <p:sldId id="277" r:id="rId8"/>
    <p:sldId id="273" r:id="rId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FC0290-523B-492C-8D85-F161ED57A9ED}" type="datetimeFigureOut">
              <a:rPr lang="es-ES_tradnl" smtClean="0"/>
              <a:t>27/11/2015</a:t>
            </a:fld>
            <a:endParaRPr lang="es-ES_trad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2411760" y="282308"/>
            <a:ext cx="4408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>
                <a:latin typeface="AR CENA" panose="02000000000000000000" pitchFamily="2" charset="0"/>
              </a:rPr>
              <a:t>Universidad de El salvador </a:t>
            </a:r>
          </a:p>
          <a:p>
            <a:pPr algn="ctr"/>
            <a:r>
              <a:rPr lang="es-SV" sz="2000" dirty="0">
                <a:latin typeface="AR CENA" panose="02000000000000000000" pitchFamily="2" charset="0"/>
              </a:rPr>
              <a:t>Facultad de Ciencias Económicas</a:t>
            </a:r>
          </a:p>
          <a:p>
            <a:pPr algn="ctr"/>
            <a:r>
              <a:rPr lang="es-SV" sz="2000" dirty="0">
                <a:latin typeface="AR CENA" panose="02000000000000000000" pitchFamily="2" charset="0"/>
              </a:rPr>
              <a:t>Escuela de Contaduría Pública</a:t>
            </a:r>
            <a:endParaRPr lang="es-SV" sz="2000" dirty="0">
              <a:latin typeface="AR CENA" panose="02000000000000000000" pitchFamily="2" charset="0"/>
            </a:endParaRPr>
          </a:p>
        </p:txBody>
      </p:sp>
      <p:pic>
        <p:nvPicPr>
          <p:cNvPr id="11" name="Imagen 10" descr="C:\Users\andrea\Desktop\ues economi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1172820" cy="1063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/>
          <p:cNvSpPr txBox="1"/>
          <p:nvPr/>
        </p:nvSpPr>
        <p:spPr>
          <a:xfrm>
            <a:off x="2534605" y="2733361"/>
            <a:ext cx="4095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>
                <a:latin typeface="AR CENA" panose="02000000000000000000" pitchFamily="2" charset="0"/>
              </a:rPr>
              <a:t>Tema: </a:t>
            </a:r>
          </a:p>
          <a:p>
            <a:pPr algn="ctr"/>
            <a:r>
              <a:rPr lang="es-SV" sz="2000" dirty="0">
                <a:latin typeface="AR CENA" panose="02000000000000000000" pitchFamily="2" charset="0"/>
              </a:rPr>
              <a:t>“Temas 11,12 y 16” </a:t>
            </a:r>
            <a:endParaRPr lang="es-SV" sz="2000" dirty="0">
              <a:latin typeface="AR CENA" panose="02000000000000000000" pitchFamily="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843613" y="3337754"/>
            <a:ext cx="3544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dirty="0">
                <a:latin typeface="AR CENA" panose="02000000000000000000" pitchFamily="2" charset="0"/>
              </a:rPr>
              <a:t>Facilitador:</a:t>
            </a:r>
          </a:p>
          <a:p>
            <a:pPr algn="ctr"/>
            <a:r>
              <a:rPr lang="es-SV" dirty="0">
                <a:latin typeface="AR CENA" panose="02000000000000000000" pitchFamily="2" charset="0"/>
              </a:rPr>
              <a:t>Lic. Javier Enrique Miranda</a:t>
            </a:r>
            <a:endParaRPr lang="es-SV" dirty="0">
              <a:latin typeface="AR CENA" panose="02000000000000000000" pitchFamily="2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843613" y="3880592"/>
            <a:ext cx="3544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>
                <a:latin typeface="AR CENA" panose="02000000000000000000" pitchFamily="2" charset="0"/>
              </a:rPr>
              <a:t>Grupo teórico: 04   </a:t>
            </a:r>
          </a:p>
          <a:p>
            <a:pPr algn="ctr"/>
            <a:r>
              <a:rPr lang="es-SV" sz="2000" dirty="0">
                <a:latin typeface="AR CENA" panose="02000000000000000000" pitchFamily="2" charset="0"/>
              </a:rPr>
              <a:t> Grupo: </a:t>
            </a:r>
            <a:r>
              <a:rPr lang="es-SV" sz="2000" dirty="0" smtClean="0">
                <a:latin typeface="AR CENA" panose="02000000000000000000" pitchFamily="2" charset="0"/>
              </a:rPr>
              <a:t>05</a:t>
            </a:r>
            <a:endParaRPr lang="es-SV" sz="2000" dirty="0">
              <a:latin typeface="AR CENA" panose="02000000000000000000" pitchFamily="2" charset="0"/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328100"/>
              </p:ext>
            </p:extLst>
          </p:nvPr>
        </p:nvGraphicFramePr>
        <p:xfrm>
          <a:off x="2723825" y="5027823"/>
          <a:ext cx="3930306" cy="1527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849"/>
                <a:gridCol w="3443457"/>
              </a:tblGrid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>
                          <a:effectLst/>
                          <a:latin typeface="+mj-lt"/>
                        </a:rPr>
                        <a:t>N°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>
                          <a:effectLst/>
                          <a:latin typeface="+mj-lt"/>
                        </a:rPr>
                        <a:t>Alumno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>
                          <a:effectLst/>
                          <a:latin typeface="+mj-lt"/>
                        </a:rPr>
                        <a:t>1</a:t>
                      </a:r>
                      <a:endParaRPr lang="es-SV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sz="1400" dirty="0" smtClean="0">
                          <a:effectLst/>
                          <a:latin typeface="+mj-lt"/>
                        </a:rPr>
                        <a:t>Jessica </a:t>
                      </a:r>
                      <a:r>
                        <a:rPr lang="es-SV" sz="1400" dirty="0" err="1" smtClean="0">
                          <a:effectLst/>
                          <a:latin typeface="+mj-lt"/>
                        </a:rPr>
                        <a:t>Veronica</a:t>
                      </a:r>
                      <a:r>
                        <a:rPr lang="es-SV" sz="1400" dirty="0" smtClean="0">
                          <a:effectLst/>
                          <a:latin typeface="+mj-lt"/>
                        </a:rPr>
                        <a:t> Bolaños </a:t>
                      </a:r>
                      <a:r>
                        <a:rPr lang="es-SV" sz="1400" dirty="0" err="1" smtClean="0">
                          <a:effectLst/>
                          <a:latin typeface="+mj-lt"/>
                        </a:rPr>
                        <a:t>Beltran</a:t>
                      </a:r>
                      <a:r>
                        <a:rPr lang="es-SV" sz="1400" dirty="0" smtClean="0">
                          <a:effectLst/>
                          <a:latin typeface="+mj-lt"/>
                        </a:rPr>
                        <a:t> </a:t>
                      </a:r>
                      <a:endParaRPr lang="es-SV" sz="14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>
                          <a:effectLst/>
                          <a:latin typeface="+mj-lt"/>
                        </a:rPr>
                        <a:t>2</a:t>
                      </a:r>
                      <a:endParaRPr lang="es-SV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Francisco Alexander</a:t>
                      </a:r>
                      <a:r>
                        <a:rPr lang="es-SV" sz="14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Carrillo </a:t>
                      </a:r>
                      <a:r>
                        <a:rPr lang="es-SV" sz="1400" baseline="0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Ramirez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>
                          <a:effectLst/>
                          <a:latin typeface="+mj-lt"/>
                        </a:rPr>
                        <a:t>3</a:t>
                      </a:r>
                      <a:endParaRPr lang="es-SV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 smtClean="0">
                          <a:effectLst/>
                          <a:latin typeface="+mj-lt"/>
                        </a:rPr>
                        <a:t>Mario</a:t>
                      </a:r>
                      <a:r>
                        <a:rPr lang="es-SV" sz="1400" baseline="0" dirty="0" smtClean="0">
                          <a:effectLst/>
                          <a:latin typeface="+mj-lt"/>
                        </a:rPr>
                        <a:t> Wilfredo Carrillo </a:t>
                      </a:r>
                      <a:r>
                        <a:rPr lang="es-SV" sz="1400" baseline="0" dirty="0" err="1" smtClean="0">
                          <a:effectLst/>
                          <a:latin typeface="+mj-lt"/>
                        </a:rPr>
                        <a:t>Ramirez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>
                          <a:effectLst/>
                          <a:latin typeface="+mj-lt"/>
                        </a:rPr>
                        <a:t>4</a:t>
                      </a:r>
                      <a:endParaRPr lang="es-SV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sz="1400" dirty="0" smtClean="0">
                          <a:effectLst/>
                          <a:latin typeface="+mj-lt"/>
                        </a:rPr>
                        <a:t>Andrea Raquel Paredes Campos  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>
                          <a:effectLst/>
                          <a:latin typeface="+mj-lt"/>
                        </a:rPr>
                        <a:t>5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 smtClean="0">
                          <a:effectLst/>
                          <a:latin typeface="+mj-lt"/>
                        </a:rPr>
                        <a:t>Cruz Antonio Sandoval </a:t>
                      </a:r>
                      <a:r>
                        <a:rPr lang="es-SV" sz="1400" dirty="0" err="1" smtClean="0">
                          <a:effectLst/>
                          <a:latin typeface="+mj-lt"/>
                        </a:rPr>
                        <a:t>Ceron</a:t>
                      </a:r>
                      <a:r>
                        <a:rPr lang="es-SV" sz="1400" dirty="0">
                          <a:effectLst/>
                          <a:latin typeface="+mj-lt"/>
                        </a:rPr>
                        <a:t> 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146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SV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Juan </a:t>
                      </a:r>
                      <a:r>
                        <a:rPr lang="es-SV" sz="1400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Jose</a:t>
                      </a:r>
                      <a:r>
                        <a:rPr lang="es-SV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Sensente </a:t>
                      </a:r>
                      <a:r>
                        <a:rPr lang="es-SV" sz="1400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Castaneda</a:t>
                      </a:r>
                      <a:endParaRPr lang="es-SV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0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ROLES Y RESPONSABILIDADES FRENTE AL FRAUDE.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1380"/>
            <a:ext cx="8280919" cy="316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5800" cy="1656184"/>
          </a:xfrm>
        </p:spPr>
        <p:txBody>
          <a:bodyPr>
            <a:normAutofit fontScale="90000"/>
          </a:bodyPr>
          <a:lstStyle/>
          <a:p>
            <a:r>
              <a:rPr lang="es-SV" sz="4400" b="1" dirty="0"/>
              <a:t>Roles del auditor forense frente al fraude</a:t>
            </a:r>
            <a:r>
              <a:rPr lang="es-SV" sz="4000" dirty="0"/>
              <a:t/>
            </a:r>
            <a:br>
              <a:rPr lang="es-SV" sz="4000" dirty="0"/>
            </a:br>
            <a:endParaRPr lang="es-SV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412776"/>
            <a:ext cx="8676456" cy="52563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endParaRPr lang="es-SV" sz="3600" b="1" dirty="0"/>
          </a:p>
          <a:p>
            <a:pPr>
              <a:buFont typeface="Wingdings" pitchFamily="2" charset="2"/>
              <a:buChar char="ü"/>
            </a:pPr>
            <a:r>
              <a:rPr lang="es-SV" sz="3800" dirty="0" smtClean="0"/>
              <a:t>Asistente </a:t>
            </a:r>
            <a:r>
              <a:rPr lang="es-SV" sz="3800" dirty="0"/>
              <a:t>de las organizaciones, en la identificación de las áreas clave de vulnerabilidad y ayudar a desarrollar sistemas para sobreponerse a ellas.</a:t>
            </a:r>
          </a:p>
        </p:txBody>
      </p:sp>
    </p:spTree>
    <p:extLst>
      <p:ext uri="{BB962C8B-B14F-4D97-AF65-F5344CB8AC3E}">
        <p14:creationId xmlns:p14="http://schemas.microsoft.com/office/powerpoint/2010/main" val="311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29168"/>
          </a:xfrm>
        </p:spPr>
        <p:txBody>
          <a:bodyPr>
            <a:noAutofit/>
          </a:bodyPr>
          <a:lstStyle/>
          <a:p>
            <a:pPr marL="685800" indent="-685800">
              <a:buFont typeface="Wingdings" pitchFamily="2" charset="2"/>
              <a:buChar char="ü"/>
            </a:pPr>
            <a:r>
              <a:rPr lang="es-SV" sz="3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Investigador:</a:t>
            </a:r>
            <a:br>
              <a:rPr lang="es-SV" sz="3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s-SV" sz="3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s-SV" sz="3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mplicarse </a:t>
            </a:r>
            <a:r>
              <a:rPr lang="es-SV" sz="3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las investigaciones y en los procedimientos legales necesarios para entender la manera como los acreedores confían en los auditores cuando usan, especialmente, estados financieros prospectivos en situaciones de alto riesgo.</a:t>
            </a:r>
          </a:p>
        </p:txBody>
      </p:sp>
    </p:spTree>
    <p:extLst>
      <p:ext uri="{BB962C8B-B14F-4D97-AF65-F5344CB8AC3E}">
        <p14:creationId xmlns:p14="http://schemas.microsoft.com/office/powerpoint/2010/main" val="3610931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89208"/>
          </a:xfrm>
        </p:spPr>
        <p:txBody>
          <a:bodyPr>
            <a:noAutofit/>
          </a:bodyPr>
          <a:lstStyle/>
          <a:p>
            <a:pPr marL="685800" lvl="0" indent="-685800">
              <a:buFont typeface="Wingdings" pitchFamily="2" charset="2"/>
              <a:buChar char="ü"/>
            </a:pPr>
            <a:r>
              <a:rPr lang="es-SV" sz="3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Atestador </a:t>
            </a:r>
            <a:r>
              <a:rPr lang="es-SV" sz="3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Público:</a:t>
            </a:r>
            <a:br>
              <a:rPr lang="es-SV" sz="3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s-SV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 que </a:t>
            </a:r>
            <a:r>
              <a:rPr lang="es-SV" sz="3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 fe pública de un registro o cuentas de una empresa, entidad, organización o persona individual a quien presta sus servicios profesionales. El contador se convierte en un elemento clave e importante para el proceso judicial sea de parte del Estado (Fiscalía) como parte acusadora, o también como parte de la defensa y este tiene que responder ante la ley por la evidencia documental que pueda ser la prueba en un juicio. </a:t>
            </a:r>
            <a:r>
              <a:rPr lang="es-SV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s-SV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s-SV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729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r>
              <a:rPr lang="es-MX" sz="4000" b="1" dirty="0"/>
              <a:t>Responsabilidades ante el fraude</a:t>
            </a:r>
            <a:r>
              <a:rPr lang="es-SV" sz="4000" dirty="0"/>
              <a:t/>
            </a:r>
            <a:br>
              <a:rPr lang="es-SV" sz="4000" dirty="0"/>
            </a:br>
            <a:endParaRPr lang="es-ES_tradnl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ES" sz="12000" b="1" dirty="0"/>
              <a:t>Responsabilidad de la Dirección de la entidad:</a:t>
            </a:r>
            <a:endParaRPr lang="es-SV" sz="12000" b="1" dirty="0"/>
          </a:p>
          <a:p>
            <a:pPr>
              <a:buFont typeface="Wingdings" pitchFamily="2" charset="2"/>
              <a:buChar char="ü"/>
            </a:pPr>
            <a:r>
              <a:rPr lang="es-ES" sz="11200" dirty="0"/>
              <a:t>Los responsables del gobierno de la entidad y la dirección son los principales responsables de la prevención y detección del fraude.</a:t>
            </a:r>
          </a:p>
          <a:p>
            <a:pPr>
              <a:buFont typeface="Wingdings" pitchFamily="2" charset="2"/>
              <a:buChar char="ü"/>
            </a:pPr>
            <a:endParaRPr lang="es-ES" sz="11200" dirty="0"/>
          </a:p>
          <a:p>
            <a:pPr marL="0" indent="0">
              <a:buNone/>
            </a:pPr>
            <a:r>
              <a:rPr lang="es-ES" sz="12000" b="1" dirty="0"/>
              <a:t>Responsabilidades del auditor:</a:t>
            </a:r>
          </a:p>
          <a:p>
            <a:pPr>
              <a:buFont typeface="Wingdings" pitchFamily="2" charset="2"/>
              <a:buChar char="ü"/>
            </a:pPr>
            <a:r>
              <a:rPr lang="es-ES" sz="11200" dirty="0" smtClean="0"/>
              <a:t>El </a:t>
            </a:r>
            <a:r>
              <a:rPr lang="es-ES" sz="11200" dirty="0"/>
              <a:t>auditor es respon­sable de la obtención de una seguridad razonable de que los estados finan­cieros considerados en su conjunto están libres de incorrecciones materiales debidas a fraude o error. </a:t>
            </a:r>
            <a:endParaRPr lang="es-SV" sz="11200" dirty="0"/>
          </a:p>
          <a:p>
            <a:pPr>
              <a:buFont typeface="Wingdings" pitchFamily="2" charset="2"/>
              <a:buChar char="ü"/>
            </a:pPr>
            <a:r>
              <a:rPr lang="es-ES" sz="11200" dirty="0"/>
              <a:t>El riesgo de no detectar incorrecciones materiales debidas a fraude es mayor que el riesgo de no detectar las que se deben a error. </a:t>
            </a:r>
            <a:endParaRPr lang="es-SV" sz="11200" dirty="0"/>
          </a:p>
          <a:p>
            <a:pPr marL="0" indent="0">
              <a:buNone/>
            </a:pPr>
            <a:endParaRPr lang="es-SV" dirty="0" smtClean="0"/>
          </a:p>
        </p:txBody>
      </p:sp>
    </p:spTree>
    <p:extLst>
      <p:ext uri="{BB962C8B-B14F-4D97-AF65-F5344CB8AC3E}">
        <p14:creationId xmlns:p14="http://schemas.microsoft.com/office/powerpoint/2010/main" val="34158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SV" sz="3000" b="1" dirty="0"/>
              <a:t>Responsabilidad del auditor con relación al trabajo de auditoria forense</a:t>
            </a:r>
            <a:endParaRPr lang="es-SV" sz="3000" dirty="0"/>
          </a:p>
          <a:p>
            <a:pPr marL="0" indent="0">
              <a:buNone/>
            </a:pPr>
            <a:r>
              <a:rPr lang="es-ES" sz="3800" dirty="0"/>
              <a:t>El forense es responsable de:</a:t>
            </a:r>
            <a:endParaRPr lang="es-SV" sz="3800" dirty="0"/>
          </a:p>
          <a:p>
            <a:pPr lvl="0">
              <a:buFont typeface="Wingdings" pitchFamily="2" charset="2"/>
              <a:buChar char="ü"/>
            </a:pPr>
            <a:r>
              <a:rPr lang="es-ES" sz="3800" dirty="0"/>
              <a:t>Planificar la investigación.</a:t>
            </a:r>
            <a:endParaRPr lang="es-SV" sz="3800" dirty="0"/>
          </a:p>
          <a:p>
            <a:pPr lvl="0">
              <a:buFont typeface="Wingdings" pitchFamily="2" charset="2"/>
              <a:buChar char="ü"/>
            </a:pPr>
            <a:r>
              <a:rPr lang="es-ES" sz="3800" dirty="0"/>
              <a:t>Ejecutar la investigación.</a:t>
            </a:r>
            <a:endParaRPr lang="es-SV" sz="3800" dirty="0"/>
          </a:p>
          <a:p>
            <a:pPr lvl="0">
              <a:buFont typeface="Wingdings" pitchFamily="2" charset="2"/>
              <a:buChar char="ü"/>
            </a:pPr>
            <a:r>
              <a:rPr lang="es-ES" sz="3800" dirty="0"/>
              <a:t>Evaluar la evidencia recolectada.</a:t>
            </a:r>
            <a:endParaRPr lang="es-SV" sz="3800" dirty="0"/>
          </a:p>
          <a:p>
            <a:pPr lvl="0">
              <a:buFont typeface="Wingdings" pitchFamily="2" charset="2"/>
              <a:buChar char="ü"/>
            </a:pPr>
            <a:r>
              <a:rPr lang="es-ES" sz="3800" dirty="0"/>
              <a:t>Preparar el informe que acordó en la propuesta. </a:t>
            </a:r>
            <a:endParaRPr lang="es-SV" sz="3800" dirty="0"/>
          </a:p>
          <a:p>
            <a:pPr lvl="0">
              <a:buFont typeface="Wingdings" pitchFamily="2" charset="2"/>
              <a:buChar char="ü"/>
            </a:pPr>
            <a:r>
              <a:rPr lang="es-ES" sz="3800" dirty="0"/>
              <a:t>Presentar y sustentar su informe.        </a:t>
            </a:r>
            <a:endParaRPr lang="es-SV" sz="3800" dirty="0"/>
          </a:p>
          <a:p>
            <a:pPr>
              <a:buFont typeface="Wingdings" pitchFamily="2" charset="2"/>
              <a:buChar char="ü"/>
            </a:pPr>
            <a:endParaRPr lang="es-SV" sz="3000" dirty="0"/>
          </a:p>
        </p:txBody>
      </p:sp>
    </p:spTree>
    <p:extLst>
      <p:ext uri="{BB962C8B-B14F-4D97-AF65-F5344CB8AC3E}">
        <p14:creationId xmlns:p14="http://schemas.microsoft.com/office/powerpoint/2010/main" val="101008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SV" sz="6000" b="1" i="1" dirty="0" smtClean="0"/>
              <a:t>GRACIAS POR SU ATENCION </a:t>
            </a:r>
            <a:endParaRPr lang="es-ES_tradnl" sz="6000" b="1" i="1" dirty="0"/>
          </a:p>
        </p:txBody>
      </p:sp>
    </p:spTree>
    <p:extLst>
      <p:ext uri="{BB962C8B-B14F-4D97-AF65-F5344CB8AC3E}">
        <p14:creationId xmlns:p14="http://schemas.microsoft.com/office/powerpoint/2010/main" val="275783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253</Words>
  <Application>Microsoft Office PowerPoint</Application>
  <PresentationFormat>Presentación en pantalla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 CENA</vt:lpstr>
      <vt:lpstr>Calibri</vt:lpstr>
      <vt:lpstr>Constantia</vt:lpstr>
      <vt:lpstr>Times New Roman</vt:lpstr>
      <vt:lpstr>Wingdings</vt:lpstr>
      <vt:lpstr>Wingdings 2</vt:lpstr>
      <vt:lpstr>Flujo</vt:lpstr>
      <vt:lpstr>Presentación de PowerPoint</vt:lpstr>
      <vt:lpstr>ROLES Y RESPONSABILIDADES FRENTE AL FRAUDE.</vt:lpstr>
      <vt:lpstr>Roles del auditor forense frente al fraude </vt:lpstr>
      <vt:lpstr>Investigador: Implicarse en las investigaciones y en los procedimientos legales necesarios para entender la manera como los acreedores confían en los auditores cuando usan, especialmente, estados financieros prospectivos en situaciones de alto riesgo.</vt:lpstr>
      <vt:lpstr>Atestador Público: ya que da fe pública de un registro o cuentas de una empresa, entidad, organización o persona individual a quien presta sus servicios profesionales. El contador se convierte en un elemento clave e importante para el proceso judicial sea de parte del Estado (Fiscalía) como parte acusadora, o también como parte de la defensa y este tiene que responder ante la ley por la evidencia documental que pueda ser la prueba en un juicio.  </vt:lpstr>
      <vt:lpstr>Responsabilidades ante el fraude 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LOPEZ GUILLEN Y ASOCIADOS S.A DEC.V</dc:title>
  <dc:creator>Luffi</dc:creator>
  <cp:lastModifiedBy>Home</cp:lastModifiedBy>
  <cp:revision>28</cp:revision>
  <dcterms:created xsi:type="dcterms:W3CDTF">2013-11-13T19:54:13Z</dcterms:created>
  <dcterms:modified xsi:type="dcterms:W3CDTF">2015-11-27T17:54:09Z</dcterms:modified>
</cp:coreProperties>
</file>