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6" r:id="rId3"/>
    <p:sldId id="257" r:id="rId4"/>
    <p:sldId id="258" r:id="rId5"/>
    <p:sldId id="259" r:id="rId6"/>
    <p:sldId id="260" r:id="rId7"/>
    <p:sldId id="261" r:id="rId8"/>
    <p:sldId id="262" r:id="rId9"/>
    <p:sldId id="263"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11/25/2015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11/25/2015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11/25/2015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11/25/2015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dirty="0"/>
              <a:t>11/25/2015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11/25/2015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11/25/2015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p:cNvSpPr txBox="1"/>
          <p:nvPr/>
        </p:nvSpPr>
        <p:spPr>
          <a:xfrm>
            <a:off x="3374265" y="257578"/>
            <a:ext cx="3837904" cy="923330"/>
          </a:xfrm>
          <a:prstGeom prst="rect">
            <a:avLst/>
          </a:prstGeom>
          <a:noFill/>
        </p:spPr>
        <p:txBody>
          <a:bodyPr wrap="square" rtlCol="0">
            <a:spAutoFit/>
          </a:bodyPr>
          <a:lstStyle/>
          <a:p>
            <a:pPr algn="ctr"/>
            <a:r>
              <a:rPr lang="es-SV" dirty="0" smtClean="0">
                <a:latin typeface="AR CENA" panose="02000000000000000000" pitchFamily="2" charset="0"/>
              </a:rPr>
              <a:t>Universidad de El salvador </a:t>
            </a:r>
          </a:p>
          <a:p>
            <a:pPr algn="ctr"/>
            <a:r>
              <a:rPr lang="es-SV" dirty="0" smtClean="0">
                <a:latin typeface="AR CENA" panose="02000000000000000000" pitchFamily="2" charset="0"/>
              </a:rPr>
              <a:t>Facultad de Ciencias Económicas</a:t>
            </a:r>
          </a:p>
          <a:p>
            <a:pPr algn="ctr"/>
            <a:r>
              <a:rPr lang="es-SV" dirty="0" smtClean="0">
                <a:latin typeface="AR CENA" panose="02000000000000000000" pitchFamily="2" charset="0"/>
              </a:rPr>
              <a:t>Escuela de Contaduría Pública</a:t>
            </a:r>
            <a:endParaRPr lang="es-SV" dirty="0">
              <a:latin typeface="AR CENA" panose="02000000000000000000" pitchFamily="2" charset="0"/>
            </a:endParaRPr>
          </a:p>
        </p:txBody>
      </p:sp>
      <p:pic>
        <p:nvPicPr>
          <p:cNvPr id="11" name="Imagen 10" descr="C:\Users\andrea\Desktop\ues economia.jpg"/>
          <p:cNvPicPr/>
          <p:nvPr/>
        </p:nvPicPr>
        <p:blipFill>
          <a:blip r:embed="rId2">
            <a:extLst>
              <a:ext uri="{28A0092B-C50C-407E-A947-70E740481C1C}">
                <a14:useLocalDpi xmlns:a14="http://schemas.microsoft.com/office/drawing/2010/main" val="0"/>
              </a:ext>
            </a:extLst>
          </a:blip>
          <a:srcRect/>
          <a:stretch>
            <a:fillRect/>
          </a:stretch>
        </p:blipFill>
        <p:spPr bwMode="auto">
          <a:xfrm>
            <a:off x="4724261" y="1287011"/>
            <a:ext cx="940435" cy="1064260"/>
          </a:xfrm>
          <a:prstGeom prst="rect">
            <a:avLst/>
          </a:prstGeom>
          <a:noFill/>
          <a:ln>
            <a:noFill/>
          </a:ln>
        </p:spPr>
      </p:pic>
      <p:sp>
        <p:nvSpPr>
          <p:cNvPr id="10" name="CuadroTexto 9"/>
          <p:cNvSpPr txBox="1"/>
          <p:nvPr/>
        </p:nvSpPr>
        <p:spPr>
          <a:xfrm>
            <a:off x="2464156" y="2457374"/>
            <a:ext cx="5460643" cy="646331"/>
          </a:xfrm>
          <a:prstGeom prst="rect">
            <a:avLst/>
          </a:prstGeom>
          <a:noFill/>
        </p:spPr>
        <p:txBody>
          <a:bodyPr wrap="square" rtlCol="0">
            <a:spAutoFit/>
          </a:bodyPr>
          <a:lstStyle/>
          <a:p>
            <a:pPr algn="ctr"/>
            <a:r>
              <a:rPr lang="es-SV" dirty="0" smtClean="0">
                <a:latin typeface="AR CENA" panose="02000000000000000000" pitchFamily="2" charset="0"/>
              </a:rPr>
              <a:t>Tema: </a:t>
            </a:r>
          </a:p>
          <a:p>
            <a:pPr algn="ctr"/>
            <a:r>
              <a:rPr lang="es-SV" dirty="0" smtClean="0">
                <a:latin typeface="AR CENA" panose="02000000000000000000" pitchFamily="2" charset="0"/>
              </a:rPr>
              <a:t>“Temas 11,12 y 16” </a:t>
            </a:r>
            <a:endParaRPr lang="es-SV" dirty="0">
              <a:latin typeface="AR CENA" panose="02000000000000000000" pitchFamily="2" charset="0"/>
            </a:endParaRPr>
          </a:p>
        </p:txBody>
      </p:sp>
      <p:sp>
        <p:nvSpPr>
          <p:cNvPr id="13" name="CuadroTexto 12"/>
          <p:cNvSpPr txBox="1"/>
          <p:nvPr/>
        </p:nvSpPr>
        <p:spPr>
          <a:xfrm>
            <a:off x="2831204" y="3209808"/>
            <a:ext cx="4726546" cy="646331"/>
          </a:xfrm>
          <a:prstGeom prst="rect">
            <a:avLst/>
          </a:prstGeom>
          <a:noFill/>
        </p:spPr>
        <p:txBody>
          <a:bodyPr wrap="square" rtlCol="0">
            <a:spAutoFit/>
          </a:bodyPr>
          <a:lstStyle/>
          <a:p>
            <a:pPr algn="ctr"/>
            <a:r>
              <a:rPr lang="es-SV" dirty="0" smtClean="0">
                <a:latin typeface="AR CENA" panose="02000000000000000000" pitchFamily="2" charset="0"/>
              </a:rPr>
              <a:t>Facilitador:</a:t>
            </a:r>
          </a:p>
          <a:p>
            <a:pPr algn="ctr"/>
            <a:r>
              <a:rPr lang="es-SV" dirty="0" smtClean="0">
                <a:latin typeface="AR CENA" panose="02000000000000000000" pitchFamily="2" charset="0"/>
              </a:rPr>
              <a:t>Lic. Javier Enrique Miranda</a:t>
            </a:r>
            <a:endParaRPr lang="es-SV" dirty="0">
              <a:latin typeface="AR CENA" panose="02000000000000000000" pitchFamily="2" charset="0"/>
            </a:endParaRPr>
          </a:p>
        </p:txBody>
      </p:sp>
      <p:sp>
        <p:nvSpPr>
          <p:cNvPr id="15" name="CuadroTexto 14"/>
          <p:cNvSpPr txBox="1"/>
          <p:nvPr/>
        </p:nvSpPr>
        <p:spPr>
          <a:xfrm>
            <a:off x="2929944" y="3856139"/>
            <a:ext cx="4726546" cy="923330"/>
          </a:xfrm>
          <a:prstGeom prst="rect">
            <a:avLst/>
          </a:prstGeom>
          <a:noFill/>
        </p:spPr>
        <p:txBody>
          <a:bodyPr wrap="square" rtlCol="0">
            <a:spAutoFit/>
          </a:bodyPr>
          <a:lstStyle/>
          <a:p>
            <a:pPr algn="ctr"/>
            <a:r>
              <a:rPr lang="es-SV" dirty="0" smtClean="0">
                <a:latin typeface="AR CENA" panose="02000000000000000000" pitchFamily="2" charset="0"/>
              </a:rPr>
              <a:t>Grupo teórico: 04   </a:t>
            </a:r>
          </a:p>
          <a:p>
            <a:pPr algn="ctr"/>
            <a:r>
              <a:rPr lang="es-SV" dirty="0" smtClean="0">
                <a:latin typeface="AR CENA" panose="02000000000000000000" pitchFamily="2" charset="0"/>
              </a:rPr>
              <a:t> Grupo: 05</a:t>
            </a:r>
          </a:p>
          <a:p>
            <a:pPr algn="ctr"/>
            <a:endParaRPr lang="es-SV" dirty="0">
              <a:latin typeface="AR CENA" panose="02000000000000000000" pitchFamily="2" charset="0"/>
            </a:endParaRPr>
          </a:p>
        </p:txBody>
      </p:sp>
      <p:graphicFrame>
        <p:nvGraphicFramePr>
          <p:cNvPr id="14" name="Tabla 13"/>
          <p:cNvGraphicFramePr>
            <a:graphicFrameLocks noGrp="1"/>
          </p:cNvGraphicFramePr>
          <p:nvPr>
            <p:extLst>
              <p:ext uri="{D42A27DB-BD31-4B8C-83A1-F6EECF244321}">
                <p14:modId xmlns:p14="http://schemas.microsoft.com/office/powerpoint/2010/main" val="574917061"/>
              </p:ext>
            </p:extLst>
          </p:nvPr>
        </p:nvGraphicFramePr>
        <p:xfrm>
          <a:off x="3673279" y="4621452"/>
          <a:ext cx="3332586" cy="1272607"/>
        </p:xfrm>
        <a:graphic>
          <a:graphicData uri="http://schemas.openxmlformats.org/drawingml/2006/table">
            <a:tbl>
              <a:tblPr firstRow="1" firstCol="1" bandRow="1">
                <a:tableStyleId>{5C22544A-7EE6-4342-B048-85BDC9FD1C3A}</a:tableStyleId>
              </a:tblPr>
              <a:tblGrid>
                <a:gridCol w="412809"/>
                <a:gridCol w="2919777"/>
              </a:tblGrid>
              <a:tr h="0">
                <a:tc>
                  <a:txBody>
                    <a:bodyPr/>
                    <a:lstStyle/>
                    <a:p>
                      <a:pPr algn="ctr">
                        <a:lnSpc>
                          <a:spcPct val="107000"/>
                        </a:lnSpc>
                        <a:spcAft>
                          <a:spcPts val="800"/>
                        </a:spcAft>
                      </a:pPr>
                      <a:r>
                        <a:rPr lang="es-SV" sz="1200" dirty="0">
                          <a:effectLst/>
                          <a:latin typeface="+mj-lt"/>
                        </a:rPr>
                        <a:t>N°</a:t>
                      </a:r>
                      <a:endParaRPr lang="es-SV" sz="12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s-SV" sz="1200" dirty="0">
                          <a:effectLst/>
                          <a:latin typeface="+mj-lt"/>
                        </a:rPr>
                        <a:t>Alumno</a:t>
                      </a:r>
                      <a:endParaRPr lang="es-SV" sz="1200" dirty="0">
                        <a:effectLst/>
                        <a:latin typeface="+mj-lt"/>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07000"/>
                        </a:lnSpc>
                        <a:spcAft>
                          <a:spcPts val="800"/>
                        </a:spcAft>
                      </a:pPr>
                      <a:r>
                        <a:rPr lang="es-SV" sz="1200">
                          <a:effectLst/>
                          <a:latin typeface="+mj-lt"/>
                        </a:rPr>
                        <a:t>1</a:t>
                      </a:r>
                      <a:endParaRPr lang="es-SV" sz="12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indent="0" algn="ctr" defTabSz="457200" rtl="0" eaLnBrk="1" fontAlgn="auto" latinLnBrk="0" hangingPunct="1">
                        <a:lnSpc>
                          <a:spcPct val="107000"/>
                        </a:lnSpc>
                        <a:spcBef>
                          <a:spcPts val="0"/>
                        </a:spcBef>
                        <a:spcAft>
                          <a:spcPts val="800"/>
                        </a:spcAft>
                        <a:buClrTx/>
                        <a:buSzTx/>
                        <a:buFontTx/>
                        <a:buNone/>
                        <a:tabLst/>
                        <a:defRPr/>
                      </a:pPr>
                      <a:r>
                        <a:rPr lang="es-SV" sz="1200" dirty="0" smtClean="0">
                          <a:effectLst/>
                          <a:latin typeface="+mj-lt"/>
                        </a:rPr>
                        <a:t>Jessica </a:t>
                      </a:r>
                      <a:r>
                        <a:rPr lang="es-SV" sz="1200" dirty="0" err="1" smtClean="0">
                          <a:effectLst/>
                          <a:latin typeface="+mj-lt"/>
                        </a:rPr>
                        <a:t>Veronica</a:t>
                      </a:r>
                      <a:r>
                        <a:rPr lang="es-SV" sz="1200" dirty="0" smtClean="0">
                          <a:effectLst/>
                          <a:latin typeface="+mj-lt"/>
                        </a:rPr>
                        <a:t> Bolaños </a:t>
                      </a:r>
                      <a:r>
                        <a:rPr lang="es-SV" sz="1200" dirty="0" err="1" smtClean="0">
                          <a:effectLst/>
                          <a:latin typeface="+mj-lt"/>
                        </a:rPr>
                        <a:t>Beltran</a:t>
                      </a:r>
                      <a:r>
                        <a:rPr lang="es-SV" sz="1200" dirty="0" smtClean="0">
                          <a:effectLst/>
                          <a:latin typeface="+mj-lt"/>
                        </a:rPr>
                        <a:t> </a:t>
                      </a:r>
                      <a:endParaRPr lang="es-SV" sz="1200" dirty="0" smtClean="0">
                        <a:effectLst/>
                        <a:latin typeface="+mj-lt"/>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07000"/>
                        </a:lnSpc>
                        <a:spcAft>
                          <a:spcPts val="800"/>
                        </a:spcAft>
                      </a:pPr>
                      <a:r>
                        <a:rPr lang="es-SV" sz="1200">
                          <a:effectLst/>
                          <a:latin typeface="+mj-lt"/>
                        </a:rPr>
                        <a:t>2</a:t>
                      </a:r>
                      <a:endParaRPr lang="es-SV" sz="12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s-SV" sz="1200" dirty="0" smtClean="0">
                          <a:effectLst/>
                          <a:latin typeface="+mj-lt"/>
                          <a:ea typeface="Calibri" panose="020F0502020204030204" pitchFamily="34" charset="0"/>
                          <a:cs typeface="Times New Roman" panose="02020603050405020304" pitchFamily="18" charset="0"/>
                        </a:rPr>
                        <a:t>Francisco Alexander</a:t>
                      </a:r>
                      <a:r>
                        <a:rPr lang="es-SV" sz="1200" baseline="0" dirty="0" smtClean="0">
                          <a:effectLst/>
                          <a:latin typeface="+mj-lt"/>
                          <a:ea typeface="Calibri" panose="020F0502020204030204" pitchFamily="34" charset="0"/>
                          <a:cs typeface="Times New Roman" panose="02020603050405020304" pitchFamily="18" charset="0"/>
                        </a:rPr>
                        <a:t> Carrillo </a:t>
                      </a:r>
                      <a:r>
                        <a:rPr lang="es-SV" sz="1200" baseline="0" dirty="0" err="1" smtClean="0">
                          <a:effectLst/>
                          <a:latin typeface="+mj-lt"/>
                          <a:ea typeface="Calibri" panose="020F0502020204030204" pitchFamily="34" charset="0"/>
                          <a:cs typeface="Times New Roman" panose="02020603050405020304" pitchFamily="18" charset="0"/>
                        </a:rPr>
                        <a:t>Ramirez</a:t>
                      </a:r>
                      <a:endParaRPr lang="es-SV" sz="1200" dirty="0">
                        <a:effectLst/>
                        <a:latin typeface="+mj-lt"/>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07000"/>
                        </a:lnSpc>
                        <a:spcAft>
                          <a:spcPts val="800"/>
                        </a:spcAft>
                      </a:pPr>
                      <a:r>
                        <a:rPr lang="es-SV" sz="1200">
                          <a:effectLst/>
                          <a:latin typeface="+mj-lt"/>
                        </a:rPr>
                        <a:t>3</a:t>
                      </a:r>
                      <a:endParaRPr lang="es-SV" sz="12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s-SV" sz="1200" dirty="0" smtClean="0">
                          <a:effectLst/>
                          <a:latin typeface="+mj-lt"/>
                        </a:rPr>
                        <a:t>Mario</a:t>
                      </a:r>
                      <a:r>
                        <a:rPr lang="es-SV" sz="1200" baseline="0" dirty="0" smtClean="0">
                          <a:effectLst/>
                          <a:latin typeface="+mj-lt"/>
                        </a:rPr>
                        <a:t> Wilfredo Carrillo </a:t>
                      </a:r>
                      <a:r>
                        <a:rPr lang="es-SV" sz="1200" baseline="0" dirty="0" err="1" smtClean="0">
                          <a:effectLst/>
                          <a:latin typeface="+mj-lt"/>
                        </a:rPr>
                        <a:t>Ramirez</a:t>
                      </a:r>
                      <a:endParaRPr lang="es-SV" sz="1200" dirty="0">
                        <a:effectLst/>
                        <a:latin typeface="+mj-lt"/>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07000"/>
                        </a:lnSpc>
                        <a:spcAft>
                          <a:spcPts val="800"/>
                        </a:spcAft>
                      </a:pPr>
                      <a:r>
                        <a:rPr lang="es-SV" sz="1200">
                          <a:effectLst/>
                          <a:latin typeface="+mj-lt"/>
                        </a:rPr>
                        <a:t>4</a:t>
                      </a:r>
                      <a:endParaRPr lang="es-SV" sz="12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indent="0" algn="ctr" defTabSz="457200" rtl="0" eaLnBrk="1" fontAlgn="auto" latinLnBrk="0" hangingPunct="1">
                        <a:lnSpc>
                          <a:spcPct val="107000"/>
                        </a:lnSpc>
                        <a:spcBef>
                          <a:spcPts val="0"/>
                        </a:spcBef>
                        <a:spcAft>
                          <a:spcPts val="800"/>
                        </a:spcAft>
                        <a:buClrTx/>
                        <a:buSzTx/>
                        <a:buFontTx/>
                        <a:buNone/>
                        <a:tabLst/>
                        <a:defRPr/>
                      </a:pPr>
                      <a:r>
                        <a:rPr lang="es-SV" sz="1200" dirty="0" smtClean="0">
                          <a:effectLst/>
                          <a:latin typeface="+mj-lt"/>
                        </a:rPr>
                        <a:t>Andrea Raquel Paredes Campos  </a:t>
                      </a:r>
                      <a:endParaRPr lang="es-SV" sz="1200" dirty="0">
                        <a:effectLst/>
                        <a:latin typeface="+mj-lt"/>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07000"/>
                        </a:lnSpc>
                        <a:spcAft>
                          <a:spcPts val="800"/>
                        </a:spcAft>
                      </a:pPr>
                      <a:r>
                        <a:rPr lang="es-SV" sz="1200" dirty="0">
                          <a:effectLst/>
                          <a:latin typeface="+mj-lt"/>
                        </a:rPr>
                        <a:t>5</a:t>
                      </a:r>
                      <a:endParaRPr lang="es-SV" sz="12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s-SV" sz="1200" dirty="0" smtClean="0">
                          <a:effectLst/>
                          <a:latin typeface="+mj-lt"/>
                        </a:rPr>
                        <a:t>Cruz Antonio Sandoval </a:t>
                      </a:r>
                      <a:r>
                        <a:rPr lang="es-SV" sz="1200" dirty="0" err="1" smtClean="0">
                          <a:effectLst/>
                          <a:latin typeface="+mj-lt"/>
                        </a:rPr>
                        <a:t>Ceron</a:t>
                      </a:r>
                      <a:r>
                        <a:rPr lang="es-SV" sz="1200" dirty="0">
                          <a:effectLst/>
                          <a:latin typeface="+mj-lt"/>
                        </a:rPr>
                        <a:t> </a:t>
                      </a:r>
                      <a:endParaRPr lang="es-SV" sz="1200" dirty="0">
                        <a:effectLst/>
                        <a:latin typeface="+mj-lt"/>
                        <a:ea typeface="Calibri" panose="020F0502020204030204" pitchFamily="34" charset="0"/>
                        <a:cs typeface="Times New Roman" panose="02020603050405020304" pitchFamily="18" charset="0"/>
                      </a:endParaRPr>
                    </a:p>
                  </a:txBody>
                  <a:tcPr marL="68580" marR="68580" marT="0" marB="0"/>
                </a:tc>
              </a:tr>
              <a:tr h="0">
                <a:tc>
                  <a:txBody>
                    <a:bodyPr/>
                    <a:lstStyle/>
                    <a:p>
                      <a:pPr algn="ctr">
                        <a:lnSpc>
                          <a:spcPct val="107000"/>
                        </a:lnSpc>
                        <a:spcAft>
                          <a:spcPts val="800"/>
                        </a:spcAft>
                      </a:pPr>
                      <a:r>
                        <a:rPr lang="es-SV" sz="1200" dirty="0" smtClean="0">
                          <a:effectLst/>
                          <a:latin typeface="+mj-lt"/>
                          <a:ea typeface="Calibri" panose="020F0502020204030204" pitchFamily="34" charset="0"/>
                          <a:cs typeface="Times New Roman" panose="02020603050405020304" pitchFamily="18" charset="0"/>
                        </a:rPr>
                        <a:t>6</a:t>
                      </a:r>
                      <a:endParaRPr lang="es-SV" sz="120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s-SV" sz="1200" dirty="0" smtClean="0">
                          <a:effectLst/>
                          <a:latin typeface="+mj-lt"/>
                          <a:ea typeface="Calibri" panose="020F0502020204030204" pitchFamily="34" charset="0"/>
                          <a:cs typeface="Times New Roman" panose="02020603050405020304" pitchFamily="18" charset="0"/>
                        </a:rPr>
                        <a:t>Juan </a:t>
                      </a:r>
                      <a:r>
                        <a:rPr lang="es-SV" sz="1200" dirty="0" err="1" smtClean="0">
                          <a:effectLst/>
                          <a:latin typeface="+mj-lt"/>
                          <a:ea typeface="Calibri" panose="020F0502020204030204" pitchFamily="34" charset="0"/>
                          <a:cs typeface="Times New Roman" panose="02020603050405020304" pitchFamily="18" charset="0"/>
                        </a:rPr>
                        <a:t>Jose</a:t>
                      </a:r>
                      <a:r>
                        <a:rPr lang="es-SV" sz="1200" dirty="0" smtClean="0">
                          <a:effectLst/>
                          <a:latin typeface="+mj-lt"/>
                          <a:ea typeface="Calibri" panose="020F0502020204030204" pitchFamily="34" charset="0"/>
                          <a:cs typeface="Times New Roman" panose="02020603050405020304" pitchFamily="18" charset="0"/>
                        </a:rPr>
                        <a:t> Sensente </a:t>
                      </a:r>
                      <a:r>
                        <a:rPr lang="es-SV" sz="1200" dirty="0" err="1" smtClean="0">
                          <a:effectLst/>
                          <a:latin typeface="+mj-lt"/>
                          <a:ea typeface="Calibri" panose="020F0502020204030204" pitchFamily="34" charset="0"/>
                          <a:cs typeface="Times New Roman" panose="02020603050405020304" pitchFamily="18" charset="0"/>
                        </a:rPr>
                        <a:t>Castaneda</a:t>
                      </a:r>
                      <a:endParaRPr lang="es-SV" sz="1200" dirty="0">
                        <a:effectLst/>
                        <a:latin typeface="+mj-lt"/>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9552437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549" y="631064"/>
            <a:ext cx="8512936" cy="5795493"/>
          </a:xfrm>
          <a:prstGeom prst="rect">
            <a:avLst/>
          </a:prstGeom>
        </p:spPr>
      </p:pic>
    </p:spTree>
    <p:extLst>
      <p:ext uri="{BB962C8B-B14F-4D97-AF65-F5344CB8AC3E}">
        <p14:creationId xmlns:p14="http://schemas.microsoft.com/office/powerpoint/2010/main" val="18935402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35313" y="2885180"/>
            <a:ext cx="7766936" cy="1646302"/>
          </a:xfrm>
        </p:spPr>
        <p:txBody>
          <a:bodyPr/>
          <a:lstStyle/>
          <a:p>
            <a:pPr algn="ctr"/>
            <a:r>
              <a:rPr lang="es-ES_tradnl" dirty="0" smtClean="0">
                <a:latin typeface="Bernard MT Condensed" panose="02050806060905020404" pitchFamily="18" charset="0"/>
              </a:rPr>
              <a:t>Tendencias que han favorecido el desarrollo y avance del fraude.</a:t>
            </a:r>
            <a:endParaRPr lang="es-ES" dirty="0">
              <a:latin typeface="Bernard MT Condensed" panose="02050806060905020404" pitchFamily="18" charset="0"/>
            </a:endParaRPr>
          </a:p>
        </p:txBody>
      </p:sp>
    </p:spTree>
    <p:extLst>
      <p:ext uri="{BB962C8B-B14F-4D97-AF65-F5344CB8AC3E}">
        <p14:creationId xmlns:p14="http://schemas.microsoft.com/office/powerpoint/2010/main" val="1918359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lvl="0" algn="ctr"/>
            <a:r>
              <a:rPr lang="es-SV" b="1" dirty="0"/>
              <a:t>La importancia de la auditoría forense ante el fraude</a:t>
            </a:r>
          </a:p>
        </p:txBody>
      </p:sp>
      <p:sp>
        <p:nvSpPr>
          <p:cNvPr id="3" name="Marcador de contenido 2"/>
          <p:cNvSpPr>
            <a:spLocks noGrp="1"/>
          </p:cNvSpPr>
          <p:nvPr>
            <p:ph idx="1"/>
          </p:nvPr>
        </p:nvSpPr>
        <p:spPr>
          <a:xfrm>
            <a:off x="1532586" y="3264079"/>
            <a:ext cx="8596668" cy="3261187"/>
          </a:xfrm>
        </p:spPr>
        <p:txBody>
          <a:bodyPr>
            <a:normAutofit lnSpcReduction="10000"/>
          </a:bodyPr>
          <a:lstStyle/>
          <a:p>
            <a:pPr algn="just"/>
            <a:r>
              <a:rPr lang="es-SV" sz="2000" dirty="0"/>
              <a:t>Como una forma de investigar y probar la ocurrencia de crímenes económicos en sus diversas formas, nace la auditoría forense, cuando se vincula lo legal con los registros contables y la evidencia que prueba tales delitos</a:t>
            </a:r>
            <a:r>
              <a:rPr lang="es-SV" sz="2000" dirty="0" smtClean="0"/>
              <a:t>.</a:t>
            </a:r>
          </a:p>
          <a:p>
            <a:pPr algn="just"/>
            <a:r>
              <a:rPr lang="es-SV" sz="2000" dirty="0"/>
              <a:t>En sus inicios ésta se aplicó en la investigación de fraudes en el sector público, considerándose un verdadero apoyo a la auditoría gubernamental, sin embargo, este tipo de auditoría no se limita a los fraudes propios de la corrupción administrativa, sino que aborda otros tópicos tales como el crimen corporativo, </a:t>
            </a:r>
            <a:r>
              <a:rPr lang="es-SV" sz="2000" dirty="0" smtClean="0"/>
              <a:t>laboral, lavado </a:t>
            </a:r>
            <a:r>
              <a:rPr lang="es-SV" sz="2000" dirty="0"/>
              <a:t>de dinero entre otros</a:t>
            </a:r>
          </a:p>
        </p:txBody>
      </p:sp>
      <p:pic>
        <p:nvPicPr>
          <p:cNvPr id="4" name="Imagen 3" descr="http://www.doplim.com.mx/adpics/2013/01/14/650f42642911fa-investigador-privado-en-cuernavaca-egresadono-nos-confunda-76477.jpg"/>
          <p:cNvPicPr/>
          <p:nvPr/>
        </p:nvPicPr>
        <p:blipFill>
          <a:blip r:embed="rId2">
            <a:extLst>
              <a:ext uri="{28A0092B-C50C-407E-A947-70E740481C1C}">
                <a14:useLocalDpi xmlns:a14="http://schemas.microsoft.com/office/drawing/2010/main" val="0"/>
              </a:ext>
            </a:extLst>
          </a:blip>
          <a:srcRect/>
          <a:stretch>
            <a:fillRect/>
          </a:stretch>
        </p:blipFill>
        <p:spPr bwMode="auto">
          <a:xfrm>
            <a:off x="157886" y="1358990"/>
            <a:ext cx="1516367" cy="2476500"/>
          </a:xfrm>
          <a:prstGeom prst="rect">
            <a:avLst/>
          </a:prstGeom>
          <a:noFill/>
          <a:ln>
            <a:noFill/>
          </a:ln>
        </p:spPr>
      </p:pic>
    </p:spTree>
    <p:extLst>
      <p:ext uri="{BB962C8B-B14F-4D97-AF65-F5344CB8AC3E}">
        <p14:creationId xmlns:p14="http://schemas.microsoft.com/office/powerpoint/2010/main" val="3172718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lvl="0" algn="ctr"/>
            <a:r>
              <a:rPr lang="es-SV" b="1" dirty="0"/>
              <a:t>El fraude y su incidencia en las entidades empresariales.</a:t>
            </a:r>
          </a:p>
        </p:txBody>
      </p:sp>
      <p:sp>
        <p:nvSpPr>
          <p:cNvPr id="3" name="Marcador de contenido 2"/>
          <p:cNvSpPr>
            <a:spLocks noGrp="1"/>
          </p:cNvSpPr>
          <p:nvPr>
            <p:ph idx="1"/>
          </p:nvPr>
        </p:nvSpPr>
        <p:spPr>
          <a:xfrm>
            <a:off x="960670" y="2160589"/>
            <a:ext cx="8596668" cy="1587163"/>
          </a:xfrm>
          <a:solidFill>
            <a:schemeClr val="accent5">
              <a:lumMod val="40000"/>
              <a:lumOff val="60000"/>
            </a:schemeClr>
          </a:solidFill>
        </p:spPr>
        <p:txBody>
          <a:bodyPr/>
          <a:lstStyle/>
          <a:p>
            <a:pPr algn="just"/>
            <a:r>
              <a:rPr lang="es-SV" dirty="0"/>
              <a:t>El fraude se define como aquella acción de </a:t>
            </a:r>
            <a:r>
              <a:rPr lang="es-SV" i="1" dirty="0"/>
              <a:t>despojar mediante el engaño</a:t>
            </a:r>
            <a:r>
              <a:rPr lang="es-SV" dirty="0"/>
              <a:t>, ya sea por una persona natural o jurídica, dentro de las menciones que se relacionan con los llamados delitos de cuello blanco, son referidas a las defraudaciones que se han hecho a los entes corporativos, y estas se dividen en dos categorías: </a:t>
            </a:r>
            <a:endParaRPr lang="es-SV" dirty="0" smtClean="0"/>
          </a:p>
          <a:p>
            <a:pPr marL="0" indent="0" algn="just">
              <a:buNone/>
            </a:pPr>
            <a:endParaRPr lang="es-SV" dirty="0"/>
          </a:p>
        </p:txBody>
      </p:sp>
      <p:pic>
        <p:nvPicPr>
          <p:cNvPr id="4" name="Imagen 3" descr="C:\Users\andrea\Desktop\descarga.jpg"/>
          <p:cNvPicPr/>
          <p:nvPr/>
        </p:nvPicPr>
        <p:blipFill>
          <a:blip r:embed="rId2">
            <a:extLst>
              <a:ext uri="{28A0092B-C50C-407E-A947-70E740481C1C}">
                <a14:useLocalDpi xmlns:a14="http://schemas.microsoft.com/office/drawing/2010/main" val="0"/>
              </a:ext>
            </a:extLst>
          </a:blip>
          <a:srcRect/>
          <a:stretch>
            <a:fillRect/>
          </a:stretch>
        </p:blipFill>
        <p:spPr bwMode="auto">
          <a:xfrm>
            <a:off x="0" y="5344732"/>
            <a:ext cx="3876541" cy="1513268"/>
          </a:xfrm>
          <a:prstGeom prst="rect">
            <a:avLst/>
          </a:prstGeom>
          <a:noFill/>
          <a:ln>
            <a:noFill/>
          </a:ln>
        </p:spPr>
      </p:pic>
      <p:sp>
        <p:nvSpPr>
          <p:cNvPr id="5" name="CuadroTexto 4"/>
          <p:cNvSpPr txBox="1"/>
          <p:nvPr/>
        </p:nvSpPr>
        <p:spPr>
          <a:xfrm>
            <a:off x="3108233" y="3846648"/>
            <a:ext cx="3284112" cy="923330"/>
          </a:xfrm>
          <a:prstGeom prst="rect">
            <a:avLst/>
          </a:prstGeom>
          <a:solidFill>
            <a:schemeClr val="accent4">
              <a:lumMod val="60000"/>
              <a:lumOff val="40000"/>
            </a:schemeClr>
          </a:solidFill>
        </p:spPr>
        <p:txBody>
          <a:bodyPr wrap="square" rtlCol="0">
            <a:spAutoFit/>
          </a:bodyPr>
          <a:lstStyle/>
          <a:p>
            <a:r>
              <a:rPr lang="es-SV" dirty="0"/>
              <a:t>a) Adueñarse de fondos (efectivos o valores) o activos de la empresa; </a:t>
            </a:r>
          </a:p>
        </p:txBody>
      </p:sp>
      <p:sp>
        <p:nvSpPr>
          <p:cNvPr id="6" name="CuadroTexto 5"/>
          <p:cNvSpPr txBox="1"/>
          <p:nvPr/>
        </p:nvSpPr>
        <p:spPr>
          <a:xfrm>
            <a:off x="4975668" y="4868874"/>
            <a:ext cx="6246254" cy="1754326"/>
          </a:xfrm>
          <a:prstGeom prst="rect">
            <a:avLst/>
          </a:prstGeom>
          <a:solidFill>
            <a:schemeClr val="accent3">
              <a:lumMod val="60000"/>
              <a:lumOff val="40000"/>
            </a:schemeClr>
          </a:solidFill>
        </p:spPr>
        <p:txBody>
          <a:bodyPr wrap="square" rtlCol="0">
            <a:spAutoFit/>
          </a:bodyPr>
          <a:lstStyle/>
          <a:p>
            <a:r>
              <a:rPr lang="es-SV" dirty="0"/>
              <a:t>b) Presentar información falsa de la situación financiera de una empresa, tales como omitir operaciones, asentar registros falsos, omitir amortizaciones o depreciaciones o efectuarlas fuera del periodo establecido, entre otras que impliquen la manipulación de los registros contables del ente económico. </a:t>
            </a:r>
          </a:p>
        </p:txBody>
      </p:sp>
    </p:spTree>
    <p:extLst>
      <p:ext uri="{BB962C8B-B14F-4D97-AF65-F5344CB8AC3E}">
        <p14:creationId xmlns:p14="http://schemas.microsoft.com/office/powerpoint/2010/main" val="65944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SV" b="1" dirty="0"/>
              <a:t>Causas que favorecen la ocurrencia del delito de Fraude</a:t>
            </a:r>
            <a:endParaRPr lang="es-SV" dirty="0"/>
          </a:p>
        </p:txBody>
      </p:sp>
      <p:sp>
        <p:nvSpPr>
          <p:cNvPr id="3" name="Marcador de contenido 2"/>
          <p:cNvSpPr>
            <a:spLocks noGrp="1"/>
          </p:cNvSpPr>
          <p:nvPr>
            <p:ph idx="1"/>
          </p:nvPr>
        </p:nvSpPr>
        <p:spPr>
          <a:xfrm>
            <a:off x="677334" y="2160590"/>
            <a:ext cx="8596668" cy="1046250"/>
          </a:xfrm>
        </p:spPr>
        <p:txBody>
          <a:bodyPr/>
          <a:lstStyle/>
          <a:p>
            <a:r>
              <a:rPr lang="es-SV" dirty="0"/>
              <a:t>Se pueden encontrar diversas causas que conllevan a cometer delitos fraudulentos por parte de los funcionarios y empleados en las entidades, entre ellas se tienen:</a:t>
            </a:r>
          </a:p>
        </p:txBody>
      </p:sp>
      <p:sp>
        <p:nvSpPr>
          <p:cNvPr id="4" name="CuadroTexto 3"/>
          <p:cNvSpPr txBox="1"/>
          <p:nvPr/>
        </p:nvSpPr>
        <p:spPr>
          <a:xfrm>
            <a:off x="1532586" y="3206840"/>
            <a:ext cx="2601533" cy="646331"/>
          </a:xfrm>
          <a:prstGeom prst="rect">
            <a:avLst/>
          </a:prstGeom>
          <a:solidFill>
            <a:schemeClr val="accent5">
              <a:lumMod val="60000"/>
              <a:lumOff val="40000"/>
            </a:schemeClr>
          </a:solidFill>
        </p:spPr>
        <p:txBody>
          <a:bodyPr wrap="square" rtlCol="0">
            <a:spAutoFit/>
          </a:bodyPr>
          <a:lstStyle/>
          <a:p>
            <a:pPr algn="ctr"/>
            <a:r>
              <a:rPr lang="es-SV"/>
              <a:t>a) Prácticas contables inadecuadas</a:t>
            </a:r>
            <a:endParaRPr lang="es-SV" dirty="0"/>
          </a:p>
        </p:txBody>
      </p:sp>
      <p:sp>
        <p:nvSpPr>
          <p:cNvPr id="5" name="CuadroTexto 4"/>
          <p:cNvSpPr txBox="1"/>
          <p:nvPr/>
        </p:nvSpPr>
        <p:spPr>
          <a:xfrm>
            <a:off x="734097" y="4533774"/>
            <a:ext cx="3400022" cy="646331"/>
          </a:xfrm>
          <a:prstGeom prst="rect">
            <a:avLst/>
          </a:prstGeom>
          <a:solidFill>
            <a:schemeClr val="accent6">
              <a:lumMod val="60000"/>
              <a:lumOff val="40000"/>
            </a:schemeClr>
          </a:solidFill>
        </p:spPr>
        <p:txBody>
          <a:bodyPr wrap="square" rtlCol="0">
            <a:spAutoFit/>
          </a:bodyPr>
          <a:lstStyle/>
          <a:p>
            <a:pPr algn="ctr"/>
            <a:r>
              <a:rPr lang="es-SV" dirty="0"/>
              <a:t>b) Deficiencias en los controles internos de las entidades</a:t>
            </a:r>
          </a:p>
        </p:txBody>
      </p:sp>
      <p:sp>
        <p:nvSpPr>
          <p:cNvPr id="6" name="CuadroTexto 5"/>
          <p:cNvSpPr txBox="1"/>
          <p:nvPr/>
        </p:nvSpPr>
        <p:spPr>
          <a:xfrm>
            <a:off x="4256469" y="5561177"/>
            <a:ext cx="3097367" cy="646331"/>
          </a:xfrm>
          <a:prstGeom prst="rect">
            <a:avLst/>
          </a:prstGeom>
          <a:solidFill>
            <a:schemeClr val="accent3">
              <a:lumMod val="60000"/>
              <a:lumOff val="40000"/>
            </a:schemeClr>
          </a:solidFill>
        </p:spPr>
        <p:txBody>
          <a:bodyPr wrap="square" rtlCol="0">
            <a:spAutoFit/>
          </a:bodyPr>
          <a:lstStyle/>
          <a:p>
            <a:pPr algn="ctr"/>
            <a:r>
              <a:rPr lang="es-SV" dirty="0"/>
              <a:t>c) Inadecuada delegación de funciones </a:t>
            </a:r>
          </a:p>
        </p:txBody>
      </p:sp>
      <p:sp>
        <p:nvSpPr>
          <p:cNvPr id="7" name="Flecha curvada hacia la derecha 6"/>
          <p:cNvSpPr/>
          <p:nvPr/>
        </p:nvSpPr>
        <p:spPr>
          <a:xfrm flipH="1">
            <a:off x="4134119" y="3345187"/>
            <a:ext cx="1468193" cy="1549719"/>
          </a:xfrm>
          <a:prstGeom prst="curvedRightArrow">
            <a:avLst>
              <a:gd name="adj1" fmla="val 32527"/>
              <a:gd name="adj2" fmla="val 50000"/>
              <a:gd name="adj3" fmla="val 4351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solidFill>
                <a:schemeClr val="tx1"/>
              </a:solidFill>
            </a:endParaRPr>
          </a:p>
        </p:txBody>
      </p:sp>
      <p:sp>
        <p:nvSpPr>
          <p:cNvPr id="8" name="Flecha curvada hacia la derecha 7"/>
          <p:cNvSpPr/>
          <p:nvPr/>
        </p:nvSpPr>
        <p:spPr>
          <a:xfrm>
            <a:off x="2846236" y="5181511"/>
            <a:ext cx="1287883" cy="1405664"/>
          </a:xfrm>
          <a:prstGeom prst="curvedRightArrow">
            <a:avLst>
              <a:gd name="adj1" fmla="val 32527"/>
              <a:gd name="adj2" fmla="val 50000"/>
              <a:gd name="adj3" fmla="val 4351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solidFill>
                <a:schemeClr val="tx1"/>
              </a:solidFill>
            </a:endParaRPr>
          </a:p>
        </p:txBody>
      </p:sp>
      <p:pic>
        <p:nvPicPr>
          <p:cNvPr id="9" name="Imagen 8" descr="C:\Users\andrea\Desktop\descarga (1).jpg"/>
          <p:cNvPicPr/>
          <p:nvPr/>
        </p:nvPicPr>
        <p:blipFill>
          <a:blip r:embed="rId2">
            <a:extLst>
              <a:ext uri="{28A0092B-C50C-407E-A947-70E740481C1C}">
                <a14:useLocalDpi xmlns:a14="http://schemas.microsoft.com/office/drawing/2010/main" val="0"/>
              </a:ext>
            </a:extLst>
          </a:blip>
          <a:srcRect/>
          <a:stretch>
            <a:fillRect/>
          </a:stretch>
        </p:blipFill>
        <p:spPr bwMode="auto">
          <a:xfrm>
            <a:off x="6654627" y="3437030"/>
            <a:ext cx="3068922" cy="1743075"/>
          </a:xfrm>
          <a:prstGeom prst="rect">
            <a:avLst/>
          </a:prstGeom>
          <a:noFill/>
          <a:ln>
            <a:noFill/>
          </a:ln>
        </p:spPr>
      </p:pic>
    </p:spTree>
    <p:extLst>
      <p:ext uri="{BB962C8B-B14F-4D97-AF65-F5344CB8AC3E}">
        <p14:creationId xmlns:p14="http://schemas.microsoft.com/office/powerpoint/2010/main" val="34134108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lvl="0" algn="ctr"/>
            <a:r>
              <a:rPr lang="es-SV" b="1" dirty="0"/>
              <a:t>Tendencias que han favorecido el desarrollo y avance del fraude</a:t>
            </a:r>
            <a:br>
              <a:rPr lang="es-SV" b="1" dirty="0"/>
            </a:br>
            <a:endParaRPr lang="es-SV" dirty="0"/>
          </a:p>
        </p:txBody>
      </p:sp>
      <p:sp>
        <p:nvSpPr>
          <p:cNvPr id="3" name="Marcador de contenido 2"/>
          <p:cNvSpPr>
            <a:spLocks noGrp="1"/>
          </p:cNvSpPr>
          <p:nvPr>
            <p:ph idx="1"/>
          </p:nvPr>
        </p:nvSpPr>
        <p:spPr>
          <a:xfrm>
            <a:off x="999306" y="2212919"/>
            <a:ext cx="5182553" cy="466701"/>
          </a:xfrm>
          <a:solidFill>
            <a:schemeClr val="accent1">
              <a:lumMod val="40000"/>
              <a:lumOff val="60000"/>
            </a:schemeClr>
          </a:solidFill>
        </p:spPr>
        <p:txBody>
          <a:bodyPr/>
          <a:lstStyle/>
          <a:p>
            <a:r>
              <a:rPr lang="es-ES_tradnl" b="1" i="1" dirty="0"/>
              <a:t>Mayor presencia del crimen organizado</a:t>
            </a:r>
            <a:r>
              <a:rPr lang="es-ES_tradnl" dirty="0"/>
              <a:t>. </a:t>
            </a:r>
            <a:endParaRPr lang="es-SV" dirty="0"/>
          </a:p>
        </p:txBody>
      </p:sp>
      <p:sp>
        <p:nvSpPr>
          <p:cNvPr id="4" name="CuadroTexto 3"/>
          <p:cNvSpPr txBox="1"/>
          <p:nvPr/>
        </p:nvSpPr>
        <p:spPr>
          <a:xfrm>
            <a:off x="4975668" y="3564568"/>
            <a:ext cx="5162002" cy="2308324"/>
          </a:xfrm>
          <a:prstGeom prst="rect">
            <a:avLst/>
          </a:prstGeom>
          <a:solidFill>
            <a:schemeClr val="accent5">
              <a:lumMod val="60000"/>
              <a:lumOff val="40000"/>
            </a:schemeClr>
          </a:solidFill>
        </p:spPr>
        <p:txBody>
          <a:bodyPr wrap="square" rtlCol="0">
            <a:spAutoFit/>
          </a:bodyPr>
          <a:lstStyle/>
          <a:p>
            <a:pPr algn="just"/>
            <a:r>
              <a:rPr lang="es-ES_tradnl" dirty="0"/>
              <a:t>Se trata de pequeñas mafias, dos o tres individuos, cuya actividad empresarial es dedicarse a  encontrar objetivos fáciles.  En efecto, el crimen organizado podría ser responsable de la gran mayoría de los fraudes externos, recordando siempre que éstos sólo pueden ser exitosos con la participación interna de un empleado corrupto.</a:t>
            </a:r>
            <a:endParaRPr lang="es-SV" dirty="0"/>
          </a:p>
        </p:txBody>
      </p:sp>
      <p:pic>
        <p:nvPicPr>
          <p:cNvPr id="5" name="Imagen 4" descr="C:\Users\andrea\Desktop\images.jpg"/>
          <p:cNvPicPr/>
          <p:nvPr/>
        </p:nvPicPr>
        <p:blipFill>
          <a:blip r:embed="rId2">
            <a:extLst>
              <a:ext uri="{28A0092B-C50C-407E-A947-70E740481C1C}">
                <a14:useLocalDpi xmlns:a14="http://schemas.microsoft.com/office/drawing/2010/main" val="0"/>
              </a:ext>
            </a:extLst>
          </a:blip>
          <a:srcRect/>
          <a:stretch>
            <a:fillRect/>
          </a:stretch>
        </p:blipFill>
        <p:spPr bwMode="auto">
          <a:xfrm>
            <a:off x="528035" y="2962140"/>
            <a:ext cx="4225276" cy="3513181"/>
          </a:xfrm>
          <a:prstGeom prst="rect">
            <a:avLst/>
          </a:prstGeom>
          <a:noFill/>
          <a:ln>
            <a:noFill/>
          </a:ln>
        </p:spPr>
      </p:pic>
    </p:spTree>
    <p:extLst>
      <p:ext uri="{BB962C8B-B14F-4D97-AF65-F5344CB8AC3E}">
        <p14:creationId xmlns:p14="http://schemas.microsoft.com/office/powerpoint/2010/main" val="37768951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15970" y="396183"/>
            <a:ext cx="4667398" cy="466701"/>
          </a:xfrm>
          <a:solidFill>
            <a:schemeClr val="accent1">
              <a:lumMod val="40000"/>
              <a:lumOff val="60000"/>
            </a:schemeClr>
          </a:solidFill>
        </p:spPr>
        <p:txBody>
          <a:bodyPr/>
          <a:lstStyle/>
          <a:p>
            <a:r>
              <a:rPr lang="es-ES_tradnl" b="1" i="1" dirty="0"/>
              <a:t>Mayor corrupción de empleados</a:t>
            </a:r>
            <a:r>
              <a:rPr lang="es-ES_tradnl" dirty="0"/>
              <a:t>. </a:t>
            </a:r>
            <a:endParaRPr lang="es-SV"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48478" y="2700417"/>
            <a:ext cx="2219325" cy="2734468"/>
          </a:xfrm>
          <a:prstGeom prst="rect">
            <a:avLst/>
          </a:prstGeom>
        </p:spPr>
      </p:pic>
      <p:sp>
        <p:nvSpPr>
          <p:cNvPr id="5" name="CuadroTexto 4"/>
          <p:cNvSpPr txBox="1"/>
          <p:nvPr/>
        </p:nvSpPr>
        <p:spPr>
          <a:xfrm>
            <a:off x="3528811" y="1081825"/>
            <a:ext cx="6040192" cy="1200329"/>
          </a:xfrm>
          <a:prstGeom prst="rect">
            <a:avLst/>
          </a:prstGeom>
          <a:solidFill>
            <a:schemeClr val="accent3">
              <a:lumMod val="60000"/>
              <a:lumOff val="40000"/>
            </a:schemeClr>
          </a:solidFill>
        </p:spPr>
        <p:txBody>
          <a:bodyPr wrap="square" rtlCol="0">
            <a:spAutoFit/>
          </a:bodyPr>
          <a:lstStyle/>
          <a:p>
            <a:r>
              <a:rPr lang="es-ES_tradnl" dirty="0"/>
              <a:t> Se refiere al empleado que, por una serie de razones éticas y morales, decide que es más fácil ganar dinero de otra forma, ya sea en colaboración con el crimen organizado o por su propia iniciativa.</a:t>
            </a:r>
            <a:endParaRPr lang="es-SV" dirty="0"/>
          </a:p>
        </p:txBody>
      </p:sp>
      <p:sp>
        <p:nvSpPr>
          <p:cNvPr id="7" name="Marcador de contenido 2"/>
          <p:cNvSpPr txBox="1">
            <a:spLocks/>
          </p:cNvSpPr>
          <p:nvPr/>
        </p:nvSpPr>
        <p:spPr>
          <a:xfrm>
            <a:off x="715970" y="2700417"/>
            <a:ext cx="4667398" cy="466701"/>
          </a:xfrm>
          <a:prstGeom prst="rect">
            <a:avLst/>
          </a:prstGeom>
          <a:solidFill>
            <a:schemeClr val="accent1">
              <a:lumMod val="40000"/>
              <a:lumOff val="60000"/>
            </a:schemeClr>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s-ES_tradnl" b="1" i="1" dirty="0"/>
              <a:t>La aparición del &lt;&lt;</a:t>
            </a:r>
            <a:r>
              <a:rPr lang="es-ES_tradnl" b="1" i="1" dirty="0" err="1"/>
              <a:t>tecnofaucrata</a:t>
            </a:r>
            <a:r>
              <a:rPr lang="es-ES_tradnl" b="1" i="1" dirty="0"/>
              <a:t>&gt;&gt;</a:t>
            </a:r>
            <a:r>
              <a:rPr lang="es-ES_tradnl" dirty="0"/>
              <a:t>  </a:t>
            </a:r>
            <a:endParaRPr lang="es-SV" dirty="0"/>
          </a:p>
          <a:p>
            <a:endParaRPr lang="es-SV" dirty="0"/>
          </a:p>
        </p:txBody>
      </p:sp>
      <p:sp>
        <p:nvSpPr>
          <p:cNvPr id="8" name="CuadroTexto 7"/>
          <p:cNvSpPr txBox="1"/>
          <p:nvPr/>
        </p:nvSpPr>
        <p:spPr>
          <a:xfrm>
            <a:off x="2292439" y="3585381"/>
            <a:ext cx="5177307" cy="1200329"/>
          </a:xfrm>
          <a:prstGeom prst="rect">
            <a:avLst/>
          </a:prstGeom>
          <a:solidFill>
            <a:schemeClr val="accent5">
              <a:lumMod val="60000"/>
              <a:lumOff val="40000"/>
            </a:schemeClr>
          </a:solidFill>
        </p:spPr>
        <p:txBody>
          <a:bodyPr wrap="square" rtlCol="0">
            <a:spAutoFit/>
          </a:bodyPr>
          <a:lstStyle/>
          <a:p>
            <a:r>
              <a:rPr lang="es-ES_tradnl"/>
              <a:t>Este término define a aquella gente bien preparada, muy conocedora de los negocios y de los mercados, que considera que lo importante es ganar dinero a costa de lo que sea.</a:t>
            </a:r>
            <a:endParaRPr lang="es-SV"/>
          </a:p>
        </p:txBody>
      </p:sp>
      <p:pic>
        <p:nvPicPr>
          <p:cNvPr id="9" name="Imagen 8" descr="C:\Users\andrea\Desktop\descarga (3).jpg"/>
          <p:cNvPicPr/>
          <p:nvPr/>
        </p:nvPicPr>
        <p:blipFill>
          <a:blip r:embed="rId3">
            <a:extLst>
              <a:ext uri="{28A0092B-C50C-407E-A947-70E740481C1C}">
                <a14:useLocalDpi xmlns:a14="http://schemas.microsoft.com/office/drawing/2010/main" val="0"/>
              </a:ext>
            </a:extLst>
          </a:blip>
          <a:srcRect/>
          <a:stretch>
            <a:fillRect/>
          </a:stretch>
        </p:blipFill>
        <p:spPr bwMode="auto">
          <a:xfrm>
            <a:off x="715970" y="5004651"/>
            <a:ext cx="3315117" cy="1685925"/>
          </a:xfrm>
          <a:prstGeom prst="rect">
            <a:avLst/>
          </a:prstGeom>
          <a:noFill/>
          <a:ln>
            <a:noFill/>
          </a:ln>
        </p:spPr>
      </p:pic>
    </p:spTree>
    <p:extLst>
      <p:ext uri="{BB962C8B-B14F-4D97-AF65-F5344CB8AC3E}">
        <p14:creationId xmlns:p14="http://schemas.microsoft.com/office/powerpoint/2010/main" val="3011137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9605" y="341018"/>
            <a:ext cx="6818170" cy="479580"/>
          </a:xfrm>
          <a:solidFill>
            <a:schemeClr val="accent1">
              <a:lumMod val="40000"/>
              <a:lumOff val="60000"/>
            </a:schemeClr>
          </a:solidFill>
        </p:spPr>
        <p:txBody>
          <a:bodyPr/>
          <a:lstStyle/>
          <a:p>
            <a:r>
              <a:rPr lang="es-ES_tradnl" dirty="0"/>
              <a:t> </a:t>
            </a:r>
            <a:r>
              <a:rPr lang="es-ES_tradnl" b="1" i="1" dirty="0"/>
              <a:t>Desarrollo de técnicas </a:t>
            </a:r>
            <a:r>
              <a:rPr lang="es-ES_tradnl" b="1" i="1" dirty="0" smtClean="0"/>
              <a:t>de </a:t>
            </a:r>
            <a:r>
              <a:rPr lang="es-ES_tradnl" b="1" i="1" dirty="0"/>
              <a:t>falsificación</a:t>
            </a:r>
            <a:r>
              <a:rPr lang="es-ES_tradnl" dirty="0"/>
              <a:t>.  </a:t>
            </a:r>
            <a:endParaRPr lang="es-SV" dirty="0"/>
          </a:p>
          <a:p>
            <a:endParaRPr lang="es-SV" dirty="0"/>
          </a:p>
        </p:txBody>
      </p:sp>
      <p:sp>
        <p:nvSpPr>
          <p:cNvPr id="5" name="CuadroTexto 4"/>
          <p:cNvSpPr txBox="1"/>
          <p:nvPr/>
        </p:nvSpPr>
        <p:spPr>
          <a:xfrm>
            <a:off x="2238907" y="1068947"/>
            <a:ext cx="7549036" cy="923330"/>
          </a:xfrm>
          <a:prstGeom prst="rect">
            <a:avLst/>
          </a:prstGeom>
          <a:solidFill>
            <a:schemeClr val="accent6">
              <a:lumMod val="60000"/>
              <a:lumOff val="40000"/>
            </a:schemeClr>
          </a:solidFill>
        </p:spPr>
        <p:txBody>
          <a:bodyPr wrap="square" rtlCol="0">
            <a:spAutoFit/>
          </a:bodyPr>
          <a:lstStyle/>
          <a:p>
            <a:r>
              <a:rPr lang="es-ES_tradnl" dirty="0"/>
              <a:t>La tecnología ha permitido lograr verdaderas maravillas que no tienen aquel aspecto artesanal de antaño: acciones, bonos, formularios y billetes falsificadores perfectamente.</a:t>
            </a:r>
            <a:endParaRPr lang="es-SV" dirty="0"/>
          </a:p>
        </p:txBody>
      </p:sp>
      <p:sp>
        <p:nvSpPr>
          <p:cNvPr id="6" name="Marcador de contenido 2"/>
          <p:cNvSpPr txBox="1">
            <a:spLocks/>
          </p:cNvSpPr>
          <p:nvPr/>
        </p:nvSpPr>
        <p:spPr>
          <a:xfrm>
            <a:off x="329605" y="2480416"/>
            <a:ext cx="6818170" cy="479580"/>
          </a:xfrm>
          <a:prstGeom prst="rect">
            <a:avLst/>
          </a:prstGeom>
          <a:solidFill>
            <a:schemeClr val="accent1">
              <a:lumMod val="40000"/>
              <a:lumOff val="60000"/>
            </a:schemeClr>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s-ES_tradnl" dirty="0" smtClean="0"/>
              <a:t> </a:t>
            </a:r>
            <a:r>
              <a:rPr lang="es-ES_tradnl" b="1" i="1" dirty="0"/>
              <a:t>Más oportunidades de fraude por errores operativos</a:t>
            </a:r>
            <a:r>
              <a:rPr lang="es-ES_tradnl" dirty="0"/>
              <a:t>.  </a:t>
            </a:r>
            <a:endParaRPr lang="es-SV" dirty="0"/>
          </a:p>
          <a:p>
            <a:endParaRPr lang="es-SV" dirty="0"/>
          </a:p>
        </p:txBody>
      </p:sp>
      <p:sp>
        <p:nvSpPr>
          <p:cNvPr id="7" name="CuadroTexto 6"/>
          <p:cNvSpPr txBox="1"/>
          <p:nvPr/>
        </p:nvSpPr>
        <p:spPr>
          <a:xfrm>
            <a:off x="1015413" y="3155324"/>
            <a:ext cx="9146018" cy="1200329"/>
          </a:xfrm>
          <a:prstGeom prst="rect">
            <a:avLst/>
          </a:prstGeom>
          <a:solidFill>
            <a:schemeClr val="tx2">
              <a:lumMod val="40000"/>
              <a:lumOff val="60000"/>
            </a:schemeClr>
          </a:solidFill>
        </p:spPr>
        <p:txBody>
          <a:bodyPr wrap="square" rtlCol="0">
            <a:spAutoFit/>
          </a:bodyPr>
          <a:lstStyle/>
          <a:p>
            <a:r>
              <a:rPr lang="es-ES_tradnl" dirty="0"/>
              <a:t>La necesidad de crecer y de ganar nuevos mercados, ha llevado a algunas empresas a reducir erróneamente los gastos.  Lanzan nuevos productos sin realmente tener buenos procedimientos operativos, ni contar con una buena formación para los empleados que van a vender, administrar y procesar esos productos.</a:t>
            </a:r>
            <a:endParaRPr lang="es-SV" dirty="0"/>
          </a:p>
        </p:txBody>
      </p:sp>
      <p:sp>
        <p:nvSpPr>
          <p:cNvPr id="8" name="Marcador de contenido 2"/>
          <p:cNvSpPr txBox="1">
            <a:spLocks/>
          </p:cNvSpPr>
          <p:nvPr/>
        </p:nvSpPr>
        <p:spPr>
          <a:xfrm>
            <a:off x="329605" y="4822224"/>
            <a:ext cx="4139364" cy="479580"/>
          </a:xfrm>
          <a:prstGeom prst="rect">
            <a:avLst/>
          </a:prstGeom>
          <a:solidFill>
            <a:schemeClr val="accent1">
              <a:lumMod val="40000"/>
              <a:lumOff val="60000"/>
            </a:schemeClr>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s-ES_tradnl" b="1" i="1"/>
              <a:t>Fraudes multi-jurisdiccionales</a:t>
            </a:r>
            <a:r>
              <a:rPr lang="es-ES_tradnl"/>
              <a:t>.  </a:t>
            </a:r>
            <a:endParaRPr lang="es-SV" dirty="0"/>
          </a:p>
        </p:txBody>
      </p:sp>
      <p:sp>
        <p:nvSpPr>
          <p:cNvPr id="9" name="CuadroTexto 8"/>
          <p:cNvSpPr txBox="1"/>
          <p:nvPr/>
        </p:nvSpPr>
        <p:spPr>
          <a:xfrm>
            <a:off x="2238907" y="5518700"/>
            <a:ext cx="9080614" cy="1200329"/>
          </a:xfrm>
          <a:prstGeom prst="rect">
            <a:avLst/>
          </a:prstGeom>
          <a:solidFill>
            <a:schemeClr val="accent5">
              <a:lumMod val="40000"/>
              <a:lumOff val="60000"/>
            </a:schemeClr>
          </a:solidFill>
        </p:spPr>
        <p:txBody>
          <a:bodyPr wrap="square" rtlCol="0">
            <a:spAutoFit/>
          </a:bodyPr>
          <a:lstStyle/>
          <a:p>
            <a:r>
              <a:rPr lang="es-ES_tradnl"/>
              <a:t>Esto ocurre cuando un fraude se realiza en un país “A” y los fondos son transferidos a un país “B”.  Frente a esta situación, se deben emprender y coordinar acciones legales en los dos países, lo que es difícil debido a que a veces hay diferencias en el tratamiento y en la penalización de actividades ilícitas.</a:t>
            </a:r>
            <a:endParaRPr lang="es-SV"/>
          </a:p>
        </p:txBody>
      </p:sp>
      <p:pic>
        <p:nvPicPr>
          <p:cNvPr id="10" name="Imagen 9" descr="C:\Users\andrea\Desktop\images (1).jpg"/>
          <p:cNvPicPr/>
          <p:nvPr/>
        </p:nvPicPr>
        <p:blipFill>
          <a:blip r:embed="rId2">
            <a:extLst>
              <a:ext uri="{28A0092B-C50C-407E-A947-70E740481C1C}">
                <a14:useLocalDpi xmlns:a14="http://schemas.microsoft.com/office/drawing/2010/main" val="0"/>
              </a:ext>
            </a:extLst>
          </a:blip>
          <a:srcRect/>
          <a:stretch>
            <a:fillRect/>
          </a:stretch>
        </p:blipFill>
        <p:spPr bwMode="auto">
          <a:xfrm>
            <a:off x="10161431" y="0"/>
            <a:ext cx="2009775" cy="2276475"/>
          </a:xfrm>
          <a:prstGeom prst="rect">
            <a:avLst/>
          </a:prstGeom>
          <a:noFill/>
          <a:ln>
            <a:noFill/>
          </a:ln>
        </p:spPr>
      </p:pic>
    </p:spTree>
    <p:extLst>
      <p:ext uri="{BB962C8B-B14F-4D97-AF65-F5344CB8AC3E}">
        <p14:creationId xmlns:p14="http://schemas.microsoft.com/office/powerpoint/2010/main" val="8617564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8393" y="421941"/>
            <a:ext cx="6238621" cy="376549"/>
          </a:xfrm>
          <a:solidFill>
            <a:schemeClr val="accent1">
              <a:lumMod val="40000"/>
              <a:lumOff val="60000"/>
            </a:schemeClr>
          </a:solidFill>
        </p:spPr>
        <p:txBody>
          <a:bodyPr/>
          <a:lstStyle/>
          <a:p>
            <a:r>
              <a:rPr lang="es-ES_tradnl" b="1" i="1" dirty="0"/>
              <a:t>Defraudadores dispuestos a presentar batalla legal</a:t>
            </a:r>
            <a:r>
              <a:rPr lang="es-ES_tradnl" dirty="0"/>
              <a:t>.</a:t>
            </a:r>
            <a:endParaRPr lang="es-SV" dirty="0"/>
          </a:p>
        </p:txBody>
      </p:sp>
      <p:sp>
        <p:nvSpPr>
          <p:cNvPr id="4" name="CuadroTexto 3"/>
          <p:cNvSpPr txBox="1"/>
          <p:nvPr/>
        </p:nvSpPr>
        <p:spPr>
          <a:xfrm>
            <a:off x="2215166" y="1184857"/>
            <a:ext cx="7147775" cy="923330"/>
          </a:xfrm>
          <a:prstGeom prst="rect">
            <a:avLst/>
          </a:prstGeom>
          <a:solidFill>
            <a:schemeClr val="accent3">
              <a:lumMod val="40000"/>
              <a:lumOff val="60000"/>
            </a:schemeClr>
          </a:solidFill>
        </p:spPr>
        <p:txBody>
          <a:bodyPr wrap="square" rtlCol="0">
            <a:spAutoFit/>
          </a:bodyPr>
          <a:lstStyle/>
          <a:p>
            <a:r>
              <a:rPr lang="es-ES_tradnl"/>
              <a:t> La inefectividad en la acción legal por parte nuestra hace que el defraudador se salga con la suya.  Incluso, a veces el defraudador se va contra la empresa, alegando daños y perjuicios.</a:t>
            </a:r>
            <a:endParaRPr lang="es-SV"/>
          </a:p>
        </p:txBody>
      </p:sp>
      <p:sp>
        <p:nvSpPr>
          <p:cNvPr id="5" name="Marcador de contenido 2"/>
          <p:cNvSpPr txBox="1">
            <a:spLocks/>
          </p:cNvSpPr>
          <p:nvPr/>
        </p:nvSpPr>
        <p:spPr>
          <a:xfrm>
            <a:off x="636550" y="2494554"/>
            <a:ext cx="6238621" cy="376549"/>
          </a:xfrm>
          <a:prstGeom prst="rect">
            <a:avLst/>
          </a:prstGeom>
          <a:solidFill>
            <a:schemeClr val="accent1">
              <a:lumMod val="40000"/>
              <a:lumOff val="60000"/>
            </a:schemeClr>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s-ES_tradnl" b="1" i="1" dirty="0"/>
              <a:t>Mayor velocidad en el movimiento de fondos</a:t>
            </a:r>
            <a:r>
              <a:rPr lang="es-ES_tradnl" dirty="0"/>
              <a:t>. </a:t>
            </a:r>
            <a:endParaRPr lang="es-SV" dirty="0"/>
          </a:p>
        </p:txBody>
      </p:sp>
      <p:sp>
        <p:nvSpPr>
          <p:cNvPr id="6" name="CuadroTexto 5"/>
          <p:cNvSpPr txBox="1"/>
          <p:nvPr/>
        </p:nvSpPr>
        <p:spPr>
          <a:xfrm>
            <a:off x="5181599" y="3256585"/>
            <a:ext cx="3387143" cy="923330"/>
          </a:xfrm>
          <a:prstGeom prst="rect">
            <a:avLst/>
          </a:prstGeom>
          <a:solidFill>
            <a:schemeClr val="accent4">
              <a:lumMod val="40000"/>
              <a:lumOff val="60000"/>
            </a:schemeClr>
          </a:solidFill>
        </p:spPr>
        <p:txBody>
          <a:bodyPr wrap="square" rtlCol="0">
            <a:spAutoFit/>
          </a:bodyPr>
          <a:lstStyle/>
          <a:p>
            <a:r>
              <a:rPr lang="es-ES_tradnl"/>
              <a:t>Hoy en día un empleado sólo necesita cinco minutos para cometer un fraude</a:t>
            </a:r>
            <a:endParaRPr lang="es-SV" dirty="0"/>
          </a:p>
        </p:txBody>
      </p:sp>
      <p:pic>
        <p:nvPicPr>
          <p:cNvPr id="7" name="Imagen 6" descr="C:\Users\andrea\Desktop\images (2).jpg"/>
          <p:cNvPicPr/>
          <p:nvPr/>
        </p:nvPicPr>
        <p:blipFill>
          <a:blip r:embed="rId2">
            <a:extLst>
              <a:ext uri="{28A0092B-C50C-407E-A947-70E740481C1C}">
                <a14:useLocalDpi xmlns:a14="http://schemas.microsoft.com/office/drawing/2010/main" val="0"/>
              </a:ext>
            </a:extLst>
          </a:blip>
          <a:srcRect/>
          <a:stretch>
            <a:fillRect/>
          </a:stretch>
        </p:blipFill>
        <p:spPr bwMode="auto">
          <a:xfrm>
            <a:off x="811370" y="3387145"/>
            <a:ext cx="3914096" cy="2930412"/>
          </a:xfrm>
          <a:prstGeom prst="rect">
            <a:avLst/>
          </a:prstGeom>
          <a:noFill/>
          <a:ln>
            <a:noFill/>
          </a:ln>
        </p:spPr>
      </p:pic>
    </p:spTree>
    <p:extLst>
      <p:ext uri="{BB962C8B-B14F-4D97-AF65-F5344CB8AC3E}">
        <p14:creationId xmlns:p14="http://schemas.microsoft.com/office/powerpoint/2010/main" val="3996343567"/>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121</TotalTime>
  <Words>623</Words>
  <Application>Microsoft Office PowerPoint</Application>
  <PresentationFormat>Panorámica</PresentationFormat>
  <Paragraphs>53</Paragraphs>
  <Slides>10</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10</vt:i4>
      </vt:variant>
    </vt:vector>
  </HeadingPairs>
  <TitlesOfParts>
    <vt:vector size="18" baseType="lpstr">
      <vt:lpstr>AR CENA</vt:lpstr>
      <vt:lpstr>Arial</vt:lpstr>
      <vt:lpstr>Bernard MT Condensed</vt:lpstr>
      <vt:lpstr>Calibri</vt:lpstr>
      <vt:lpstr>Times New Roman</vt:lpstr>
      <vt:lpstr>Trebuchet MS</vt:lpstr>
      <vt:lpstr>Wingdings 3</vt:lpstr>
      <vt:lpstr>Faceta</vt:lpstr>
      <vt:lpstr>Presentación de PowerPoint</vt:lpstr>
      <vt:lpstr>Tendencias que han favorecido el desarrollo y avance del fraude.</vt:lpstr>
      <vt:lpstr>La importancia de la auditoría forense ante el fraude</vt:lpstr>
      <vt:lpstr>El fraude y su incidencia en las entidades empresariales.</vt:lpstr>
      <vt:lpstr>Causas que favorecen la ocurrencia del delito de Fraude</vt:lpstr>
      <vt:lpstr>Tendencias que han favorecido el desarrollo y avance del fraude </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andrea paredes</dc:creator>
  <cp:lastModifiedBy>Home</cp:lastModifiedBy>
  <cp:revision>15</cp:revision>
  <dcterms:created xsi:type="dcterms:W3CDTF">2015-11-19T05:15:27Z</dcterms:created>
  <dcterms:modified xsi:type="dcterms:W3CDTF">2015-11-25T20:38:42Z</dcterms:modified>
</cp:coreProperties>
</file>