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56" r:id="rId3"/>
    <p:sldId id="257" r:id="rId4"/>
    <p:sldId id="260" r:id="rId5"/>
    <p:sldId id="258" r:id="rId6"/>
    <p:sldId id="261" r:id="rId7"/>
    <p:sldId id="259"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72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4BC941B2-F0FA-44C5-B1AE-4AF23F2AC18A}" type="datetimeFigureOut">
              <a:rPr lang="es-SV" smtClean="0"/>
              <a:pPr/>
              <a:t>27/11/2015</a:t>
            </a:fld>
            <a:endParaRPr lang="es-SV"/>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SV"/>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FF63157-CACC-4B58-BA03-78FA045B872D}" type="slidenum">
              <a:rPr lang="es-SV" smtClean="0"/>
              <a:pPr/>
              <a:t>‹Nº›</a:t>
            </a:fld>
            <a:endParaRPr lang="es-S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BC941B2-F0FA-44C5-B1AE-4AF23F2AC18A}" type="datetimeFigureOut">
              <a:rPr lang="es-SV" smtClean="0"/>
              <a:pPr/>
              <a:t>27/11/2015</a:t>
            </a:fld>
            <a:endParaRPr lang="es-SV"/>
          </a:p>
        </p:txBody>
      </p:sp>
      <p:sp>
        <p:nvSpPr>
          <p:cNvPr id="5" name="4 Marcador de pie de página"/>
          <p:cNvSpPr>
            <a:spLocks noGrp="1"/>
          </p:cNvSpPr>
          <p:nvPr>
            <p:ph type="ftr" sz="quarter" idx="11"/>
          </p:nvPr>
        </p:nvSpPr>
        <p:spPr/>
        <p:txBody>
          <a:bodyPr/>
          <a:lstStyle/>
          <a:p>
            <a:endParaRPr lang="es-SV"/>
          </a:p>
        </p:txBody>
      </p:sp>
      <p:sp>
        <p:nvSpPr>
          <p:cNvPr id="6" name="5 Marcador de número de diapositiva"/>
          <p:cNvSpPr>
            <a:spLocks noGrp="1"/>
          </p:cNvSpPr>
          <p:nvPr>
            <p:ph type="sldNum" sz="quarter" idx="12"/>
          </p:nvPr>
        </p:nvSpPr>
        <p:spPr/>
        <p:txBody>
          <a:bodyPr/>
          <a:lstStyle/>
          <a:p>
            <a:fld id="{BFF63157-CACC-4B58-BA03-78FA045B872D}" type="slidenum">
              <a:rPr lang="es-SV" smtClean="0"/>
              <a:pPr/>
              <a:t>‹Nº›</a:t>
            </a:fld>
            <a:endParaRPr lang="es-S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BC941B2-F0FA-44C5-B1AE-4AF23F2AC18A}" type="datetimeFigureOut">
              <a:rPr lang="es-SV" smtClean="0"/>
              <a:pPr/>
              <a:t>27/11/2015</a:t>
            </a:fld>
            <a:endParaRPr lang="es-SV"/>
          </a:p>
        </p:txBody>
      </p:sp>
      <p:sp>
        <p:nvSpPr>
          <p:cNvPr id="5" name="4 Marcador de pie de página"/>
          <p:cNvSpPr>
            <a:spLocks noGrp="1"/>
          </p:cNvSpPr>
          <p:nvPr>
            <p:ph type="ftr" sz="quarter" idx="11"/>
          </p:nvPr>
        </p:nvSpPr>
        <p:spPr/>
        <p:txBody>
          <a:bodyPr/>
          <a:lstStyle/>
          <a:p>
            <a:endParaRPr lang="es-SV"/>
          </a:p>
        </p:txBody>
      </p:sp>
      <p:sp>
        <p:nvSpPr>
          <p:cNvPr id="6" name="5 Marcador de número de diapositiva"/>
          <p:cNvSpPr>
            <a:spLocks noGrp="1"/>
          </p:cNvSpPr>
          <p:nvPr>
            <p:ph type="sldNum" sz="quarter" idx="12"/>
          </p:nvPr>
        </p:nvSpPr>
        <p:spPr/>
        <p:txBody>
          <a:bodyPr/>
          <a:lstStyle/>
          <a:p>
            <a:fld id="{BFF63157-CACC-4B58-BA03-78FA045B872D}" type="slidenum">
              <a:rPr lang="es-SV" smtClean="0"/>
              <a:pPr/>
              <a:t>‹Nº›</a:t>
            </a:fld>
            <a:endParaRPr lang="es-S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4BC941B2-F0FA-44C5-B1AE-4AF23F2AC18A}" type="datetimeFigureOut">
              <a:rPr lang="es-SV" smtClean="0"/>
              <a:pPr/>
              <a:t>27/11/2015</a:t>
            </a:fld>
            <a:endParaRPr lang="es-SV"/>
          </a:p>
        </p:txBody>
      </p:sp>
      <p:sp>
        <p:nvSpPr>
          <p:cNvPr id="5" name="4 Marcador de pie de página"/>
          <p:cNvSpPr>
            <a:spLocks noGrp="1"/>
          </p:cNvSpPr>
          <p:nvPr>
            <p:ph type="ftr" sz="quarter" idx="11"/>
          </p:nvPr>
        </p:nvSpPr>
        <p:spPr>
          <a:xfrm>
            <a:off x="457200" y="6480969"/>
            <a:ext cx="4260056" cy="300831"/>
          </a:xfrm>
        </p:spPr>
        <p:txBody>
          <a:bodyPr/>
          <a:lstStyle/>
          <a:p>
            <a:endParaRPr lang="es-SV"/>
          </a:p>
        </p:txBody>
      </p:sp>
      <p:sp>
        <p:nvSpPr>
          <p:cNvPr id="6" name="5 Marcador de número de diapositiva"/>
          <p:cNvSpPr>
            <a:spLocks noGrp="1"/>
          </p:cNvSpPr>
          <p:nvPr>
            <p:ph type="sldNum" sz="quarter" idx="12"/>
          </p:nvPr>
        </p:nvSpPr>
        <p:spPr/>
        <p:txBody>
          <a:bodyPr/>
          <a:lstStyle/>
          <a:p>
            <a:fld id="{BFF63157-CACC-4B58-BA03-78FA045B872D}" type="slidenum">
              <a:rPr lang="es-SV" smtClean="0"/>
              <a:pPr/>
              <a:t>‹Nº›</a:t>
            </a:fld>
            <a:endParaRPr lang="es-S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4BC941B2-F0FA-44C5-B1AE-4AF23F2AC18A}" type="datetimeFigureOut">
              <a:rPr lang="es-SV" smtClean="0"/>
              <a:pPr/>
              <a:t>27/11/2015</a:t>
            </a:fld>
            <a:endParaRPr lang="es-SV"/>
          </a:p>
        </p:txBody>
      </p:sp>
      <p:sp>
        <p:nvSpPr>
          <p:cNvPr id="5" name="4 Marcador de pie de página"/>
          <p:cNvSpPr>
            <a:spLocks noGrp="1"/>
          </p:cNvSpPr>
          <p:nvPr>
            <p:ph type="ftr" sz="quarter" idx="11"/>
          </p:nvPr>
        </p:nvSpPr>
        <p:spPr>
          <a:xfrm>
            <a:off x="2619376" y="6480969"/>
            <a:ext cx="4260056" cy="300831"/>
          </a:xfrm>
        </p:spPr>
        <p:txBody>
          <a:bodyPr/>
          <a:lstStyle/>
          <a:p>
            <a:endParaRPr lang="es-SV"/>
          </a:p>
        </p:txBody>
      </p:sp>
      <p:sp>
        <p:nvSpPr>
          <p:cNvPr id="6" name="5 Marcador de número de diapositiva"/>
          <p:cNvSpPr>
            <a:spLocks noGrp="1"/>
          </p:cNvSpPr>
          <p:nvPr>
            <p:ph type="sldNum" sz="quarter" idx="12"/>
          </p:nvPr>
        </p:nvSpPr>
        <p:spPr>
          <a:xfrm>
            <a:off x="8451056" y="809624"/>
            <a:ext cx="502920" cy="300831"/>
          </a:xfrm>
        </p:spPr>
        <p:txBody>
          <a:bodyPr/>
          <a:lstStyle/>
          <a:p>
            <a:fld id="{BFF63157-CACC-4B58-BA03-78FA045B872D}" type="slidenum">
              <a:rPr lang="es-SV" smtClean="0"/>
              <a:pPr/>
              <a:t>‹Nº›</a:t>
            </a:fld>
            <a:endParaRPr lang="es-SV"/>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4BC941B2-F0FA-44C5-B1AE-4AF23F2AC18A}" type="datetimeFigureOut">
              <a:rPr lang="es-SV" smtClean="0"/>
              <a:pPr/>
              <a:t>27/11/2015</a:t>
            </a:fld>
            <a:endParaRPr lang="es-SV"/>
          </a:p>
        </p:txBody>
      </p:sp>
      <p:sp>
        <p:nvSpPr>
          <p:cNvPr id="6" name="5 Marcador de pie de página"/>
          <p:cNvSpPr>
            <a:spLocks noGrp="1"/>
          </p:cNvSpPr>
          <p:nvPr>
            <p:ph type="ftr" sz="quarter" idx="11"/>
          </p:nvPr>
        </p:nvSpPr>
        <p:spPr>
          <a:xfrm>
            <a:off x="457200" y="6480969"/>
            <a:ext cx="4260056" cy="301752"/>
          </a:xfrm>
        </p:spPr>
        <p:txBody>
          <a:bodyPr/>
          <a:lstStyle/>
          <a:p>
            <a:endParaRPr lang="es-SV"/>
          </a:p>
        </p:txBody>
      </p:sp>
      <p:sp>
        <p:nvSpPr>
          <p:cNvPr id="7" name="6 Marcador de número de diapositiva"/>
          <p:cNvSpPr>
            <a:spLocks noGrp="1"/>
          </p:cNvSpPr>
          <p:nvPr>
            <p:ph type="sldNum" sz="quarter" idx="12"/>
          </p:nvPr>
        </p:nvSpPr>
        <p:spPr>
          <a:xfrm>
            <a:off x="7589520" y="6480969"/>
            <a:ext cx="502920" cy="301752"/>
          </a:xfrm>
        </p:spPr>
        <p:txBody>
          <a:bodyPr/>
          <a:lstStyle/>
          <a:p>
            <a:fld id="{BFF63157-CACC-4B58-BA03-78FA045B872D}" type="slidenum">
              <a:rPr lang="es-SV" smtClean="0"/>
              <a:pPr/>
              <a:t>‹Nº›</a:t>
            </a:fld>
            <a:endParaRPr lang="es-S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4BC941B2-F0FA-44C5-B1AE-4AF23F2AC18A}" type="datetimeFigureOut">
              <a:rPr lang="es-SV" smtClean="0"/>
              <a:pPr/>
              <a:t>27/11/2015</a:t>
            </a:fld>
            <a:endParaRPr lang="es-SV"/>
          </a:p>
        </p:txBody>
      </p:sp>
      <p:sp>
        <p:nvSpPr>
          <p:cNvPr id="8" name="7 Marcador de pie de página"/>
          <p:cNvSpPr>
            <a:spLocks noGrp="1"/>
          </p:cNvSpPr>
          <p:nvPr>
            <p:ph type="ftr" sz="quarter" idx="11"/>
          </p:nvPr>
        </p:nvSpPr>
        <p:spPr>
          <a:xfrm>
            <a:off x="457200" y="6480969"/>
            <a:ext cx="4261104" cy="301752"/>
          </a:xfrm>
        </p:spPr>
        <p:txBody>
          <a:bodyPr/>
          <a:lstStyle/>
          <a:p>
            <a:endParaRPr lang="es-SV"/>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BFF63157-CACC-4B58-BA03-78FA045B872D}" type="slidenum">
              <a:rPr lang="es-SV" smtClean="0"/>
              <a:pPr/>
              <a:t>‹Nº›</a:t>
            </a:fld>
            <a:endParaRPr lang="es-SV"/>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4BC941B2-F0FA-44C5-B1AE-4AF23F2AC18A}" type="datetimeFigureOut">
              <a:rPr lang="es-SV" smtClean="0"/>
              <a:pPr/>
              <a:t>27/11/2015</a:t>
            </a:fld>
            <a:endParaRPr lang="es-SV"/>
          </a:p>
        </p:txBody>
      </p:sp>
      <p:sp>
        <p:nvSpPr>
          <p:cNvPr id="4" name="3 Marcador de pie de página"/>
          <p:cNvSpPr>
            <a:spLocks noGrp="1"/>
          </p:cNvSpPr>
          <p:nvPr>
            <p:ph type="ftr" sz="quarter" idx="11"/>
          </p:nvPr>
        </p:nvSpPr>
        <p:spPr/>
        <p:txBody>
          <a:bodyPr/>
          <a:lstStyle/>
          <a:p>
            <a:endParaRPr lang="es-SV"/>
          </a:p>
        </p:txBody>
      </p:sp>
      <p:sp>
        <p:nvSpPr>
          <p:cNvPr id="5" name="4 Marcador de número de diapositiva"/>
          <p:cNvSpPr>
            <a:spLocks noGrp="1"/>
          </p:cNvSpPr>
          <p:nvPr>
            <p:ph type="sldNum" sz="quarter" idx="12"/>
          </p:nvPr>
        </p:nvSpPr>
        <p:spPr/>
        <p:txBody>
          <a:bodyPr/>
          <a:lstStyle/>
          <a:p>
            <a:fld id="{BFF63157-CACC-4B58-BA03-78FA045B872D}" type="slidenum">
              <a:rPr lang="es-SV" smtClean="0"/>
              <a:pPr/>
              <a:t>‹Nº›</a:t>
            </a:fld>
            <a:endParaRPr lang="es-S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4BC941B2-F0FA-44C5-B1AE-4AF23F2AC18A}" type="datetimeFigureOut">
              <a:rPr lang="es-SV" smtClean="0"/>
              <a:pPr/>
              <a:t>27/11/2015</a:t>
            </a:fld>
            <a:endParaRPr lang="es-SV"/>
          </a:p>
        </p:txBody>
      </p:sp>
      <p:sp>
        <p:nvSpPr>
          <p:cNvPr id="3" name="2 Marcador de pie de página"/>
          <p:cNvSpPr>
            <a:spLocks noGrp="1"/>
          </p:cNvSpPr>
          <p:nvPr>
            <p:ph type="ftr" sz="quarter" idx="11"/>
          </p:nvPr>
        </p:nvSpPr>
        <p:spPr>
          <a:xfrm>
            <a:off x="457200" y="6481890"/>
            <a:ext cx="4260056" cy="300831"/>
          </a:xfrm>
        </p:spPr>
        <p:txBody>
          <a:bodyPr/>
          <a:lstStyle/>
          <a:p>
            <a:endParaRPr lang="es-SV"/>
          </a:p>
        </p:txBody>
      </p:sp>
      <p:sp>
        <p:nvSpPr>
          <p:cNvPr id="4" name="3 Marcador de número de diapositiva"/>
          <p:cNvSpPr>
            <a:spLocks noGrp="1"/>
          </p:cNvSpPr>
          <p:nvPr>
            <p:ph type="sldNum" sz="quarter" idx="12"/>
          </p:nvPr>
        </p:nvSpPr>
        <p:spPr>
          <a:xfrm>
            <a:off x="7589520" y="6480969"/>
            <a:ext cx="502920" cy="301752"/>
          </a:xfrm>
        </p:spPr>
        <p:txBody>
          <a:bodyPr/>
          <a:lstStyle/>
          <a:p>
            <a:fld id="{BFF63157-CACC-4B58-BA03-78FA045B872D}" type="slidenum">
              <a:rPr lang="es-SV" smtClean="0"/>
              <a:pPr/>
              <a:t>‹Nº›</a:t>
            </a:fld>
            <a:endParaRPr lang="es-S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4BC941B2-F0FA-44C5-B1AE-4AF23F2AC18A}" type="datetimeFigureOut">
              <a:rPr lang="es-SV" smtClean="0"/>
              <a:pPr/>
              <a:t>27/11/2015</a:t>
            </a:fld>
            <a:endParaRPr lang="es-SV"/>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SV"/>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BFF63157-CACC-4B58-BA03-78FA045B872D}" type="slidenum">
              <a:rPr lang="es-SV" smtClean="0"/>
              <a:pPr/>
              <a:t>‹Nº›</a:t>
            </a:fld>
            <a:endParaRPr lang="es-SV"/>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4BC941B2-F0FA-44C5-B1AE-4AF23F2AC18A}" type="datetimeFigureOut">
              <a:rPr lang="es-SV" smtClean="0"/>
              <a:pPr/>
              <a:t>27/11/2015</a:t>
            </a:fld>
            <a:endParaRPr lang="es-SV"/>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SV"/>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BFF63157-CACC-4B58-BA03-78FA045B872D}" type="slidenum">
              <a:rPr lang="es-SV" smtClean="0"/>
              <a:pPr/>
              <a:t>‹Nº›</a:t>
            </a:fld>
            <a:endParaRPr lang="es-SV"/>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BC941B2-F0FA-44C5-B1AE-4AF23F2AC18A}" type="datetimeFigureOut">
              <a:rPr lang="es-SV" smtClean="0"/>
              <a:pPr/>
              <a:t>27/11/2015</a:t>
            </a:fld>
            <a:endParaRPr lang="es-SV"/>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SV"/>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FF63157-CACC-4B58-BA03-78FA045B872D}" type="slidenum">
              <a:rPr lang="es-SV" smtClean="0"/>
              <a:pPr/>
              <a:t>‹Nº›</a:t>
            </a:fld>
            <a:endParaRPr lang="es-SV"/>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0" y="115888"/>
            <a:ext cx="8100392" cy="1224880"/>
          </a:xfrm>
        </p:spPr>
        <p:txBody>
          <a:bodyPr>
            <a:normAutofit/>
          </a:bodyPr>
          <a:lstStyle/>
          <a:p>
            <a:pPr algn="ctr" eaLnBrk="1" hangingPunct="1"/>
            <a:r>
              <a:rPr lang="es-SV" noProof="1" smtClean="0">
                <a:solidFill>
                  <a:srgbClr val="C00000"/>
                </a:solidFill>
              </a:rPr>
              <a:t>SEMINARIO DE AUDITORÍA </a:t>
            </a:r>
          </a:p>
        </p:txBody>
      </p:sp>
      <p:sp>
        <p:nvSpPr>
          <p:cNvPr id="5123" name="Rectangle 3"/>
          <p:cNvSpPr>
            <a:spLocks noGrp="1" noChangeArrowheads="1"/>
          </p:cNvSpPr>
          <p:nvPr>
            <p:ph type="subTitle" idx="1"/>
          </p:nvPr>
        </p:nvSpPr>
        <p:spPr>
          <a:xfrm>
            <a:off x="1547664" y="1556792"/>
            <a:ext cx="6480720" cy="3024336"/>
          </a:xfrm>
        </p:spPr>
        <p:txBody>
          <a:bodyPr>
            <a:normAutofit/>
          </a:bodyPr>
          <a:lstStyle/>
          <a:p>
            <a:pPr algn="l" eaLnBrk="1" hangingPunct="1"/>
            <a:r>
              <a:rPr lang="es-SV" noProof="1" smtClean="0">
                <a:solidFill>
                  <a:schemeClr val="tx1">
                    <a:lumMod val="95000"/>
                  </a:schemeClr>
                </a:solidFill>
              </a:rPr>
              <a:t>Universidad de El Salvador</a:t>
            </a:r>
          </a:p>
          <a:p>
            <a:pPr algn="l" eaLnBrk="1" hangingPunct="1"/>
            <a:r>
              <a:rPr lang="es-SV" noProof="1" smtClean="0">
                <a:solidFill>
                  <a:schemeClr val="tx1">
                    <a:lumMod val="95000"/>
                  </a:schemeClr>
                </a:solidFill>
              </a:rPr>
              <a:t>Facultad de Ciencias Economicas</a:t>
            </a:r>
          </a:p>
          <a:p>
            <a:pPr algn="l" eaLnBrk="1" hangingPunct="1"/>
            <a:r>
              <a:rPr lang="es-SV" noProof="1" smtClean="0">
                <a:solidFill>
                  <a:schemeClr val="tx1">
                    <a:lumMod val="95000"/>
                  </a:schemeClr>
                </a:solidFill>
              </a:rPr>
              <a:t>Departamento de Contaduria Publica</a:t>
            </a:r>
          </a:p>
          <a:p>
            <a:pPr algn="l" eaLnBrk="1" hangingPunct="1"/>
            <a:r>
              <a:rPr lang="es-SV" noProof="1" smtClean="0">
                <a:solidFill>
                  <a:schemeClr val="tx1">
                    <a:lumMod val="95000"/>
                  </a:schemeClr>
                </a:solidFill>
              </a:rPr>
              <a:t>Prof. Master Javier Miranda</a:t>
            </a:r>
          </a:p>
        </p:txBody>
      </p:sp>
      <p:pic>
        <p:nvPicPr>
          <p:cNvPr id="5124" name="Picture 2" descr="http://www.musica.coord.usb.ve/ladim/Cebolla001tr.gif"/>
          <p:cNvPicPr>
            <a:picLocks noChangeAspect="1" noChangeArrowheads="1"/>
          </p:cNvPicPr>
          <p:nvPr/>
        </p:nvPicPr>
        <p:blipFill>
          <a:blip r:embed="rId2" cstate="print"/>
          <a:srcRect/>
          <a:stretch>
            <a:fillRect/>
          </a:stretch>
        </p:blipFill>
        <p:spPr bwMode="auto">
          <a:xfrm>
            <a:off x="179388" y="2781300"/>
            <a:ext cx="1512887" cy="1058863"/>
          </a:xfrm>
          <a:prstGeom prst="rect">
            <a:avLst/>
          </a:prstGeom>
          <a:noFill/>
          <a:ln w="9525">
            <a:noFill/>
            <a:miter lim="800000"/>
            <a:headEnd/>
            <a:tailEnd/>
          </a:ln>
        </p:spPr>
      </p:pic>
      <p:sp>
        <p:nvSpPr>
          <p:cNvPr id="6" name="Rectangle 3"/>
          <p:cNvSpPr txBox="1">
            <a:spLocks noChangeArrowheads="1"/>
          </p:cNvSpPr>
          <p:nvPr/>
        </p:nvSpPr>
        <p:spPr bwMode="auto">
          <a:xfrm>
            <a:off x="1763713" y="4581127"/>
            <a:ext cx="4895850" cy="1943497"/>
          </a:xfrm>
          <a:prstGeom prst="rect">
            <a:avLst/>
          </a:prstGeom>
          <a:noFill/>
          <a:ln w="9525">
            <a:noFill/>
            <a:miter lim="800000"/>
            <a:headEnd/>
            <a:tailEnd/>
          </a:ln>
          <a:effectLst/>
        </p:spPr>
        <p:txBody>
          <a:bodyPr/>
          <a:lstStyle/>
          <a:p>
            <a:pPr>
              <a:spcBef>
                <a:spcPct val="20000"/>
              </a:spcBef>
              <a:defRPr/>
            </a:pPr>
            <a:r>
              <a:rPr lang="es-ES_tradnl" kern="0" noProof="1">
                <a:solidFill>
                  <a:srgbClr val="002060"/>
                </a:solidFill>
                <a:latin typeface="+mn-lt"/>
                <a:cs typeface="+mn-cs"/>
              </a:rPr>
              <a:t>Grupo: 07</a:t>
            </a:r>
          </a:p>
          <a:p>
            <a:pPr>
              <a:spcBef>
                <a:spcPct val="20000"/>
              </a:spcBef>
              <a:defRPr/>
            </a:pPr>
            <a:r>
              <a:rPr lang="es-ES_tradnl" kern="0" noProof="1">
                <a:solidFill>
                  <a:srgbClr val="002060"/>
                </a:solidFill>
                <a:latin typeface="+mn-lt"/>
                <a:cs typeface="+mn-cs"/>
              </a:rPr>
              <a:t>Integrantes: </a:t>
            </a:r>
          </a:p>
          <a:p>
            <a:pPr>
              <a:spcBef>
                <a:spcPct val="20000"/>
              </a:spcBef>
              <a:buFontTx/>
              <a:buChar char="-"/>
              <a:defRPr/>
            </a:pPr>
            <a:r>
              <a:rPr lang="es-ES_tradnl" sz="2000" kern="0" noProof="1">
                <a:solidFill>
                  <a:srgbClr val="002060"/>
                </a:solidFill>
                <a:latin typeface="+mn-lt"/>
                <a:cs typeface="+mn-cs"/>
              </a:rPr>
              <a:t>Abarca Campos ,Juan Jose</a:t>
            </a:r>
          </a:p>
          <a:p>
            <a:pPr>
              <a:spcBef>
                <a:spcPct val="20000"/>
              </a:spcBef>
              <a:buFontTx/>
              <a:buChar char="-"/>
              <a:defRPr/>
            </a:pPr>
            <a:r>
              <a:rPr lang="es-ES_tradnl" sz="2000" kern="0" noProof="1">
                <a:solidFill>
                  <a:srgbClr val="002060"/>
                </a:solidFill>
                <a:latin typeface="+mn-lt"/>
                <a:cs typeface="+mn-cs"/>
              </a:rPr>
              <a:t>Bonilla Mendoza ,Melvin Wilson</a:t>
            </a:r>
          </a:p>
          <a:p>
            <a:pPr>
              <a:spcBef>
                <a:spcPct val="20000"/>
              </a:spcBef>
              <a:buFontTx/>
              <a:buChar char="-"/>
              <a:defRPr/>
            </a:pPr>
            <a:r>
              <a:rPr lang="es-ES_tradnl" sz="2000" kern="0" noProof="1">
                <a:solidFill>
                  <a:srgbClr val="002060"/>
                </a:solidFill>
                <a:latin typeface="+mn-lt"/>
                <a:cs typeface="+mn-cs"/>
              </a:rPr>
              <a:t>Sanchez Calderon, Candida Marleny</a:t>
            </a:r>
          </a:p>
          <a:p>
            <a:pPr>
              <a:spcBef>
                <a:spcPct val="20000"/>
              </a:spcBef>
              <a:buFontTx/>
              <a:buChar char="-"/>
              <a:defRPr/>
            </a:pPr>
            <a:r>
              <a:rPr lang="es-ES_tradnl" sz="2000" kern="0" noProof="1" smtClean="0">
                <a:solidFill>
                  <a:srgbClr val="002060"/>
                </a:solidFill>
                <a:latin typeface="+mn-lt"/>
                <a:cs typeface="+mn-cs"/>
              </a:rPr>
              <a:t>Sorto Gascia, </a:t>
            </a:r>
            <a:r>
              <a:rPr lang="es-ES_tradnl" sz="2000" kern="0" noProof="1">
                <a:solidFill>
                  <a:srgbClr val="002060"/>
                </a:solidFill>
                <a:latin typeface="+mn-lt"/>
                <a:cs typeface="+mn-cs"/>
              </a:rPr>
              <a:t>Isabel</a:t>
            </a:r>
          </a:p>
          <a:p>
            <a:pPr>
              <a:spcBef>
                <a:spcPct val="20000"/>
              </a:spcBef>
              <a:buFontTx/>
              <a:buChar char="-"/>
              <a:defRPr/>
            </a:pPr>
            <a:endParaRPr lang="es-ES_tradnl" kern="0" noProof="1">
              <a:solidFill>
                <a:srgbClr val="000000"/>
              </a:solidFill>
              <a:latin typeface="+mn-lt"/>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1 Título"/>
          <p:cNvSpPr>
            <a:spLocks noGrp="1"/>
          </p:cNvSpPr>
          <p:nvPr>
            <p:ph type="title"/>
          </p:nvPr>
        </p:nvSpPr>
        <p:spPr>
          <a:xfrm>
            <a:off x="457200" y="762000"/>
            <a:ext cx="8003232" cy="5835650"/>
          </a:xfrm>
        </p:spPr>
        <p:txBody>
          <a:bodyPr>
            <a:normAutofit/>
          </a:bodyPr>
          <a:lstStyle/>
          <a:p>
            <a:pPr algn="just"/>
            <a:r>
              <a:rPr lang="es-ES" sz="2800" b="1" dirty="0" smtClean="0">
                <a:solidFill>
                  <a:schemeClr val="tx1"/>
                </a:solidFill>
              </a:rPr>
              <a:t>3.1.5).- EN EL MEDIOEVO</a:t>
            </a:r>
            <a:r>
              <a:rPr lang="es-ES" sz="2800" dirty="0" smtClean="0">
                <a:solidFill>
                  <a:srgbClr val="C00000"/>
                </a:solidFill>
              </a:rPr>
              <a:t>:   </a:t>
            </a:r>
            <a:r>
              <a:rPr lang="es-ES" sz="2800" dirty="0" smtClean="0">
                <a:solidFill>
                  <a:srgbClr val="002060"/>
                </a:solidFill>
              </a:rPr>
              <a:t>Se introdujo la pericia a la cual los prácticos italianos le dieron mucha importancia. En España, se comenzó a perfilar- como prueba pericial- el llamado juicio de los hombres buenos. En Francia, en 1569, surgió una cofradía de Escribanos, para estudiar las falsificaciones. Se produjo un cambio en la sistematización y metodología aplicada a la búsqueda de la verdad, en los asuntos civiles y penales. Inicio una nueva etapa de la transición histórica.</a:t>
            </a:r>
            <a:r>
              <a:rPr lang="es-SV" sz="2800" dirty="0" smtClean="0">
                <a:solidFill>
                  <a:srgbClr val="002060"/>
                </a:solidFill>
              </a:rPr>
              <a:t/>
            </a:r>
            <a:br>
              <a:rPr lang="es-SV" sz="2800" dirty="0" smtClean="0">
                <a:solidFill>
                  <a:srgbClr val="002060"/>
                </a:solidFill>
              </a:rPr>
            </a:br>
            <a:endParaRPr lang="es-SV" sz="2800" dirty="0" smtClean="0">
              <a:solidFill>
                <a:srgbClr val="00206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1 Título"/>
          <p:cNvSpPr>
            <a:spLocks noGrp="1"/>
          </p:cNvSpPr>
          <p:nvPr>
            <p:ph type="title"/>
          </p:nvPr>
        </p:nvSpPr>
        <p:spPr>
          <a:xfrm>
            <a:off x="457200" y="762000"/>
            <a:ext cx="6923088" cy="5835650"/>
          </a:xfrm>
        </p:spPr>
        <p:txBody>
          <a:bodyPr/>
          <a:lstStyle/>
          <a:p>
            <a:pPr algn="just"/>
            <a:r>
              <a:rPr lang="es-ES" sz="2800" b="1" dirty="0" smtClean="0">
                <a:solidFill>
                  <a:schemeClr val="tx1"/>
                </a:solidFill>
              </a:rPr>
              <a:t>3.1.6)).-EL DERECHO ROMANO</a:t>
            </a:r>
            <a:r>
              <a:rPr lang="es-ES" sz="2800" dirty="0" smtClean="0">
                <a:solidFill>
                  <a:schemeClr val="tx1"/>
                </a:solidFill>
              </a:rPr>
              <a:t>   </a:t>
            </a:r>
            <a:r>
              <a:rPr lang="es-ES" sz="2400" dirty="0" smtClean="0">
                <a:solidFill>
                  <a:srgbClr val="C00000"/>
                </a:solidFill>
              </a:rPr>
              <a:t>: </a:t>
            </a:r>
            <a:r>
              <a:rPr lang="es-ES" sz="2400" dirty="0" smtClean="0">
                <a:solidFill>
                  <a:schemeClr val="accent4"/>
                </a:solidFill>
              </a:rPr>
              <a:t>No se encuentran antecedentes. Se nombraba a una persona experta para que fuera Juez y Perito. En el </a:t>
            </a:r>
            <a:r>
              <a:rPr lang="es-ES" sz="2400" b="1" dirty="0" smtClean="0">
                <a:solidFill>
                  <a:schemeClr val="accent4"/>
                </a:solidFill>
              </a:rPr>
              <a:t>Derecho Romano Clásico</a:t>
            </a:r>
            <a:r>
              <a:rPr lang="es-ES" sz="2400" dirty="0" smtClean="0">
                <a:solidFill>
                  <a:schemeClr val="accent4"/>
                </a:solidFill>
              </a:rPr>
              <a:t>, la pericia como prueba no se encontraba disociada de la función jurisdiccional. En la caída del </a:t>
            </a:r>
            <a:r>
              <a:rPr lang="es-ES" sz="2400" b="1" dirty="0" smtClean="0">
                <a:solidFill>
                  <a:schemeClr val="accent4"/>
                </a:solidFill>
              </a:rPr>
              <a:t>Imperio romano</a:t>
            </a:r>
            <a:r>
              <a:rPr lang="es-ES" sz="2400" dirty="0" smtClean="0">
                <a:solidFill>
                  <a:schemeClr val="accent4"/>
                </a:solidFill>
              </a:rPr>
              <a:t>, la </a:t>
            </a:r>
            <a:r>
              <a:rPr lang="es-ES" sz="2400" b="1" dirty="0" smtClean="0">
                <a:solidFill>
                  <a:schemeClr val="accent4"/>
                </a:solidFill>
              </a:rPr>
              <a:t>Prueba Pericial,</a:t>
            </a:r>
            <a:r>
              <a:rPr lang="es-ES" sz="2400" dirty="0" smtClean="0">
                <a:solidFill>
                  <a:schemeClr val="accent4"/>
                </a:solidFill>
              </a:rPr>
              <a:t> habría de decaer hasta desaparecer de los procedimientos judiciales de la época.</a:t>
            </a:r>
            <a:r>
              <a:rPr lang="es-SV" sz="2400" dirty="0" smtClean="0">
                <a:solidFill>
                  <a:schemeClr val="accent4"/>
                </a:solidFill>
              </a:rPr>
              <a:t/>
            </a:r>
            <a:br>
              <a:rPr lang="es-SV" sz="2400" dirty="0" smtClean="0">
                <a:solidFill>
                  <a:schemeClr val="accent4"/>
                </a:solidFill>
              </a:rPr>
            </a:br>
            <a:r>
              <a:rPr lang="es-ES" sz="2400" dirty="0" smtClean="0">
                <a:solidFill>
                  <a:schemeClr val="accent4"/>
                </a:solidFill>
              </a:rPr>
              <a:t>Avanzada la </a:t>
            </a:r>
            <a:r>
              <a:rPr lang="es-ES" sz="2400" b="1" dirty="0" smtClean="0">
                <a:solidFill>
                  <a:schemeClr val="accent4"/>
                </a:solidFill>
              </a:rPr>
              <a:t>Edad Media</a:t>
            </a:r>
            <a:r>
              <a:rPr lang="es-ES" sz="2400" dirty="0" smtClean="0">
                <a:solidFill>
                  <a:schemeClr val="accent4"/>
                </a:solidFill>
              </a:rPr>
              <a:t>, reapareció la Prueba Pericial, inserta en ese “Proceso común</a:t>
            </a:r>
            <a:endParaRPr lang="es-SV" sz="2400" dirty="0" smtClean="0">
              <a:solidFill>
                <a:schemeClr val="accent4"/>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1 Título"/>
          <p:cNvSpPr>
            <a:spLocks noGrp="1"/>
          </p:cNvSpPr>
          <p:nvPr>
            <p:ph type="title"/>
          </p:nvPr>
        </p:nvSpPr>
        <p:spPr>
          <a:xfrm>
            <a:off x="457200" y="762000"/>
            <a:ext cx="6923088" cy="5835650"/>
          </a:xfrm>
        </p:spPr>
        <p:txBody>
          <a:bodyPr>
            <a:noAutofit/>
          </a:bodyPr>
          <a:lstStyle/>
          <a:p>
            <a:pPr algn="just"/>
            <a:r>
              <a:rPr lang="es-ES" sz="2200" dirty="0" smtClean="0">
                <a:solidFill>
                  <a:schemeClr val="accent5">
                    <a:lumMod val="50000"/>
                  </a:schemeClr>
                </a:solidFill>
              </a:rPr>
              <a:t>En Francia, en el año de 1579, la Prueba Pericial, inicio a ser regulada y difundida por el masivo empleo de medios de pago y se fue creando un tráfico cada vez más fluido y extenso. Desde entonces la Prueba Pericial, fue incorporada de forma paulatina a la mayoría de casos procesales del siglo XIX, de donde la toman las Legislaciones Latinoamericanas, obteniendo y papel importante en los procedimientos judiciales, proporcional con los avances científicos y tecnológicos que han surgido. A inicios del siglo XIX (1804), el peritaje comenzó a tener una consagración formal en el penal austriaco    (1803) y penales europeos del siglo XIX y XX, el código italiano, actualmente no incluye los `peritajes como medios de prueba.</a:t>
            </a:r>
            <a:r>
              <a:rPr lang="es-SV" sz="2200" dirty="0" smtClean="0">
                <a:solidFill>
                  <a:schemeClr val="accent5">
                    <a:lumMod val="50000"/>
                  </a:schemeClr>
                </a:solidFill>
              </a:rPr>
              <a:t/>
            </a:r>
            <a:br>
              <a:rPr lang="es-SV" sz="2200" dirty="0" smtClean="0">
                <a:solidFill>
                  <a:schemeClr val="accent5">
                    <a:lumMod val="50000"/>
                  </a:schemeClr>
                </a:solidFill>
              </a:rPr>
            </a:br>
            <a:endParaRPr lang="es-SV" sz="2200" dirty="0" smtClean="0">
              <a:solidFill>
                <a:schemeClr val="accent5">
                  <a:lumMod val="50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1 Título"/>
          <p:cNvSpPr>
            <a:spLocks noGrp="1"/>
          </p:cNvSpPr>
          <p:nvPr>
            <p:ph type="title"/>
          </p:nvPr>
        </p:nvSpPr>
        <p:spPr>
          <a:xfrm>
            <a:off x="457200" y="620713"/>
            <a:ext cx="7210425" cy="6237287"/>
          </a:xfrm>
        </p:spPr>
        <p:txBody>
          <a:bodyPr/>
          <a:lstStyle/>
          <a:p>
            <a:pPr algn="just"/>
            <a:r>
              <a:rPr lang="es-ES" sz="2800" b="1" dirty="0" smtClean="0">
                <a:solidFill>
                  <a:schemeClr val="tx1"/>
                </a:solidFill>
              </a:rPr>
              <a:t>3.1.7).-LA REVOLUCION INDUSTRIAL</a:t>
            </a:r>
            <a:r>
              <a:rPr lang="es-ES" sz="2400" b="1" dirty="0" smtClean="0">
                <a:solidFill>
                  <a:schemeClr val="tx1"/>
                </a:solidFill>
              </a:rPr>
              <a:t>:</a:t>
            </a:r>
            <a:r>
              <a:rPr lang="es-ES" sz="2400" dirty="0" smtClean="0">
                <a:solidFill>
                  <a:srgbClr val="C00000"/>
                </a:solidFill>
              </a:rPr>
              <a:t> </a:t>
            </a:r>
            <a:r>
              <a:rPr lang="es-ES" sz="2400" dirty="0" smtClean="0">
                <a:solidFill>
                  <a:srgbClr val="002060"/>
                </a:solidFill>
              </a:rPr>
              <a:t>En esta época  hubo transformaciones que llego hasta los medios probatorios. Desde entonces los métodos científicos han apoyado a la investigación documental: El examen caligráfico, la yuxtaposición fotográfica. La aparición de fotocopiadoras, helio, off-set, dieron lugar a varios peritajes que necesitaron capacitación especial. El télex, el sistema fotográfico infrarrojo y el láser, demostró tener  la peritación y dio lugar a su aplicación frecuente.</a:t>
            </a:r>
            <a:r>
              <a:rPr lang="es-SV" sz="2400" dirty="0" smtClean="0">
                <a:solidFill>
                  <a:srgbClr val="002060"/>
                </a:solidFill>
              </a:rPr>
              <a:t/>
            </a:r>
            <a:br>
              <a:rPr lang="es-SV" sz="2400" dirty="0" smtClean="0">
                <a:solidFill>
                  <a:srgbClr val="002060"/>
                </a:solidFill>
              </a:rPr>
            </a:br>
            <a:endParaRPr lang="es-SV" sz="2400" dirty="0" smtClean="0">
              <a:solidFill>
                <a:srgbClr val="00206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1 Título"/>
          <p:cNvSpPr>
            <a:spLocks noGrp="1"/>
          </p:cNvSpPr>
          <p:nvPr>
            <p:ph type="title"/>
          </p:nvPr>
        </p:nvSpPr>
        <p:spPr>
          <a:xfrm>
            <a:off x="457200" y="0"/>
            <a:ext cx="7210425" cy="6858000"/>
          </a:xfrm>
        </p:spPr>
        <p:txBody>
          <a:bodyPr>
            <a:normAutofit fontScale="90000"/>
          </a:bodyPr>
          <a:lstStyle/>
          <a:p>
            <a:pPr algn="just"/>
            <a:r>
              <a:rPr lang="es-SV" sz="2400" b="1" dirty="0" smtClean="0"/>
              <a:t/>
            </a:r>
            <a:br>
              <a:rPr lang="es-SV" sz="2400" b="1" dirty="0" smtClean="0"/>
            </a:br>
            <a:r>
              <a:rPr lang="es-SV" sz="2400" b="1" dirty="0" smtClean="0"/>
              <a:t/>
            </a:r>
            <a:br>
              <a:rPr lang="es-SV" sz="2400" b="1" dirty="0" smtClean="0"/>
            </a:br>
            <a:r>
              <a:rPr lang="es-SV" sz="2400" b="1" dirty="0" smtClean="0"/>
              <a:t/>
            </a:r>
            <a:br>
              <a:rPr lang="es-SV" sz="2400" b="1" dirty="0" smtClean="0"/>
            </a:br>
            <a:r>
              <a:rPr lang="es-SV" sz="2400" b="1" dirty="0" smtClean="0"/>
              <a:t> </a:t>
            </a:r>
            <a:r>
              <a:rPr lang="es-ES" sz="3100" b="1" dirty="0" smtClean="0">
                <a:solidFill>
                  <a:schemeClr val="tx1"/>
                </a:solidFill>
              </a:rPr>
              <a:t>3.1.8).-LA INFORMATICA </a:t>
            </a:r>
            <a:r>
              <a:rPr lang="es-ES" sz="2400" b="1" dirty="0" smtClean="0">
                <a:solidFill>
                  <a:schemeClr val="tx1"/>
                </a:solidFill>
              </a:rPr>
              <a:t>  :</a:t>
            </a:r>
            <a:r>
              <a:rPr lang="es-ES" sz="2400" dirty="0" smtClean="0">
                <a:solidFill>
                  <a:schemeClr val="tx1"/>
                </a:solidFill>
              </a:rPr>
              <a:t> En materia pericial abrió una nueva especialización.</a:t>
            </a:r>
            <a:br>
              <a:rPr lang="es-ES" sz="2400" dirty="0" smtClean="0">
                <a:solidFill>
                  <a:schemeClr val="tx1"/>
                </a:solidFill>
              </a:rPr>
            </a:br>
            <a:r>
              <a:rPr lang="es-SV" sz="2400" dirty="0" smtClean="0">
                <a:solidFill>
                  <a:srgbClr val="C00000"/>
                </a:solidFill>
              </a:rPr>
              <a:t/>
            </a:r>
            <a:br>
              <a:rPr lang="es-SV" sz="2400" dirty="0" smtClean="0">
                <a:solidFill>
                  <a:srgbClr val="C00000"/>
                </a:solidFill>
              </a:rPr>
            </a:br>
            <a:r>
              <a:rPr lang="es-ES" sz="2400" b="1" dirty="0" smtClean="0">
                <a:solidFill>
                  <a:schemeClr val="tx1"/>
                </a:solidFill>
              </a:rPr>
              <a:t>1- Los laboratorios informáticos </a:t>
            </a:r>
            <a:r>
              <a:rPr lang="es-ES" sz="2400" dirty="0" smtClean="0">
                <a:solidFill>
                  <a:srgbClr val="C00000"/>
                </a:solidFill>
              </a:rPr>
              <a:t>ocupan un lugar importante para el experto.</a:t>
            </a:r>
            <a:br>
              <a:rPr lang="es-ES" sz="2400" dirty="0" smtClean="0">
                <a:solidFill>
                  <a:srgbClr val="C00000"/>
                </a:solidFill>
              </a:rPr>
            </a:br>
            <a:r>
              <a:rPr lang="es-SV" sz="2400" dirty="0" smtClean="0">
                <a:solidFill>
                  <a:srgbClr val="C00000"/>
                </a:solidFill>
              </a:rPr>
              <a:t/>
            </a:r>
            <a:br>
              <a:rPr lang="es-SV" sz="2400" dirty="0" smtClean="0">
                <a:solidFill>
                  <a:srgbClr val="C00000"/>
                </a:solidFill>
              </a:rPr>
            </a:br>
            <a:r>
              <a:rPr lang="es-ES" sz="2400" b="1" dirty="0" smtClean="0">
                <a:solidFill>
                  <a:schemeClr val="tx1"/>
                </a:solidFill>
              </a:rPr>
              <a:t>2- Las pericias de hardware y software</a:t>
            </a:r>
            <a:r>
              <a:rPr lang="es-ES" sz="2400" dirty="0" smtClean="0">
                <a:solidFill>
                  <a:srgbClr val="C00000"/>
                </a:solidFill>
              </a:rPr>
              <a:t>, la asignación de peritos idóneos, la forma     de producirlas y las cuestiones conexas</a:t>
            </a:r>
            <a:r>
              <a:rPr lang="es-ES" sz="2400" dirty="0" smtClean="0">
                <a:solidFill>
                  <a:schemeClr val="accent1">
                    <a:lumMod val="50000"/>
                  </a:schemeClr>
                </a:solidFill>
              </a:rPr>
              <a:t>. </a:t>
            </a:r>
            <a:br>
              <a:rPr lang="es-ES" sz="2400" dirty="0" smtClean="0">
                <a:solidFill>
                  <a:schemeClr val="accent1">
                    <a:lumMod val="50000"/>
                  </a:schemeClr>
                </a:solidFill>
              </a:rPr>
            </a:br>
            <a:r>
              <a:rPr lang="es-ES" sz="2400" dirty="0" smtClean="0"/>
              <a:t/>
            </a:r>
            <a:br>
              <a:rPr lang="es-ES" sz="2400" dirty="0" smtClean="0"/>
            </a:br>
            <a:r>
              <a:rPr lang="es-ES" sz="3100" b="1" dirty="0" smtClean="0">
                <a:solidFill>
                  <a:schemeClr val="tx1"/>
                </a:solidFill>
              </a:rPr>
              <a:t>3.2.-.- DEFINICION  DE PRUEBA PERICIAL, PERITAJE Y PERICIA</a:t>
            </a:r>
            <a:r>
              <a:rPr lang="es-ES" sz="2400" b="1" dirty="0" smtClean="0">
                <a:solidFill>
                  <a:srgbClr val="C00000"/>
                </a:solidFill>
              </a:rPr>
              <a:t>:</a:t>
            </a:r>
            <a:r>
              <a:rPr lang="es-SV" sz="2400" dirty="0" smtClean="0">
                <a:solidFill>
                  <a:srgbClr val="C00000"/>
                </a:solidFill>
              </a:rPr>
              <a:t/>
            </a:r>
            <a:br>
              <a:rPr lang="es-SV" sz="2400" dirty="0" smtClean="0">
                <a:solidFill>
                  <a:srgbClr val="C00000"/>
                </a:solidFill>
              </a:rPr>
            </a:br>
            <a:r>
              <a:rPr lang="es-ES" sz="2400" dirty="0" smtClean="0">
                <a:solidFill>
                  <a:srgbClr val="C00000"/>
                </a:solidFill>
              </a:rPr>
              <a:t> Etimológicamente el vocablo” prueba al igual que probo” se deriva del latín </a:t>
            </a:r>
            <a:r>
              <a:rPr lang="es-ES" sz="2400" dirty="0" err="1" smtClean="0">
                <a:solidFill>
                  <a:srgbClr val="C00000"/>
                </a:solidFill>
              </a:rPr>
              <a:t>probus</a:t>
            </a:r>
            <a:r>
              <a:rPr lang="es-ES" sz="2400" dirty="0" smtClean="0">
                <a:solidFill>
                  <a:srgbClr val="C00000"/>
                </a:solidFill>
              </a:rPr>
              <a:t> que significa bueno, honrado así todo lo probado es bueno, correcto, autentico.</a:t>
            </a:r>
            <a:r>
              <a:rPr lang="es-SV" sz="2400" dirty="0" smtClean="0">
                <a:solidFill>
                  <a:srgbClr val="C00000"/>
                </a:solidFill>
              </a:rPr>
              <a:t/>
            </a:r>
            <a:br>
              <a:rPr lang="es-SV" sz="2400" dirty="0" smtClean="0">
                <a:solidFill>
                  <a:srgbClr val="C00000"/>
                </a:solidFill>
              </a:rPr>
            </a:br>
            <a:r>
              <a:rPr lang="es-ES" sz="2400" dirty="0" smtClean="0"/>
              <a:t/>
            </a:r>
            <a:br>
              <a:rPr lang="es-ES" sz="2400" dirty="0" smtClean="0"/>
            </a:br>
            <a:r>
              <a:rPr lang="es-ES" sz="2400" dirty="0" smtClean="0"/>
              <a:t/>
            </a:r>
            <a:br>
              <a:rPr lang="es-ES" sz="2400" dirty="0" smtClean="0"/>
            </a:br>
            <a:r>
              <a:rPr lang="es-SV" sz="2400" dirty="0" smtClean="0"/>
              <a:t/>
            </a:r>
            <a:br>
              <a:rPr lang="es-SV" sz="2400" dirty="0" smtClean="0"/>
            </a:br>
            <a:endParaRPr lang="es-SV" sz="2400"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1 Título"/>
          <p:cNvSpPr>
            <a:spLocks noGrp="1"/>
          </p:cNvSpPr>
          <p:nvPr>
            <p:ph type="title"/>
          </p:nvPr>
        </p:nvSpPr>
        <p:spPr>
          <a:xfrm>
            <a:off x="457200" y="0"/>
            <a:ext cx="7210425" cy="6858000"/>
          </a:xfrm>
        </p:spPr>
        <p:txBody>
          <a:bodyPr/>
          <a:lstStyle/>
          <a:p>
            <a:pPr algn="just"/>
            <a:r>
              <a:rPr lang="es-ES" sz="2000" b="1" dirty="0" smtClean="0"/>
              <a:t/>
            </a:r>
            <a:br>
              <a:rPr lang="es-ES" sz="2000" b="1" dirty="0" smtClean="0"/>
            </a:br>
            <a:r>
              <a:rPr lang="es-ES" sz="2400" b="1" dirty="0" smtClean="0">
                <a:solidFill>
                  <a:schemeClr val="tx1"/>
                </a:solidFill>
              </a:rPr>
              <a:t>EXPERTICIA:</a:t>
            </a:r>
            <a:r>
              <a:rPr lang="es-ES" sz="2000" dirty="0" smtClean="0">
                <a:solidFill>
                  <a:schemeClr val="tx1"/>
                </a:solidFill>
              </a:rPr>
              <a:t> </a:t>
            </a:r>
            <a:r>
              <a:rPr lang="es-ES" sz="2200" dirty="0" smtClean="0">
                <a:solidFill>
                  <a:srgbClr val="002060"/>
                </a:solidFill>
              </a:rPr>
              <a:t>Es la actividad de carácter procesal propuesta por las partes o el juez, cumplida por personas que tienen conocimiento o información técnica, artística y científica que el Juez ignora y que necesita integrar para el conocimiento total de los hechos y cumplir la función de juzgar. También recibe el nombre de “Prueba por Peritos” o” Dictamen de Peritos”.</a:t>
            </a:r>
            <a:br>
              <a:rPr lang="es-ES" sz="2200" dirty="0" smtClean="0">
                <a:solidFill>
                  <a:srgbClr val="002060"/>
                </a:solidFill>
              </a:rPr>
            </a:br>
            <a:r>
              <a:rPr lang="es-ES" sz="2200" dirty="0" smtClean="0"/>
              <a:t/>
            </a:r>
            <a:br>
              <a:rPr lang="es-ES" sz="2200" dirty="0" smtClean="0"/>
            </a:br>
            <a:r>
              <a:rPr lang="es-ES" sz="2400" b="1" dirty="0" smtClean="0">
                <a:solidFill>
                  <a:schemeClr val="tx1"/>
                </a:solidFill>
              </a:rPr>
              <a:t>PERITAJE:</a:t>
            </a:r>
            <a:r>
              <a:rPr lang="es-ES" sz="2200" dirty="0" smtClean="0"/>
              <a:t> </a:t>
            </a:r>
            <a:r>
              <a:rPr lang="es-ES" sz="2200" dirty="0" smtClean="0">
                <a:solidFill>
                  <a:srgbClr val="002060"/>
                </a:solidFill>
              </a:rPr>
              <a:t>Operación del especialista </a:t>
            </a:r>
            <a:r>
              <a:rPr lang="es-ES" sz="2000" dirty="0" smtClean="0">
                <a:solidFill>
                  <a:srgbClr val="002060"/>
                </a:solidFill>
              </a:rPr>
              <a:t>traducida en puntos concretos, en inducciones razonadas y operaciones emitidas “leal saber y entender”, donde se llega a conclusiones concretas.</a:t>
            </a:r>
            <a:r>
              <a:rPr lang="es-SV" sz="2000" dirty="0" smtClean="0">
                <a:solidFill>
                  <a:srgbClr val="002060"/>
                </a:solidFill>
              </a:rPr>
              <a:t/>
            </a:r>
            <a:br>
              <a:rPr lang="es-SV" sz="2000" dirty="0" smtClean="0">
                <a:solidFill>
                  <a:srgbClr val="002060"/>
                </a:solidFill>
              </a:rPr>
            </a:br>
            <a:r>
              <a:rPr lang="es-SV" sz="2000" dirty="0" smtClean="0"/>
              <a:t/>
            </a:r>
            <a:br>
              <a:rPr lang="es-SV" sz="2000" dirty="0" smtClean="0"/>
            </a:br>
            <a:r>
              <a:rPr lang="es-ES" sz="2400" b="1" dirty="0" smtClean="0">
                <a:solidFill>
                  <a:schemeClr val="tx1"/>
                </a:solidFill>
              </a:rPr>
              <a:t>PERICIA</a:t>
            </a:r>
            <a:r>
              <a:rPr lang="es-ES" sz="2400" dirty="0" smtClean="0">
                <a:solidFill>
                  <a:srgbClr val="C00000"/>
                </a:solidFill>
              </a:rPr>
              <a:t>   :</a:t>
            </a:r>
            <a:r>
              <a:rPr lang="es-ES" sz="2000" dirty="0" smtClean="0">
                <a:solidFill>
                  <a:srgbClr val="C00000"/>
                </a:solidFill>
              </a:rPr>
              <a:t> </a:t>
            </a:r>
            <a:r>
              <a:rPr lang="es-ES" sz="2000" dirty="0" smtClean="0">
                <a:solidFill>
                  <a:srgbClr val="002060"/>
                </a:solidFill>
              </a:rPr>
              <a:t>Capacidad, técnica, científica o practica que posee un perito de una ciencia o arte.</a:t>
            </a:r>
            <a:r>
              <a:rPr lang="es-SV" sz="2400" dirty="0" smtClean="0">
                <a:solidFill>
                  <a:srgbClr val="002060"/>
                </a:solidFill>
              </a:rPr>
              <a:t/>
            </a:r>
            <a:br>
              <a:rPr lang="es-SV" sz="2400" dirty="0" smtClean="0">
                <a:solidFill>
                  <a:srgbClr val="002060"/>
                </a:solidFill>
              </a:rPr>
            </a:br>
            <a:r>
              <a:rPr lang="es-SV" sz="2400" b="1" dirty="0" smtClean="0">
                <a:solidFill>
                  <a:srgbClr val="C00000"/>
                </a:solidFill>
              </a:rPr>
              <a:t/>
            </a:r>
            <a:br>
              <a:rPr lang="es-SV" sz="2400" b="1" dirty="0" smtClean="0">
                <a:solidFill>
                  <a:srgbClr val="C00000"/>
                </a:solidFill>
              </a:rPr>
            </a:br>
            <a:r>
              <a:rPr lang="es-SV" sz="2400" b="1" dirty="0" smtClean="0">
                <a:solidFill>
                  <a:srgbClr val="C00000"/>
                </a:solidFill>
              </a:rPr>
              <a:t> </a:t>
            </a:r>
            <a:endParaRPr lang="es-SV" sz="2400" dirty="0" smtClean="0">
              <a:solidFill>
                <a:srgbClr val="C0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1 Título"/>
          <p:cNvSpPr>
            <a:spLocks noGrp="1"/>
          </p:cNvSpPr>
          <p:nvPr>
            <p:ph type="title"/>
          </p:nvPr>
        </p:nvSpPr>
        <p:spPr>
          <a:xfrm>
            <a:off x="457200" y="0"/>
            <a:ext cx="7210425" cy="6858000"/>
          </a:xfrm>
        </p:spPr>
        <p:txBody>
          <a:bodyPr>
            <a:normAutofit fontScale="90000"/>
          </a:bodyPr>
          <a:lstStyle/>
          <a:p>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700" b="1" dirty="0" smtClean="0">
                <a:solidFill>
                  <a:schemeClr val="tx1"/>
                </a:solidFill>
              </a:rPr>
              <a:t>3.6.- CARACTERISTICAS DE LA </a:t>
            </a:r>
            <a:br>
              <a:rPr lang="es-ES" sz="2700" b="1" dirty="0" smtClean="0">
                <a:solidFill>
                  <a:schemeClr val="tx1"/>
                </a:solidFill>
              </a:rPr>
            </a:br>
            <a:r>
              <a:rPr lang="es-ES" sz="2700" b="1" dirty="0" smtClean="0">
                <a:solidFill>
                  <a:schemeClr val="tx1"/>
                </a:solidFill>
              </a:rPr>
              <a:t>         PRUEBA           PERICIAL</a:t>
            </a:r>
            <a:r>
              <a:rPr lang="es-ES" sz="2700" b="1" dirty="0" smtClean="0">
                <a:solidFill>
                  <a:srgbClr val="C00000"/>
                </a:solidFill>
              </a:rPr>
              <a:t/>
            </a:r>
            <a:br>
              <a:rPr lang="es-ES" sz="2700" b="1" dirty="0" smtClean="0">
                <a:solidFill>
                  <a:srgbClr val="C00000"/>
                </a:solidFill>
              </a:rPr>
            </a:br>
            <a:r>
              <a:rPr lang="es-SV" sz="2400" dirty="0" smtClean="0"/>
              <a:t/>
            </a:r>
            <a:br>
              <a:rPr lang="es-SV" sz="2400" dirty="0" smtClean="0"/>
            </a:br>
            <a:r>
              <a:rPr lang="es-ES" sz="2400" dirty="0" smtClean="0">
                <a:solidFill>
                  <a:schemeClr val="accent2">
                    <a:lumMod val="50000"/>
                  </a:schemeClr>
                </a:solidFill>
              </a:rPr>
              <a:t>a).-Es una actividad humana</a:t>
            </a:r>
            <a:r>
              <a:rPr lang="es-SV" sz="2400" dirty="0" smtClean="0">
                <a:solidFill>
                  <a:schemeClr val="accent2">
                    <a:lumMod val="50000"/>
                  </a:schemeClr>
                </a:solidFill>
              </a:rPr>
              <a:t/>
            </a:r>
            <a:br>
              <a:rPr lang="es-SV" sz="2400" dirty="0" smtClean="0">
                <a:solidFill>
                  <a:schemeClr val="accent2">
                    <a:lumMod val="50000"/>
                  </a:schemeClr>
                </a:solidFill>
              </a:rPr>
            </a:br>
            <a:r>
              <a:rPr lang="es-ES" sz="2400" dirty="0" smtClean="0">
                <a:solidFill>
                  <a:schemeClr val="accent2">
                    <a:lumMod val="50000"/>
                  </a:schemeClr>
                </a:solidFill>
              </a:rPr>
              <a:t>b).-Es una actividad procesal</a:t>
            </a:r>
            <a:r>
              <a:rPr lang="es-SV" sz="2400" dirty="0" smtClean="0">
                <a:solidFill>
                  <a:schemeClr val="accent2">
                    <a:lumMod val="50000"/>
                  </a:schemeClr>
                </a:solidFill>
              </a:rPr>
              <a:t/>
            </a:r>
            <a:br>
              <a:rPr lang="es-SV" sz="2400" dirty="0" smtClean="0">
                <a:solidFill>
                  <a:schemeClr val="accent2">
                    <a:lumMod val="50000"/>
                  </a:schemeClr>
                </a:solidFill>
              </a:rPr>
            </a:br>
            <a:r>
              <a:rPr lang="es-ES" sz="2400" dirty="0" smtClean="0">
                <a:solidFill>
                  <a:schemeClr val="accent2">
                    <a:lumMod val="50000"/>
                  </a:schemeClr>
                </a:solidFill>
              </a:rPr>
              <a:t>c).- Es una actividad de personas especialmente calificada</a:t>
            </a:r>
            <a:r>
              <a:rPr lang="es-SV" sz="2400" dirty="0" smtClean="0">
                <a:solidFill>
                  <a:schemeClr val="accent2">
                    <a:lumMod val="50000"/>
                  </a:schemeClr>
                </a:solidFill>
              </a:rPr>
              <a:t/>
            </a:r>
            <a:br>
              <a:rPr lang="es-SV" sz="2400" dirty="0" smtClean="0">
                <a:solidFill>
                  <a:schemeClr val="accent2">
                    <a:lumMod val="50000"/>
                  </a:schemeClr>
                </a:solidFill>
              </a:rPr>
            </a:br>
            <a:r>
              <a:rPr lang="es-ES" sz="2400" dirty="0" smtClean="0">
                <a:solidFill>
                  <a:schemeClr val="accent2">
                    <a:lumMod val="50000"/>
                  </a:schemeClr>
                </a:solidFill>
              </a:rPr>
              <a:t>d).-Exige un encargo judicial previo</a:t>
            </a:r>
            <a:r>
              <a:rPr lang="es-SV" sz="2400" dirty="0" smtClean="0">
                <a:solidFill>
                  <a:schemeClr val="accent2">
                    <a:lumMod val="50000"/>
                  </a:schemeClr>
                </a:solidFill>
              </a:rPr>
              <a:t/>
            </a:r>
            <a:br>
              <a:rPr lang="es-SV" sz="2400" dirty="0" smtClean="0">
                <a:solidFill>
                  <a:schemeClr val="accent2">
                    <a:lumMod val="50000"/>
                  </a:schemeClr>
                </a:solidFill>
              </a:rPr>
            </a:br>
            <a:r>
              <a:rPr lang="es-ES" sz="2400" dirty="0" smtClean="0">
                <a:solidFill>
                  <a:schemeClr val="accent2">
                    <a:lumMod val="50000"/>
                  </a:schemeClr>
                </a:solidFill>
              </a:rPr>
              <a:t>e).- Debe versar sobre hechos y no sobre cuestiones jurídicas</a:t>
            </a:r>
            <a:r>
              <a:rPr lang="es-SV" sz="2400" dirty="0" smtClean="0">
                <a:solidFill>
                  <a:schemeClr val="accent2">
                    <a:lumMod val="50000"/>
                  </a:schemeClr>
                </a:solidFill>
              </a:rPr>
              <a:t/>
            </a:r>
            <a:br>
              <a:rPr lang="es-SV" sz="2400" dirty="0" smtClean="0">
                <a:solidFill>
                  <a:schemeClr val="accent2">
                    <a:lumMod val="50000"/>
                  </a:schemeClr>
                </a:solidFill>
              </a:rPr>
            </a:br>
            <a:r>
              <a:rPr lang="es-ES" sz="2400" dirty="0" smtClean="0">
                <a:solidFill>
                  <a:schemeClr val="accent2">
                    <a:lumMod val="50000"/>
                  </a:schemeClr>
                </a:solidFill>
              </a:rPr>
              <a:t>f).-Esos hechos deben ser especiales</a:t>
            </a:r>
            <a:r>
              <a:rPr lang="es-SV" sz="2400" dirty="0" smtClean="0">
                <a:solidFill>
                  <a:schemeClr val="accent2">
                    <a:lumMod val="50000"/>
                  </a:schemeClr>
                </a:solidFill>
              </a:rPr>
              <a:t/>
            </a:r>
            <a:br>
              <a:rPr lang="es-SV" sz="2400" dirty="0" smtClean="0">
                <a:solidFill>
                  <a:schemeClr val="accent2">
                    <a:lumMod val="50000"/>
                  </a:schemeClr>
                </a:solidFill>
              </a:rPr>
            </a:br>
            <a:r>
              <a:rPr lang="es-ES" sz="2400" dirty="0" smtClean="0">
                <a:solidFill>
                  <a:schemeClr val="accent2">
                    <a:lumMod val="50000"/>
                  </a:schemeClr>
                </a:solidFill>
              </a:rPr>
              <a:t>g).-Es una declaración de ciencia</a:t>
            </a:r>
            <a:r>
              <a:rPr lang="es-SV" sz="2400" dirty="0" smtClean="0">
                <a:solidFill>
                  <a:schemeClr val="accent2">
                    <a:lumMod val="50000"/>
                  </a:schemeClr>
                </a:solidFill>
              </a:rPr>
              <a:t/>
            </a:r>
            <a:br>
              <a:rPr lang="es-SV" sz="2400" dirty="0" smtClean="0">
                <a:solidFill>
                  <a:schemeClr val="accent2">
                    <a:lumMod val="50000"/>
                  </a:schemeClr>
                </a:solidFill>
              </a:rPr>
            </a:br>
            <a:r>
              <a:rPr lang="es-ES" sz="2400" dirty="0" smtClean="0">
                <a:solidFill>
                  <a:schemeClr val="accent2">
                    <a:lumMod val="50000"/>
                  </a:schemeClr>
                </a:solidFill>
              </a:rPr>
              <a:t>h).-Esa declaración contiene una operación valorativa</a:t>
            </a:r>
            <a:r>
              <a:rPr lang="es-SV" sz="2400" dirty="0" smtClean="0">
                <a:solidFill>
                  <a:schemeClr val="accent2">
                    <a:lumMod val="50000"/>
                  </a:schemeClr>
                </a:solidFill>
              </a:rPr>
              <a:t/>
            </a:r>
            <a:br>
              <a:rPr lang="es-SV" sz="2400" dirty="0" smtClean="0">
                <a:solidFill>
                  <a:schemeClr val="accent2">
                    <a:lumMod val="50000"/>
                  </a:schemeClr>
                </a:solidFill>
              </a:rPr>
            </a:br>
            <a:r>
              <a:rPr lang="es-ES" sz="2400" dirty="0" smtClean="0">
                <a:solidFill>
                  <a:schemeClr val="accent2">
                    <a:lumMod val="50000"/>
                  </a:schemeClr>
                </a:solidFill>
              </a:rPr>
              <a:t>i).-Es un medio de prueba.</a:t>
            </a:r>
            <a:r>
              <a:rPr lang="es-SV" sz="2400" dirty="0" smtClean="0">
                <a:solidFill>
                  <a:schemeClr val="accent2">
                    <a:lumMod val="50000"/>
                  </a:schemeClr>
                </a:solidFill>
              </a:rPr>
              <a:t/>
            </a:r>
            <a:br>
              <a:rPr lang="es-SV" sz="2400" dirty="0" smtClean="0">
                <a:solidFill>
                  <a:schemeClr val="accent2">
                    <a:lumMod val="50000"/>
                  </a:schemeClr>
                </a:solidFill>
              </a:rPr>
            </a:br>
            <a:r>
              <a:rPr lang="es-ES" sz="2400" b="1" dirty="0" smtClean="0">
                <a:solidFill>
                  <a:schemeClr val="accent2">
                    <a:lumMod val="50000"/>
                  </a:schemeClr>
                </a:solidFill>
              </a:rPr>
              <a:t/>
            </a:r>
            <a:br>
              <a:rPr lang="es-ES" sz="2400" b="1" dirty="0" smtClean="0">
                <a:solidFill>
                  <a:schemeClr val="accent2">
                    <a:lumMod val="50000"/>
                  </a:schemeClr>
                </a:solidFill>
              </a:rPr>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SV" sz="2400" dirty="0" smtClean="0"/>
              <a:t/>
            </a:r>
            <a:br>
              <a:rPr lang="es-SV" sz="2400" dirty="0" smtClean="0"/>
            </a:br>
            <a:r>
              <a:rPr lang="es-SV" sz="2400" dirty="0" smtClean="0"/>
              <a:t/>
            </a:r>
            <a:br>
              <a:rPr lang="es-SV" sz="2400" dirty="0" smtClean="0"/>
            </a:br>
            <a:r>
              <a:rPr lang="es-SV" sz="2400" b="1" dirty="0" smtClean="0"/>
              <a:t/>
            </a:r>
            <a:br>
              <a:rPr lang="es-SV" sz="2400" b="1" dirty="0" smtClean="0"/>
            </a:br>
            <a:r>
              <a:rPr lang="es-SV" sz="2400" b="1" dirty="0" smtClean="0"/>
              <a:t> </a:t>
            </a:r>
            <a:endParaRPr lang="es-SV" sz="2400"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1 Título"/>
          <p:cNvSpPr>
            <a:spLocks noGrp="1"/>
          </p:cNvSpPr>
          <p:nvPr>
            <p:ph type="title"/>
          </p:nvPr>
        </p:nvSpPr>
        <p:spPr>
          <a:xfrm>
            <a:off x="457200" y="0"/>
            <a:ext cx="7210425" cy="6858000"/>
          </a:xfrm>
        </p:spPr>
        <p:txBody>
          <a:bodyPr>
            <a:normAutofit fontScale="90000"/>
          </a:bodyPr>
          <a:lstStyle/>
          <a:p>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700" b="1" dirty="0" smtClean="0">
                <a:solidFill>
                  <a:schemeClr val="tx1"/>
                </a:solidFill>
              </a:rPr>
              <a:t>3.7.- OBJETO DE LA PRUEBA PERICIAL</a:t>
            </a:r>
            <a:r>
              <a:rPr lang="es-SV" sz="2000" dirty="0" smtClean="0"/>
              <a:t/>
            </a:r>
            <a:br>
              <a:rPr lang="es-SV" sz="2000" dirty="0" smtClean="0"/>
            </a:br>
            <a:r>
              <a:rPr lang="es-ES" sz="2200" dirty="0" smtClean="0">
                <a:solidFill>
                  <a:srgbClr val="002060"/>
                </a:solidFill>
              </a:rPr>
              <a:t>Es el hecho no el derecho.</a:t>
            </a:r>
            <a:r>
              <a:rPr lang="es-SV" sz="2200" dirty="0" smtClean="0">
                <a:solidFill>
                  <a:srgbClr val="002060"/>
                </a:solidFill>
              </a:rPr>
              <a:t/>
            </a:r>
            <a:br>
              <a:rPr lang="es-SV" sz="2200" dirty="0" smtClean="0">
                <a:solidFill>
                  <a:srgbClr val="002060"/>
                </a:solidFill>
              </a:rPr>
            </a:br>
            <a:r>
              <a:rPr lang="es-ES" sz="2200" dirty="0" smtClean="0">
                <a:solidFill>
                  <a:srgbClr val="002060"/>
                </a:solidFill>
              </a:rPr>
              <a:t>Tiene exclusivamente cuestiones de hecho la investigación, verificación y la calificación técnica, artística y científica de los hechos para su adecuada percepción y valoración</a:t>
            </a:r>
            <a:r>
              <a:rPr lang="es-ES" sz="2000" b="1" dirty="0" smtClean="0"/>
              <a:t/>
            </a:r>
            <a:br>
              <a:rPr lang="es-ES" sz="2000" b="1" dirty="0" smtClean="0"/>
            </a:br>
            <a:r>
              <a:rPr lang="es-ES" sz="2200" b="1" dirty="0" smtClean="0">
                <a:solidFill>
                  <a:schemeClr val="tx1"/>
                </a:solidFill>
              </a:rPr>
              <a:t>3.8.- CLASIFICACION DE LA PRUEBA PERICIAL</a:t>
            </a:r>
            <a:r>
              <a:rPr lang="es-ES" sz="2200" dirty="0" smtClean="0">
                <a:solidFill>
                  <a:schemeClr val="tx1"/>
                </a:solidFill>
              </a:rPr>
              <a:t> </a:t>
            </a:r>
            <a:r>
              <a:rPr lang="es-ES" sz="2000" dirty="0" smtClean="0"/>
              <a:t/>
            </a:r>
            <a:br>
              <a:rPr lang="es-ES" sz="2000" dirty="0" smtClean="0"/>
            </a:br>
            <a:r>
              <a:rPr lang="es-ES" sz="2200" dirty="0" smtClean="0">
                <a:solidFill>
                  <a:srgbClr val="C00000"/>
                </a:solidFill>
              </a:rPr>
              <a:t> </a:t>
            </a:r>
            <a:r>
              <a:rPr lang="es-ES" sz="2200" dirty="0" smtClean="0">
                <a:solidFill>
                  <a:srgbClr val="002060"/>
                </a:solidFill>
              </a:rPr>
              <a:t>la más aceptada y aplicable al derecho procesal salvadoreño, según detalle:</a:t>
            </a:r>
            <a:br>
              <a:rPr lang="es-ES" sz="2200" dirty="0" smtClean="0">
                <a:solidFill>
                  <a:srgbClr val="002060"/>
                </a:solidFill>
              </a:rPr>
            </a:br>
            <a:r>
              <a:rPr lang="es-ES" sz="2200" dirty="0" smtClean="0">
                <a:solidFill>
                  <a:srgbClr val="002060"/>
                </a:solidFill>
              </a:rPr>
              <a:t>a).- Perito Percibiendo</a:t>
            </a:r>
            <a:r>
              <a:rPr lang="es-SV" sz="2200" dirty="0" smtClean="0">
                <a:solidFill>
                  <a:srgbClr val="002060"/>
                </a:solidFill>
              </a:rPr>
              <a:t/>
            </a:r>
            <a:br>
              <a:rPr lang="es-SV" sz="2200" dirty="0" smtClean="0">
                <a:solidFill>
                  <a:srgbClr val="002060"/>
                </a:solidFill>
              </a:rPr>
            </a:br>
            <a:r>
              <a:rPr lang="es-ES" sz="2200" dirty="0" smtClean="0">
                <a:solidFill>
                  <a:srgbClr val="002060"/>
                </a:solidFill>
              </a:rPr>
              <a:t>b).-Perito Deduciendo</a:t>
            </a:r>
            <a:r>
              <a:rPr lang="es-SV" sz="2200" dirty="0" smtClean="0">
                <a:solidFill>
                  <a:srgbClr val="002060"/>
                </a:solidFill>
              </a:rPr>
              <a:t/>
            </a:r>
            <a:br>
              <a:rPr lang="es-SV" sz="2200" dirty="0" smtClean="0">
                <a:solidFill>
                  <a:srgbClr val="002060"/>
                </a:solidFill>
              </a:rPr>
            </a:br>
            <a:r>
              <a:rPr lang="es-ES" sz="2200" dirty="0" smtClean="0">
                <a:solidFill>
                  <a:srgbClr val="002060"/>
                </a:solidFill>
              </a:rPr>
              <a:t>c). -Peritos reciben el encargo denunciar las reglas de la experiencia técnica que lo   califica.</a:t>
            </a:r>
            <a:r>
              <a:rPr lang="es-SV" sz="2200" dirty="0" smtClean="0">
                <a:solidFill>
                  <a:srgbClr val="002060"/>
                </a:solidFill>
              </a:rPr>
              <a:t/>
            </a:r>
            <a:br>
              <a:rPr lang="es-SV" sz="2200" dirty="0" smtClean="0">
                <a:solidFill>
                  <a:srgbClr val="002060"/>
                </a:solidFill>
              </a:rPr>
            </a:br>
            <a:r>
              <a:rPr lang="es-ES" sz="2200" dirty="0" smtClean="0">
                <a:solidFill>
                  <a:srgbClr val="002060"/>
                </a:solidFill>
              </a:rPr>
              <a:t>d).-Peritaciones forzosas y potestativas o discrecionales</a:t>
            </a:r>
            <a:r>
              <a:rPr lang="es-SV" sz="2200" dirty="0" smtClean="0">
                <a:solidFill>
                  <a:srgbClr val="002060"/>
                </a:solidFill>
              </a:rPr>
              <a:t/>
            </a:r>
            <a:br>
              <a:rPr lang="es-SV" sz="2200" dirty="0" smtClean="0">
                <a:solidFill>
                  <a:srgbClr val="002060"/>
                </a:solidFill>
              </a:rPr>
            </a:br>
            <a:r>
              <a:rPr lang="es-ES" sz="2200" dirty="0" smtClean="0">
                <a:solidFill>
                  <a:srgbClr val="002060"/>
                </a:solidFill>
              </a:rPr>
              <a:t>e).-Peritaciones Judiciales y prejudiciales</a:t>
            </a:r>
            <a:r>
              <a:rPr lang="es-SV" sz="2200" dirty="0" smtClean="0">
                <a:solidFill>
                  <a:srgbClr val="002060"/>
                </a:solidFill>
              </a:rPr>
              <a:t/>
            </a:r>
            <a:br>
              <a:rPr lang="es-SV" sz="2200" dirty="0" smtClean="0">
                <a:solidFill>
                  <a:srgbClr val="002060"/>
                </a:solidFill>
              </a:rPr>
            </a:br>
            <a:r>
              <a:rPr lang="es-ES" sz="2200" dirty="0" smtClean="0">
                <a:solidFill>
                  <a:srgbClr val="002060"/>
                </a:solidFill>
              </a:rPr>
              <a:t>f).-Peritaciones de Presente y de Futuro</a:t>
            </a:r>
            <a:r>
              <a:rPr lang="es-SV" sz="2200" dirty="0" smtClean="0">
                <a:solidFill>
                  <a:srgbClr val="002060"/>
                </a:solidFill>
              </a:rPr>
              <a:t/>
            </a:r>
            <a:br>
              <a:rPr lang="es-SV" sz="2200" dirty="0" smtClean="0">
                <a:solidFill>
                  <a:srgbClr val="002060"/>
                </a:solidFill>
              </a:rPr>
            </a:br>
            <a:r>
              <a:rPr lang="es-ES" sz="2200" dirty="0" smtClean="0">
                <a:solidFill>
                  <a:srgbClr val="002060"/>
                </a:solidFill>
              </a:rPr>
              <a:t>g).-Peritaciones oficiosas</a:t>
            </a:r>
            <a:r>
              <a:rPr lang="es-SV" sz="2200" dirty="0" smtClean="0">
                <a:solidFill>
                  <a:srgbClr val="002060"/>
                </a:solidFill>
              </a:rPr>
              <a:t/>
            </a:r>
            <a:br>
              <a:rPr lang="es-SV" sz="2200" dirty="0" smtClean="0">
                <a:solidFill>
                  <a:srgbClr val="002060"/>
                </a:solidFill>
              </a:rPr>
            </a:br>
            <a:r>
              <a:rPr lang="es-ES" sz="2200" dirty="0" smtClean="0">
                <a:solidFill>
                  <a:srgbClr val="002060"/>
                </a:solidFill>
              </a:rPr>
              <a:t>h).-Peritación para establecer la ley extranjera y la costumbre nacional o extranjera</a:t>
            </a:r>
            <a:r>
              <a:rPr lang="es-SV" sz="2200" dirty="0" smtClean="0">
                <a:solidFill>
                  <a:srgbClr val="002060"/>
                </a:solidFill>
              </a:rPr>
              <a:t/>
            </a:r>
            <a:br>
              <a:rPr lang="es-SV" sz="2200" dirty="0" smtClean="0">
                <a:solidFill>
                  <a:srgbClr val="002060"/>
                </a:solidFill>
              </a:rPr>
            </a:br>
            <a:r>
              <a:rPr lang="es-ES" sz="2200" b="1" dirty="0" smtClean="0">
                <a:solidFill>
                  <a:srgbClr val="002060"/>
                </a:solidFill>
              </a:rPr>
              <a:t> </a:t>
            </a:r>
            <a:r>
              <a:rPr lang="es-SV" sz="2200" dirty="0" smtClean="0">
                <a:solidFill>
                  <a:srgbClr val="002060"/>
                </a:solidFill>
              </a:rPr>
              <a:t/>
            </a:r>
            <a:br>
              <a:rPr lang="es-SV" sz="2200" dirty="0" smtClean="0">
                <a:solidFill>
                  <a:srgbClr val="002060"/>
                </a:solidFill>
              </a:rPr>
            </a:br>
            <a:r>
              <a:rPr lang="es-ES" sz="2200" dirty="0" smtClean="0">
                <a:solidFill>
                  <a:srgbClr val="C00000"/>
                </a:solidFill>
              </a:rPr>
              <a:t/>
            </a:r>
            <a:br>
              <a:rPr lang="es-ES" sz="2200" dirty="0" smtClean="0">
                <a:solidFill>
                  <a:srgbClr val="C00000"/>
                </a:solidFill>
              </a:rPr>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SV" sz="2400" dirty="0" smtClean="0"/>
              <a:t/>
            </a:r>
            <a:br>
              <a:rPr lang="es-SV" sz="2400" dirty="0" smtClean="0"/>
            </a:br>
            <a:r>
              <a:rPr lang="es-SV" sz="2400" dirty="0" smtClean="0"/>
              <a:t/>
            </a:r>
            <a:br>
              <a:rPr lang="es-SV" sz="2400" dirty="0" smtClean="0"/>
            </a:br>
            <a:r>
              <a:rPr lang="es-SV" sz="2400" b="1" dirty="0" smtClean="0"/>
              <a:t/>
            </a:r>
            <a:br>
              <a:rPr lang="es-SV" sz="2400" b="1" dirty="0" smtClean="0"/>
            </a:br>
            <a:r>
              <a:rPr lang="es-SV" sz="2400" b="1" dirty="0" smtClean="0"/>
              <a:t> </a:t>
            </a:r>
            <a:endParaRPr lang="es-SV" sz="2400"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1 Título"/>
          <p:cNvSpPr>
            <a:spLocks noGrp="1"/>
          </p:cNvSpPr>
          <p:nvPr>
            <p:ph type="title"/>
          </p:nvPr>
        </p:nvSpPr>
        <p:spPr>
          <a:xfrm>
            <a:off x="457200" y="0"/>
            <a:ext cx="7210425" cy="6858000"/>
          </a:xfrm>
        </p:spPr>
        <p:txBody>
          <a:bodyPr>
            <a:normAutofit fontScale="90000"/>
          </a:bodyPr>
          <a:lstStyle/>
          <a:p>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4000" b="1" dirty="0" smtClean="0"/>
              <a:t>3.9.- CLASES DE EXAMENES PERICIALES:</a:t>
            </a:r>
            <a:br>
              <a:rPr lang="es-ES" sz="4000" b="1" dirty="0" smtClean="0"/>
            </a:br>
            <a:r>
              <a:rPr lang="es-SV" sz="2400" dirty="0" smtClean="0"/>
              <a:t/>
            </a:r>
            <a:br>
              <a:rPr lang="es-SV" sz="2400" dirty="0" smtClean="0"/>
            </a:br>
            <a:r>
              <a:rPr lang="es-ES" sz="3100" dirty="0" smtClean="0">
                <a:solidFill>
                  <a:srgbClr val="C00000"/>
                </a:solidFill>
              </a:rPr>
              <a:t>a).-Balística forense</a:t>
            </a:r>
            <a:r>
              <a:rPr lang="es-SV" sz="3100" dirty="0" smtClean="0">
                <a:solidFill>
                  <a:srgbClr val="C00000"/>
                </a:solidFill>
              </a:rPr>
              <a:t/>
            </a:r>
            <a:br>
              <a:rPr lang="es-SV" sz="3100" dirty="0" smtClean="0">
                <a:solidFill>
                  <a:srgbClr val="C00000"/>
                </a:solidFill>
              </a:rPr>
            </a:br>
            <a:r>
              <a:rPr lang="es-ES" sz="3100" dirty="0" smtClean="0">
                <a:solidFill>
                  <a:srgbClr val="C00000"/>
                </a:solidFill>
              </a:rPr>
              <a:t>b).-Biología forense</a:t>
            </a:r>
            <a:r>
              <a:rPr lang="es-SV" sz="3100" dirty="0" smtClean="0">
                <a:solidFill>
                  <a:srgbClr val="C00000"/>
                </a:solidFill>
              </a:rPr>
              <a:t/>
            </a:r>
            <a:br>
              <a:rPr lang="es-SV" sz="3100" dirty="0" smtClean="0">
                <a:solidFill>
                  <a:srgbClr val="C00000"/>
                </a:solidFill>
              </a:rPr>
            </a:br>
            <a:r>
              <a:rPr lang="es-ES" sz="3100" dirty="0" smtClean="0">
                <a:solidFill>
                  <a:srgbClr val="C00000"/>
                </a:solidFill>
              </a:rPr>
              <a:t>c).- Pericias contables</a:t>
            </a:r>
            <a:r>
              <a:rPr lang="es-SV" sz="3100" dirty="0" smtClean="0">
                <a:solidFill>
                  <a:srgbClr val="C00000"/>
                </a:solidFill>
              </a:rPr>
              <a:t/>
            </a:r>
            <a:br>
              <a:rPr lang="es-SV" sz="3100" dirty="0" smtClean="0">
                <a:solidFill>
                  <a:srgbClr val="C00000"/>
                </a:solidFill>
              </a:rPr>
            </a:br>
            <a:r>
              <a:rPr lang="es-ES" sz="3100" dirty="0" smtClean="0">
                <a:solidFill>
                  <a:srgbClr val="C00000"/>
                </a:solidFill>
              </a:rPr>
              <a:t>d).-Dactiloscópicas</a:t>
            </a:r>
            <a:r>
              <a:rPr lang="es-SV" sz="3100" dirty="0" smtClean="0">
                <a:solidFill>
                  <a:srgbClr val="C00000"/>
                </a:solidFill>
              </a:rPr>
              <a:t/>
            </a:r>
            <a:br>
              <a:rPr lang="es-SV" sz="3100" dirty="0" smtClean="0">
                <a:solidFill>
                  <a:srgbClr val="C00000"/>
                </a:solidFill>
              </a:rPr>
            </a:br>
            <a:r>
              <a:rPr lang="es-ES" sz="3100" dirty="0" smtClean="0">
                <a:solidFill>
                  <a:srgbClr val="C00000"/>
                </a:solidFill>
              </a:rPr>
              <a:t>e).-Físico química</a:t>
            </a:r>
            <a:r>
              <a:rPr lang="es-SV" sz="3100" dirty="0" smtClean="0">
                <a:solidFill>
                  <a:srgbClr val="C00000"/>
                </a:solidFill>
              </a:rPr>
              <a:t/>
            </a:r>
            <a:br>
              <a:rPr lang="es-SV" sz="3100" dirty="0" smtClean="0">
                <a:solidFill>
                  <a:srgbClr val="C00000"/>
                </a:solidFill>
              </a:rPr>
            </a:br>
            <a:r>
              <a:rPr lang="es-ES" sz="3100" dirty="0" smtClean="0">
                <a:solidFill>
                  <a:srgbClr val="C00000"/>
                </a:solidFill>
              </a:rPr>
              <a:t>f).-Fotografía forense</a:t>
            </a:r>
            <a:r>
              <a:rPr lang="es-SV" sz="3100" dirty="0" smtClean="0">
                <a:solidFill>
                  <a:srgbClr val="C00000"/>
                </a:solidFill>
              </a:rPr>
              <a:t/>
            </a:r>
            <a:br>
              <a:rPr lang="es-SV" sz="3100" dirty="0" smtClean="0">
                <a:solidFill>
                  <a:srgbClr val="C00000"/>
                </a:solidFill>
              </a:rPr>
            </a:br>
            <a:r>
              <a:rPr lang="es-ES" sz="3100" dirty="0" smtClean="0">
                <a:solidFill>
                  <a:srgbClr val="C00000"/>
                </a:solidFill>
              </a:rPr>
              <a:t>g).-La ortodoncia forense</a:t>
            </a:r>
            <a:r>
              <a:rPr lang="es-SV" sz="3100" dirty="0" smtClean="0">
                <a:solidFill>
                  <a:srgbClr val="C00000"/>
                </a:solidFill>
              </a:rPr>
              <a:t/>
            </a:r>
            <a:br>
              <a:rPr lang="es-SV" sz="3100" dirty="0" smtClean="0">
                <a:solidFill>
                  <a:srgbClr val="C00000"/>
                </a:solidFill>
              </a:rPr>
            </a:br>
            <a:r>
              <a:rPr lang="es-ES" sz="3100" dirty="0" smtClean="0">
                <a:solidFill>
                  <a:srgbClr val="C00000"/>
                </a:solidFill>
              </a:rPr>
              <a:t>h).-Pericias Toxicológicas</a:t>
            </a:r>
            <a:r>
              <a:rPr lang="es-SV" sz="3100" dirty="0" smtClean="0">
                <a:solidFill>
                  <a:srgbClr val="C00000"/>
                </a:solidFill>
              </a:rPr>
              <a:t/>
            </a:r>
            <a:br>
              <a:rPr lang="es-SV" sz="3100" dirty="0" smtClean="0">
                <a:solidFill>
                  <a:srgbClr val="C00000"/>
                </a:solidFill>
              </a:rPr>
            </a:br>
            <a:r>
              <a:rPr lang="es-ES" sz="3100" dirty="0" smtClean="0">
                <a:solidFill>
                  <a:srgbClr val="C00000"/>
                </a:solidFill>
              </a:rPr>
              <a:t>i).-Psiquiátricas</a:t>
            </a:r>
            <a:r>
              <a:rPr lang="es-SV" sz="2400" dirty="0" smtClean="0"/>
              <a:t/>
            </a:r>
            <a:br>
              <a:rPr lang="es-SV"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SV" sz="2400" dirty="0" smtClean="0"/>
              <a:t/>
            </a:r>
            <a:br>
              <a:rPr lang="es-SV" sz="2400" dirty="0" smtClean="0"/>
            </a:br>
            <a:r>
              <a:rPr lang="es-SV" sz="2400" dirty="0" smtClean="0"/>
              <a:t/>
            </a:r>
            <a:br>
              <a:rPr lang="es-SV" sz="2400" dirty="0" smtClean="0"/>
            </a:br>
            <a:r>
              <a:rPr lang="es-SV" sz="2400" b="1" dirty="0" smtClean="0"/>
              <a:t/>
            </a:r>
            <a:br>
              <a:rPr lang="es-SV" sz="2400" b="1" dirty="0" smtClean="0"/>
            </a:br>
            <a:r>
              <a:rPr lang="es-SV" sz="2400" b="1" dirty="0" smtClean="0"/>
              <a:t> </a:t>
            </a:r>
            <a:endParaRPr lang="es-SV" sz="2400"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722313" y="549275"/>
            <a:ext cx="7772400" cy="2303463"/>
          </a:xfrm>
        </p:spPr>
        <p:txBody>
          <a:bodyPr/>
          <a:lstStyle/>
          <a:p>
            <a:pPr algn="ctr">
              <a:defRPr/>
            </a:pPr>
            <a:r>
              <a:rPr lang="es-ES" dirty="0" smtClean="0">
                <a:solidFill>
                  <a:srgbClr val="FF0000"/>
                </a:solidFill>
              </a:rPr>
              <a:t>3.- LEGISLACION SALVADOREÑA AMBITO JUDICIAL PENAL</a:t>
            </a:r>
            <a:r>
              <a:rPr lang="es-SV" dirty="0" smtClean="0">
                <a:solidFill>
                  <a:srgbClr val="FF0000"/>
                </a:solidFill>
              </a:rPr>
              <a:t/>
            </a:r>
            <a:br>
              <a:rPr lang="es-SV" dirty="0" smtClean="0">
                <a:solidFill>
                  <a:srgbClr val="FF0000"/>
                </a:solidFill>
              </a:rPr>
            </a:br>
            <a:endParaRPr lang="es-SV" dirty="0">
              <a:solidFill>
                <a:srgbClr val="FF0000"/>
              </a:solidFill>
            </a:endParaRPr>
          </a:p>
        </p:txBody>
      </p:sp>
      <p:sp>
        <p:nvSpPr>
          <p:cNvPr id="28675" name="4 Marcador de texto"/>
          <p:cNvSpPr>
            <a:spLocks noGrp="1"/>
          </p:cNvSpPr>
          <p:nvPr>
            <p:ph type="body" idx="1"/>
          </p:nvPr>
        </p:nvSpPr>
        <p:spPr>
          <a:xfrm>
            <a:off x="755650" y="333375"/>
            <a:ext cx="7772400" cy="6911975"/>
          </a:xfrm>
        </p:spPr>
        <p:txBody>
          <a:bodyPr/>
          <a:lstStyle/>
          <a:p>
            <a:endParaRPr lang="es-ES" b="1" dirty="0" smtClean="0"/>
          </a:p>
          <a:p>
            <a:endParaRPr lang="es-ES" b="1" dirty="0" smtClean="0"/>
          </a:p>
          <a:p>
            <a:endParaRPr lang="es-ES" b="1" dirty="0" smtClean="0"/>
          </a:p>
          <a:p>
            <a:endParaRPr lang="es-ES" b="1" dirty="0" smtClean="0"/>
          </a:p>
          <a:p>
            <a:endParaRPr lang="es-ES" b="1" dirty="0" smtClean="0"/>
          </a:p>
          <a:p>
            <a:r>
              <a:rPr lang="es-ES" b="1" dirty="0" smtClean="0"/>
              <a:t>Finalidad de la prueba.</a:t>
            </a:r>
            <a:endParaRPr lang="es-SV" dirty="0" smtClean="0"/>
          </a:p>
          <a:p>
            <a:pPr algn="just"/>
            <a:r>
              <a:rPr lang="es-ES" sz="2400" b="1" dirty="0" smtClean="0"/>
              <a:t>Art.174</a:t>
            </a:r>
            <a:r>
              <a:rPr lang="es-ES" dirty="0" smtClean="0"/>
              <a:t> </a:t>
            </a:r>
            <a:r>
              <a:rPr lang="es-ES" b="1" dirty="0" smtClean="0"/>
              <a:t>Las pruebas tienen por finalidad llevar al conocimiento del juez o tribunal los hechos y circunstancias objeto del juicio, especialmente lo relativo a las responsabilidad penal y civil derivada de los mismos.</a:t>
            </a:r>
            <a:endParaRPr lang="es-SV" b="1" dirty="0" smtClean="0"/>
          </a:p>
          <a:p>
            <a:pPr algn="just"/>
            <a:endParaRPr lang="es-ES" b="1" dirty="0" smtClean="0"/>
          </a:p>
          <a:p>
            <a:pPr algn="just"/>
            <a:r>
              <a:rPr lang="es-ES" b="1" dirty="0" smtClean="0"/>
              <a:t>Nombramiento de Peritos. Clasificación.</a:t>
            </a:r>
            <a:endParaRPr lang="es-SV" dirty="0" smtClean="0"/>
          </a:p>
          <a:p>
            <a:pPr algn="just"/>
            <a:r>
              <a:rPr lang="es-ES" sz="2400" b="1" dirty="0" smtClean="0"/>
              <a:t>Art. 226 </a:t>
            </a:r>
            <a:r>
              <a:rPr lang="es-ES" b="1" dirty="0" smtClean="0"/>
              <a:t>El juez o tribunal ordenara peritajes, cuando para descubrir o valorar un elemento de prueba, sea necesario o conveniente poseer conocimientos especiales en alguna ciencia, arte o técnica.</a:t>
            </a:r>
            <a:endParaRPr lang="es-SV" b="1" dirty="0" smtClean="0"/>
          </a:p>
          <a:p>
            <a:pPr algn="just"/>
            <a:endParaRPr lang="es-ES" dirty="0" smtClean="0"/>
          </a:p>
          <a:p>
            <a:endParaRPr lang="es-SV" dirty="0" smtClean="0"/>
          </a:p>
          <a:p>
            <a:endParaRPr lang="es-ES" dirty="0" smtClean="0"/>
          </a:p>
          <a:p>
            <a:endParaRPr lang="es-SV"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571480"/>
            <a:ext cx="7772400" cy="1470025"/>
          </a:xfrm>
        </p:spPr>
        <p:txBody>
          <a:bodyPr/>
          <a:lstStyle/>
          <a:p>
            <a:pPr algn="ctr"/>
            <a:r>
              <a:rPr lang="es-MX" b="1" u="sng" dirty="0"/>
              <a:t>PERITO </a:t>
            </a:r>
            <a:r>
              <a:rPr lang="es-MX" b="1" u="sng" dirty="0" smtClean="0"/>
              <a:t>CONTABLE -  </a:t>
            </a:r>
            <a:r>
              <a:rPr lang="es-MX" b="1" u="sng" dirty="0"/>
              <a:t>CONSULTOR TECNICO.</a:t>
            </a:r>
            <a:endParaRPr lang="es-SV" dirty="0"/>
          </a:p>
        </p:txBody>
      </p:sp>
      <p:pic>
        <p:nvPicPr>
          <p:cNvPr id="4" name="Picture 8" descr="PE01460_"/>
          <p:cNvPicPr>
            <a:picLocks noChangeAspect="1" noChangeArrowheads="1"/>
          </p:cNvPicPr>
          <p:nvPr/>
        </p:nvPicPr>
        <p:blipFill>
          <a:blip r:embed="rId2" cstate="print"/>
          <a:srcRect/>
          <a:stretch>
            <a:fillRect/>
          </a:stretch>
        </p:blipFill>
        <p:spPr bwMode="auto">
          <a:xfrm>
            <a:off x="5286380" y="4000504"/>
            <a:ext cx="2109787" cy="2495550"/>
          </a:xfrm>
          <a:prstGeom prst="rect">
            <a:avLst/>
          </a:prstGeom>
          <a:noFill/>
          <a:ln w="9525">
            <a:noFill/>
            <a:miter lim="800000"/>
            <a:headEnd/>
            <a:tailEnd/>
          </a:ln>
        </p:spPr>
      </p:pic>
      <p:pic>
        <p:nvPicPr>
          <p:cNvPr id="5" name="Picture 7" descr="C:\Documents and Settings\aux auditor interno\Escritorio\CI.jpg"/>
          <p:cNvPicPr>
            <a:picLocks noChangeAspect="1" noChangeArrowheads="1"/>
          </p:cNvPicPr>
          <p:nvPr/>
        </p:nvPicPr>
        <p:blipFill>
          <a:blip r:embed="rId3" cstate="print"/>
          <a:srcRect/>
          <a:stretch>
            <a:fillRect/>
          </a:stretch>
        </p:blipFill>
        <p:spPr bwMode="auto">
          <a:xfrm>
            <a:off x="1857356" y="4071942"/>
            <a:ext cx="2357454" cy="2428879"/>
          </a:xfrm>
          <a:prstGeom prst="rect">
            <a:avLst/>
          </a:prstGeom>
          <a:noFill/>
          <a:ln w="9525">
            <a:noFill/>
            <a:miter lim="800000"/>
            <a:headEnd/>
            <a:tailEnd/>
          </a:ln>
        </p:spPr>
      </p:pic>
      <p:sp>
        <p:nvSpPr>
          <p:cNvPr id="6" name="1 Título"/>
          <p:cNvSpPr txBox="1">
            <a:spLocks/>
          </p:cNvSpPr>
          <p:nvPr/>
        </p:nvSpPr>
        <p:spPr>
          <a:xfrm>
            <a:off x="928662" y="2357430"/>
            <a:ext cx="7772400" cy="1470025"/>
          </a:xfrm>
          <a:prstGeom prst="rect">
            <a:avLst/>
          </a:prstGeom>
        </p:spPr>
        <p:txBody>
          <a:bodyPr vert="horz" lIns="91440" tIns="45720" rIns="91440" bIns="45720" rtlCol="0" anchor="ctr">
            <a:normAutofit fontScale="85000" lnSpcReduction="20000"/>
          </a:bodyPr>
          <a:lstStyle/>
          <a:p>
            <a:pPr algn="ctr">
              <a:spcBef>
                <a:spcPct val="0"/>
              </a:spcBef>
            </a:pPr>
            <a:r>
              <a:rPr lang="es-MX" sz="4400" b="1" u="sng" dirty="0"/>
              <a:t>Normado en </a:t>
            </a:r>
            <a:r>
              <a:rPr lang="es-MX" sz="4400" b="1" u="sng" dirty="0" smtClean="0"/>
              <a:t>Código </a:t>
            </a:r>
            <a:r>
              <a:rPr lang="es-MX" sz="4400" b="1" u="sng" dirty="0"/>
              <a:t>Procesal Penal.</a:t>
            </a:r>
            <a:endParaRPr lang="es-SV" sz="4400" dirty="0"/>
          </a:p>
          <a:p>
            <a:pPr algn="ctr"/>
            <a:r>
              <a:rPr lang="es-SV" sz="4000" b="1" dirty="0"/>
              <a:t>Art. 117</a:t>
            </a:r>
            <a:r>
              <a:rPr lang="es-SV" sz="4000" b="1" dirty="0" smtClean="0"/>
              <a:t>. y Art</a:t>
            </a:r>
            <a:r>
              <a:rPr lang="es-SV" sz="4000" b="1" dirty="0"/>
              <a:t>. 195.</a:t>
            </a:r>
            <a:endParaRPr lang="es-SV"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1 Título"/>
          <p:cNvSpPr>
            <a:spLocks noGrp="1"/>
          </p:cNvSpPr>
          <p:nvPr>
            <p:ph type="title"/>
          </p:nvPr>
        </p:nvSpPr>
        <p:spPr>
          <a:xfrm>
            <a:off x="457200" y="0"/>
            <a:ext cx="7210425" cy="6858000"/>
          </a:xfrm>
        </p:spPr>
        <p:txBody>
          <a:bodyPr>
            <a:normAutofit fontScale="90000"/>
          </a:bodyPr>
          <a:lstStyle/>
          <a:p>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SV" sz="2400" dirty="0" smtClean="0"/>
              <a:t/>
            </a:r>
            <a:br>
              <a:rPr lang="es-SV" sz="2400" dirty="0" smtClean="0"/>
            </a:br>
            <a:r>
              <a:rPr lang="es-ES" sz="2700" b="1" dirty="0" smtClean="0">
                <a:solidFill>
                  <a:schemeClr val="bg1"/>
                </a:solidFill>
              </a:rPr>
              <a:t>Los peritos serán de dos clases:</a:t>
            </a:r>
            <a:br>
              <a:rPr lang="es-ES" sz="2700" b="1" dirty="0" smtClean="0">
                <a:solidFill>
                  <a:schemeClr val="bg1"/>
                </a:solidFill>
              </a:rPr>
            </a:br>
            <a:r>
              <a:rPr lang="es-ES" sz="2400" dirty="0" smtClean="0"/>
              <a:t/>
            </a:r>
            <a:br>
              <a:rPr lang="es-ES" sz="2400" dirty="0" smtClean="0"/>
            </a:br>
            <a:r>
              <a:rPr lang="es-ES" sz="2400" dirty="0" smtClean="0"/>
              <a:t> </a:t>
            </a:r>
            <a:r>
              <a:rPr lang="es-ES" sz="3100" b="1" dirty="0" smtClean="0">
                <a:solidFill>
                  <a:schemeClr val="tx1"/>
                </a:solidFill>
              </a:rPr>
              <a:t>Permanentes o Accidentales</a:t>
            </a:r>
            <a:r>
              <a:rPr lang="es-ES" sz="2400" dirty="0" smtClean="0">
                <a:solidFill>
                  <a:schemeClr val="tx1"/>
                </a:solidFill>
              </a:rPr>
              <a:t>.</a:t>
            </a:r>
            <a:r>
              <a:rPr lang="es-ES" sz="2400" dirty="0" smtClean="0">
                <a:solidFill>
                  <a:srgbClr val="FF0000"/>
                </a:solidFill>
              </a:rPr>
              <a:t/>
            </a:r>
            <a:br>
              <a:rPr lang="es-ES" sz="2400" dirty="0" smtClean="0">
                <a:solidFill>
                  <a:srgbClr val="FF0000"/>
                </a:solidFill>
              </a:rPr>
            </a:br>
            <a:r>
              <a:rPr lang="es-SV" sz="2400" dirty="0" smtClean="0"/>
              <a:t/>
            </a:r>
            <a:br>
              <a:rPr lang="es-SV" sz="2400" dirty="0" smtClean="0"/>
            </a:br>
            <a:r>
              <a:rPr lang="es-ES" sz="3100" b="1" dirty="0" smtClean="0">
                <a:solidFill>
                  <a:schemeClr val="tx1"/>
                </a:solidFill>
              </a:rPr>
              <a:t>Son peritos Permanente</a:t>
            </a:r>
            <a:r>
              <a:rPr lang="es-ES" sz="2400" dirty="0" smtClean="0">
                <a:solidFill>
                  <a:schemeClr val="tx1"/>
                </a:solidFill>
              </a:rPr>
              <a:t>:</a:t>
            </a:r>
            <a:r>
              <a:rPr lang="es-SV" sz="2400" dirty="0" smtClean="0"/>
              <a:t/>
            </a:r>
            <a:br>
              <a:rPr lang="es-SV" sz="2400" dirty="0" smtClean="0"/>
            </a:br>
            <a:r>
              <a:rPr lang="es-ES" sz="2400" b="1" dirty="0" smtClean="0">
                <a:solidFill>
                  <a:schemeClr val="accent2">
                    <a:lumMod val="50000"/>
                  </a:schemeClr>
                </a:solidFill>
              </a:rPr>
              <a:t>Los nombrados por la Corte Suprema de Justicia en el Instituto de Medicina Legal o en cualquier otra dependencia de la misma.</a:t>
            </a:r>
            <a:r>
              <a:rPr lang="es-SV" sz="2400" b="1" dirty="0" smtClean="0">
                <a:solidFill>
                  <a:schemeClr val="accent2">
                    <a:lumMod val="50000"/>
                  </a:schemeClr>
                </a:solidFill>
              </a:rPr>
              <a:t/>
            </a:r>
            <a:br>
              <a:rPr lang="es-SV" sz="2400" b="1" dirty="0" smtClean="0">
                <a:solidFill>
                  <a:schemeClr val="accent2">
                    <a:lumMod val="50000"/>
                  </a:schemeClr>
                </a:solidFill>
              </a:rPr>
            </a:br>
            <a:r>
              <a:rPr lang="es-ES" sz="2400" b="1" dirty="0" smtClean="0">
                <a:solidFill>
                  <a:schemeClr val="accent2">
                    <a:lumMod val="50000"/>
                  </a:schemeClr>
                </a:solidFill>
              </a:rPr>
              <a:t>Los técnicos y especialistas de la Policía Nacional Civil</a:t>
            </a:r>
            <a:r>
              <a:rPr lang="es-SV" sz="2400" b="1" dirty="0" smtClean="0">
                <a:solidFill>
                  <a:schemeClr val="accent2">
                    <a:lumMod val="50000"/>
                  </a:schemeClr>
                </a:solidFill>
              </a:rPr>
              <a:t/>
            </a:r>
            <a:br>
              <a:rPr lang="es-SV" sz="2400" b="1" dirty="0" smtClean="0">
                <a:solidFill>
                  <a:schemeClr val="accent2">
                    <a:lumMod val="50000"/>
                  </a:schemeClr>
                </a:solidFill>
              </a:rPr>
            </a:br>
            <a:r>
              <a:rPr lang="es-ES" sz="2400" b="1" dirty="0" smtClean="0">
                <a:solidFill>
                  <a:schemeClr val="accent2">
                    <a:lumMod val="50000"/>
                  </a:schemeClr>
                </a:solidFill>
              </a:rPr>
              <a:t>Los especialistas de las facultades y escuelas de la Universidad de El Salvador y de las dependencias del Estado e instituciones oficiales autónomas</a:t>
            </a:r>
            <a:r>
              <a:rPr lang="es-SV" sz="2400" b="1" dirty="0" smtClean="0">
                <a:solidFill>
                  <a:schemeClr val="accent2">
                    <a:lumMod val="50000"/>
                  </a:schemeClr>
                </a:solidFill>
              </a:rPr>
              <a:t/>
            </a:r>
            <a:br>
              <a:rPr lang="es-SV" sz="2400" b="1" dirty="0" smtClean="0">
                <a:solidFill>
                  <a:schemeClr val="accent2">
                    <a:lumMod val="50000"/>
                  </a:schemeClr>
                </a:solidFill>
              </a:rPr>
            </a:br>
            <a:r>
              <a:rPr lang="es-SV" sz="2400" dirty="0" smtClean="0">
                <a:solidFill>
                  <a:schemeClr val="accent2">
                    <a:lumMod val="50000"/>
                  </a:schemeClr>
                </a:solidFill>
              </a:rPr>
              <a:t/>
            </a:r>
            <a:br>
              <a:rPr lang="es-SV" sz="2400" dirty="0" smtClean="0">
                <a:solidFill>
                  <a:schemeClr val="accent2">
                    <a:lumMod val="50000"/>
                  </a:schemeClr>
                </a:solidFill>
              </a:rPr>
            </a:br>
            <a:r>
              <a:rPr lang="es-SV" sz="2400" dirty="0" smtClean="0"/>
              <a:t/>
            </a:r>
            <a:br>
              <a:rPr lang="es-SV"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SV" sz="2400" dirty="0" smtClean="0"/>
              <a:t/>
            </a:r>
            <a:br>
              <a:rPr lang="es-SV" sz="2400" dirty="0" smtClean="0"/>
            </a:br>
            <a:r>
              <a:rPr lang="es-SV" sz="2400" dirty="0" smtClean="0"/>
              <a:t/>
            </a:r>
            <a:br>
              <a:rPr lang="es-SV" sz="2400" dirty="0" smtClean="0"/>
            </a:br>
            <a:r>
              <a:rPr lang="es-SV" sz="2400" b="1" dirty="0" smtClean="0"/>
              <a:t/>
            </a:r>
            <a:br>
              <a:rPr lang="es-SV" sz="2400" b="1" dirty="0" smtClean="0"/>
            </a:br>
            <a:r>
              <a:rPr lang="es-SV" sz="2400" b="1" dirty="0" smtClean="0"/>
              <a:t> </a:t>
            </a:r>
            <a:endParaRPr lang="es-SV" sz="2400"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1 Título"/>
          <p:cNvSpPr>
            <a:spLocks noGrp="1"/>
          </p:cNvSpPr>
          <p:nvPr>
            <p:ph type="title"/>
          </p:nvPr>
        </p:nvSpPr>
        <p:spPr>
          <a:xfrm>
            <a:off x="457200" y="549275"/>
            <a:ext cx="7210425" cy="6308725"/>
          </a:xfrm>
        </p:spPr>
        <p:txBody>
          <a:bodyPr>
            <a:normAutofit fontScale="90000"/>
          </a:bodyPr>
          <a:lstStyle/>
          <a:p>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3100" b="1" dirty="0" smtClean="0">
                <a:solidFill>
                  <a:schemeClr val="tx1"/>
                </a:solidFill>
              </a:rPr>
              <a:t>Son peritos Accidentales</a:t>
            </a:r>
            <a:r>
              <a:rPr lang="es-ES" sz="2400" dirty="0" smtClean="0">
                <a:solidFill>
                  <a:schemeClr val="tx1"/>
                </a:solidFill>
              </a:rPr>
              <a:t>: </a:t>
            </a:r>
            <a:r>
              <a:rPr lang="es-ES" sz="2400" b="1" dirty="0" smtClean="0">
                <a:solidFill>
                  <a:srgbClr val="002060"/>
                </a:solidFill>
              </a:rPr>
              <a:t>Los que nombre la autoridad judicial para una pericia determinada.</a:t>
            </a:r>
            <a:r>
              <a:rPr lang="es-SV" sz="2400" b="1" dirty="0" smtClean="0">
                <a:solidFill>
                  <a:srgbClr val="002060"/>
                </a:solidFill>
              </a:rPr>
              <a:t/>
            </a:r>
            <a:br>
              <a:rPr lang="es-SV" sz="2400" b="1" dirty="0" smtClean="0">
                <a:solidFill>
                  <a:srgbClr val="002060"/>
                </a:solidFill>
              </a:rPr>
            </a:br>
            <a:r>
              <a:rPr lang="es-ES" sz="2400" b="1" dirty="0" smtClean="0">
                <a:solidFill>
                  <a:srgbClr val="002060"/>
                </a:solidFill>
              </a:rPr>
              <a:t>En el caso de los peritos permanentes no será necesaria su juramentación o protesta para la práctica de las diligencias, su salario habitual será sus honorarios y la institución para la cual trabajan estará obligada a conceder el permiso para la pericia.</a:t>
            </a:r>
            <a:r>
              <a:rPr lang="es-ES" sz="2400" dirty="0" smtClean="0">
                <a:solidFill>
                  <a:srgbClr val="002060"/>
                </a:solidFill>
              </a:rPr>
              <a:t/>
            </a:r>
            <a:br>
              <a:rPr lang="es-ES" sz="2400" dirty="0" smtClean="0">
                <a:solidFill>
                  <a:srgbClr val="002060"/>
                </a:solidFill>
              </a:rPr>
            </a:br>
            <a:r>
              <a:rPr lang="es-ES" sz="2400" b="1" dirty="0" smtClean="0">
                <a:solidFill>
                  <a:schemeClr val="tx1"/>
                </a:solidFill>
              </a:rPr>
              <a:t>Calidad Habilitante</a:t>
            </a:r>
            <a:r>
              <a:rPr lang="es-ES" sz="2400" b="1" dirty="0" smtClean="0"/>
              <a:t/>
            </a:r>
            <a:br>
              <a:rPr lang="es-ES" sz="2400" b="1" dirty="0" smtClean="0"/>
            </a:br>
            <a:r>
              <a:rPr lang="es-ES" sz="2700" b="1" dirty="0" smtClean="0">
                <a:solidFill>
                  <a:srgbClr val="002060"/>
                </a:solidFill>
              </a:rPr>
              <a:t>Art. 227 </a:t>
            </a:r>
            <a:r>
              <a:rPr lang="es-ES" sz="2400" b="1" dirty="0" smtClean="0">
                <a:solidFill>
                  <a:srgbClr val="002060"/>
                </a:solidFill>
              </a:rPr>
              <a:t>Los peritos deberán tener titulo en la materia a que pertenezcan el punto sobre el que han de pronunciarse, siempre que la profesión, arte o técnica estén reglamentadas. En caso contrario, podrá designarse a persona de idoneidad manifestada</a:t>
            </a:r>
            <a:r>
              <a:rPr lang="es-ES" sz="2000" b="1" dirty="0" smtClean="0">
                <a:solidFill>
                  <a:srgbClr val="002060"/>
                </a:solidFill>
              </a:rPr>
              <a:t>.</a:t>
            </a:r>
            <a:r>
              <a:rPr lang="es-SV" sz="2000" b="1" dirty="0" smtClean="0">
                <a:solidFill>
                  <a:srgbClr val="002060"/>
                </a:solidFill>
              </a:rPr>
              <a:t/>
            </a:r>
            <a:br>
              <a:rPr lang="es-SV" sz="2000" b="1" dirty="0" smtClean="0">
                <a:solidFill>
                  <a:srgbClr val="002060"/>
                </a:solidFill>
              </a:rPr>
            </a:br>
            <a:r>
              <a:rPr lang="es-SV" sz="2400" b="1" dirty="0" smtClean="0"/>
              <a:t/>
            </a:r>
            <a:br>
              <a:rPr lang="es-SV" sz="2400" b="1" dirty="0" smtClean="0"/>
            </a:br>
            <a:r>
              <a:rPr lang="es-ES" sz="2400" dirty="0" smtClean="0"/>
              <a:t/>
            </a:r>
            <a:br>
              <a:rPr lang="es-ES" sz="2400" dirty="0" smtClean="0"/>
            </a:br>
            <a:r>
              <a:rPr lang="es-SV" sz="2400" dirty="0" smtClean="0"/>
              <a:t/>
            </a:r>
            <a:br>
              <a:rPr lang="es-SV" sz="2400" dirty="0" smtClean="0"/>
            </a:br>
            <a:r>
              <a:rPr lang="es-SV" sz="2400" dirty="0" smtClean="0"/>
              <a:t/>
            </a:r>
            <a:br>
              <a:rPr lang="es-SV" sz="2400" dirty="0" smtClean="0"/>
            </a:br>
            <a:r>
              <a:rPr lang="es-SV" sz="2400" dirty="0" smtClean="0"/>
              <a:t/>
            </a:r>
            <a:br>
              <a:rPr lang="es-SV"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SV" sz="2400" dirty="0" smtClean="0"/>
              <a:t/>
            </a:r>
            <a:br>
              <a:rPr lang="es-SV" sz="2400" dirty="0" smtClean="0"/>
            </a:br>
            <a:r>
              <a:rPr lang="es-SV" sz="2400" dirty="0" smtClean="0"/>
              <a:t/>
            </a:r>
            <a:br>
              <a:rPr lang="es-SV" sz="2400" dirty="0" smtClean="0"/>
            </a:br>
            <a:r>
              <a:rPr lang="es-SV" sz="2400" b="1" dirty="0" smtClean="0"/>
              <a:t/>
            </a:r>
            <a:br>
              <a:rPr lang="es-SV" sz="2400" b="1" dirty="0" smtClean="0"/>
            </a:br>
            <a:r>
              <a:rPr lang="es-SV" sz="2400" b="1" dirty="0" smtClean="0"/>
              <a:t> </a:t>
            </a:r>
            <a:endParaRPr lang="es-SV" sz="2400"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1 Título"/>
          <p:cNvSpPr>
            <a:spLocks noGrp="1"/>
          </p:cNvSpPr>
          <p:nvPr>
            <p:ph type="title"/>
          </p:nvPr>
        </p:nvSpPr>
        <p:spPr>
          <a:xfrm>
            <a:off x="457200" y="0"/>
            <a:ext cx="7210425" cy="6858000"/>
          </a:xfrm>
        </p:spPr>
        <p:txBody>
          <a:bodyPr>
            <a:normAutofit fontScale="90000"/>
          </a:bodyPr>
          <a:lstStyle/>
          <a:p>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SV" sz="2000" dirty="0" smtClean="0"/>
              <a:t/>
            </a:r>
            <a:br>
              <a:rPr lang="es-SV" sz="2000" dirty="0" smtClean="0"/>
            </a:br>
            <a:r>
              <a:rPr lang="es-SV" sz="2000" dirty="0" smtClean="0"/>
              <a:t/>
            </a:r>
            <a:br>
              <a:rPr lang="es-SV" sz="2000" dirty="0" smtClean="0"/>
            </a:br>
            <a:r>
              <a:rPr lang="es-SV" sz="2000" dirty="0" smtClean="0"/>
              <a:t/>
            </a:r>
            <a:br>
              <a:rPr lang="es-SV" sz="2000" dirty="0" smtClean="0"/>
            </a:br>
            <a:r>
              <a:rPr lang="es-ES" sz="2000" b="1" dirty="0" smtClean="0"/>
              <a:t> </a:t>
            </a:r>
            <a:r>
              <a:rPr lang="es-ES" sz="3100" b="1" dirty="0" smtClean="0">
                <a:solidFill>
                  <a:schemeClr val="tx1">
                    <a:lumMod val="95000"/>
                  </a:schemeClr>
                </a:solidFill>
              </a:rPr>
              <a:t>Obligatoriedad del Cargo</a:t>
            </a:r>
            <a:r>
              <a:rPr lang="es-ES" sz="2400" b="1" dirty="0" smtClean="0">
                <a:solidFill>
                  <a:schemeClr val="tx1">
                    <a:lumMod val="95000"/>
                  </a:schemeClr>
                </a:solidFill>
              </a:rPr>
              <a:t>: </a:t>
            </a:r>
            <a:r>
              <a:rPr lang="es-ES" sz="2400" b="1" dirty="0" smtClean="0">
                <a:solidFill>
                  <a:srgbClr val="990000"/>
                </a:solidFill>
              </a:rPr>
              <a:t/>
            </a:r>
            <a:br>
              <a:rPr lang="es-ES" sz="2400" b="1" dirty="0" smtClean="0">
                <a:solidFill>
                  <a:srgbClr val="990000"/>
                </a:solidFill>
              </a:rPr>
            </a:br>
            <a:r>
              <a:rPr lang="es-ES" sz="2400" b="1" dirty="0" smtClean="0">
                <a:solidFill>
                  <a:srgbClr val="002060"/>
                </a:solidFill>
              </a:rPr>
              <a:t>Art. 228 El designado como perito deberá desempeñar fielmente el cargo</a:t>
            </a:r>
            <a:r>
              <a:rPr lang="es-ES" sz="2400" b="1" dirty="0" smtClean="0">
                <a:solidFill>
                  <a:srgbClr val="C00000"/>
                </a:solidFill>
              </a:rPr>
              <a:t>.</a:t>
            </a:r>
            <a:r>
              <a:rPr lang="es-ES" sz="2400" dirty="0" smtClean="0"/>
              <a:t/>
            </a:r>
            <a:br>
              <a:rPr lang="es-ES" sz="2400" dirty="0" smtClean="0"/>
            </a:br>
            <a:r>
              <a:rPr lang="es-ES" sz="3100" b="1" dirty="0" smtClean="0">
                <a:solidFill>
                  <a:schemeClr val="tx1"/>
                </a:solidFill>
              </a:rPr>
              <a:t>Incapacidad e incompatibilidad </a:t>
            </a:r>
            <a:r>
              <a:rPr lang="es-ES" sz="2400" b="1" dirty="0" smtClean="0">
                <a:solidFill>
                  <a:schemeClr val="tx1"/>
                </a:solidFill>
              </a:rPr>
              <a:t>: </a:t>
            </a:r>
            <a:br>
              <a:rPr lang="es-ES" sz="2400" b="1" dirty="0" smtClean="0">
                <a:solidFill>
                  <a:schemeClr val="tx1"/>
                </a:solidFill>
              </a:rPr>
            </a:br>
            <a:r>
              <a:rPr lang="es-ES" sz="2400" b="1" dirty="0" smtClean="0">
                <a:solidFill>
                  <a:schemeClr val="tx1"/>
                </a:solidFill>
              </a:rPr>
              <a:t>Art. 229</a:t>
            </a:r>
            <a:r>
              <a:rPr lang="es-SV" sz="2400" dirty="0" smtClean="0"/>
              <a:t/>
            </a:r>
            <a:br>
              <a:rPr lang="es-SV" sz="2400" dirty="0" smtClean="0"/>
            </a:br>
            <a:r>
              <a:rPr lang="es-ES" sz="2400" b="1" dirty="0" smtClean="0">
                <a:solidFill>
                  <a:srgbClr val="002060"/>
                </a:solidFill>
              </a:rPr>
              <a:t>No podrán ser peritos los menores de edad, los mentalmente incapaces, los que puedan abstenerse de declarar como testigos o hayan sido citados como tales y los inhabilitados para ejercer la ciencia, arte o técnica de que se trate.</a:t>
            </a:r>
            <a:r>
              <a:rPr lang="es-ES" sz="2400" dirty="0" smtClean="0"/>
              <a:t/>
            </a:r>
            <a:br>
              <a:rPr lang="es-ES" sz="2400" dirty="0" smtClean="0"/>
            </a:br>
            <a:r>
              <a:rPr lang="es-ES" sz="3100" b="1" dirty="0" smtClean="0">
                <a:solidFill>
                  <a:schemeClr val="tx1"/>
                </a:solidFill>
              </a:rPr>
              <a:t>Impedimentos Art.230</a:t>
            </a:r>
            <a:r>
              <a:rPr lang="es-ES" sz="2400" dirty="0" smtClean="0">
                <a:solidFill>
                  <a:srgbClr val="C00000"/>
                </a:solidFill>
              </a:rPr>
              <a:t>.</a:t>
            </a:r>
            <a:r>
              <a:rPr lang="es-ES" sz="2400" b="1" dirty="0" smtClean="0">
                <a:solidFill>
                  <a:srgbClr val="002060"/>
                </a:solidFill>
              </a:rPr>
              <a:t>Serán causas legales de impedimentos de los peritos las establecidas para los jueces. El incidente será resuelto por el juez o tribunal y se aplicaran, en lo pertinente, las reglas sobre excusas y recusación</a:t>
            </a:r>
            <a:r>
              <a:rPr lang="es-SV" sz="2400" dirty="0" smtClean="0">
                <a:solidFill>
                  <a:srgbClr val="C00000"/>
                </a:solidFill>
              </a:rPr>
              <a:t/>
            </a:r>
            <a:br>
              <a:rPr lang="es-SV" sz="2400" dirty="0" smtClean="0">
                <a:solidFill>
                  <a:srgbClr val="C00000"/>
                </a:solidFill>
              </a:rPr>
            </a:br>
            <a:r>
              <a:rPr lang="es-ES" sz="2400" dirty="0" smtClean="0">
                <a:solidFill>
                  <a:srgbClr val="C00000"/>
                </a:solidFill>
              </a:rPr>
              <a:t/>
            </a:r>
            <a:br>
              <a:rPr lang="es-ES" sz="2400" dirty="0" smtClean="0">
                <a:solidFill>
                  <a:srgbClr val="C00000"/>
                </a:solidFill>
              </a:rPr>
            </a:br>
            <a:r>
              <a:rPr lang="es-SV" sz="2400" dirty="0" smtClean="0"/>
              <a:t/>
            </a:r>
            <a:br>
              <a:rPr lang="es-SV" sz="2400" dirty="0" smtClean="0"/>
            </a:br>
            <a:r>
              <a:rPr lang="es-SV" sz="2400" dirty="0" smtClean="0"/>
              <a:t/>
            </a:r>
            <a:br>
              <a:rPr lang="es-SV"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SV" sz="2400" dirty="0" smtClean="0"/>
              <a:t/>
            </a:r>
            <a:br>
              <a:rPr lang="es-SV" sz="2400" dirty="0" smtClean="0"/>
            </a:br>
            <a:r>
              <a:rPr lang="es-SV" sz="2400" dirty="0" smtClean="0"/>
              <a:t/>
            </a:r>
            <a:br>
              <a:rPr lang="es-SV" sz="2400" dirty="0" smtClean="0"/>
            </a:br>
            <a:r>
              <a:rPr lang="es-SV" sz="2400" b="1" dirty="0" smtClean="0"/>
              <a:t/>
            </a:r>
            <a:br>
              <a:rPr lang="es-SV" sz="2400" b="1" dirty="0" smtClean="0"/>
            </a:br>
            <a:r>
              <a:rPr lang="es-SV" sz="2400" b="1" dirty="0" smtClean="0"/>
              <a:t> </a:t>
            </a:r>
            <a:endParaRPr lang="es-SV" sz="2400"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1 Título"/>
          <p:cNvSpPr>
            <a:spLocks noGrp="1"/>
          </p:cNvSpPr>
          <p:nvPr>
            <p:ph type="title"/>
          </p:nvPr>
        </p:nvSpPr>
        <p:spPr>
          <a:xfrm>
            <a:off x="457200" y="0"/>
            <a:ext cx="7210425" cy="6858000"/>
          </a:xfrm>
        </p:spPr>
        <p:txBody>
          <a:bodyPr>
            <a:normAutofit fontScale="90000"/>
          </a:bodyPr>
          <a:lstStyle/>
          <a:p>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ES" sz="2400" b="1" dirty="0" smtClean="0"/>
              <a:t/>
            </a:r>
            <a:br>
              <a:rPr lang="es-ES" sz="2400" b="1" dirty="0" smtClean="0"/>
            </a:br>
            <a:r>
              <a:rPr lang="es-SV" sz="2000" dirty="0" smtClean="0"/>
              <a:t/>
            </a:r>
            <a:br>
              <a:rPr lang="es-SV" sz="2000" dirty="0" smtClean="0"/>
            </a:br>
            <a:r>
              <a:rPr lang="es-ES" sz="2000" b="1" dirty="0" smtClean="0"/>
              <a:t> </a:t>
            </a:r>
            <a:br>
              <a:rPr lang="es-ES" sz="2000" b="1" dirty="0" smtClean="0"/>
            </a:br>
            <a:r>
              <a:rPr lang="es-ES" sz="2000" b="1" dirty="0" smtClean="0"/>
              <a:t/>
            </a:r>
            <a:br>
              <a:rPr lang="es-ES" sz="2000" b="1" dirty="0" smtClean="0"/>
            </a:br>
            <a:r>
              <a:rPr lang="es-ES" sz="2000" b="1" dirty="0" smtClean="0"/>
              <a:t/>
            </a:r>
            <a:br>
              <a:rPr lang="es-ES" sz="2000" b="1" dirty="0" smtClean="0"/>
            </a:br>
            <a:r>
              <a:rPr lang="es-ES" sz="3100" b="1" dirty="0" smtClean="0">
                <a:solidFill>
                  <a:schemeClr val="tx1"/>
                </a:solidFill>
              </a:rPr>
              <a:t>Dictamen</a:t>
            </a:r>
            <a:r>
              <a:rPr lang="es-ES" sz="3100" dirty="0" smtClean="0">
                <a:solidFill>
                  <a:schemeClr val="tx1"/>
                </a:solidFill>
              </a:rPr>
              <a:t>…..</a:t>
            </a:r>
            <a:r>
              <a:rPr lang="es-ES" sz="3100" b="1" dirty="0" smtClean="0">
                <a:solidFill>
                  <a:schemeClr val="tx1"/>
                </a:solidFill>
              </a:rPr>
              <a:t>Art 236 </a:t>
            </a:r>
            <a:r>
              <a:rPr lang="es-SV" sz="2400" dirty="0" smtClean="0"/>
              <a:t/>
            </a:r>
            <a:br>
              <a:rPr lang="es-SV" sz="2400" dirty="0" smtClean="0"/>
            </a:br>
            <a:r>
              <a:rPr lang="es-ES" sz="2400" dirty="0" smtClean="0">
                <a:solidFill>
                  <a:srgbClr val="002060"/>
                </a:solidFill>
              </a:rPr>
              <a:t>El dictamen pericial se expedirá por escrito o se hará constar en acta, y contendrá en cuanto sea posible:</a:t>
            </a:r>
            <a:r>
              <a:rPr lang="es-SV" sz="2400" dirty="0" smtClean="0"/>
              <a:t/>
            </a:r>
            <a:br>
              <a:rPr lang="es-SV" sz="2400" dirty="0" smtClean="0"/>
            </a:br>
            <a:r>
              <a:rPr lang="es-SV" sz="2400" b="1" dirty="0" smtClean="0">
                <a:solidFill>
                  <a:schemeClr val="tx1"/>
                </a:solidFill>
              </a:rPr>
              <a:t>1-</a:t>
            </a:r>
            <a:r>
              <a:rPr lang="es-ES" sz="2400" b="1" dirty="0" smtClean="0">
                <a:solidFill>
                  <a:schemeClr val="tx1"/>
                </a:solidFill>
              </a:rPr>
              <a:t>La descripción de la persona</a:t>
            </a:r>
            <a:r>
              <a:rPr lang="es-ES" sz="2400" dirty="0" smtClean="0"/>
              <a:t>, </a:t>
            </a:r>
            <a:r>
              <a:rPr lang="es-ES" sz="2400" dirty="0" smtClean="0">
                <a:solidFill>
                  <a:srgbClr val="002060"/>
                </a:solidFill>
              </a:rPr>
              <a:t>objeto, sustancia o hecho examinado, tal como han sido observados.</a:t>
            </a:r>
            <a:r>
              <a:rPr lang="es-SV" sz="2400" dirty="0" smtClean="0"/>
              <a:t/>
            </a:r>
            <a:br>
              <a:rPr lang="es-SV" sz="2400" dirty="0" smtClean="0"/>
            </a:br>
            <a:r>
              <a:rPr lang="es-SV" sz="2400" b="1" dirty="0" smtClean="0">
                <a:solidFill>
                  <a:schemeClr val="tx1"/>
                </a:solidFill>
              </a:rPr>
              <a:t>2-</a:t>
            </a:r>
            <a:r>
              <a:rPr lang="es-ES" sz="2400" b="1" dirty="0" smtClean="0">
                <a:solidFill>
                  <a:schemeClr val="tx1"/>
                </a:solidFill>
              </a:rPr>
              <a:t>Las cuestiones objeto del peritaje </a:t>
            </a:r>
            <a:r>
              <a:rPr lang="es-ES" sz="2400" dirty="0" smtClean="0">
                <a:solidFill>
                  <a:srgbClr val="002060"/>
                </a:solidFill>
              </a:rPr>
              <a:t>y una relación detallada de las operaciones, de su resultado y la fecha en que se practicaron.</a:t>
            </a:r>
            <a:r>
              <a:rPr lang="es-SV" sz="2400" dirty="0" smtClean="0"/>
              <a:t/>
            </a:r>
            <a:br>
              <a:rPr lang="es-SV" sz="2400" dirty="0" smtClean="0"/>
            </a:br>
            <a:r>
              <a:rPr lang="es-SV" sz="2400" b="1" dirty="0" smtClean="0">
                <a:solidFill>
                  <a:schemeClr val="tx1"/>
                </a:solidFill>
              </a:rPr>
              <a:t>3-</a:t>
            </a:r>
            <a:r>
              <a:rPr lang="es-ES" sz="2400" b="1" dirty="0" smtClean="0">
                <a:solidFill>
                  <a:schemeClr val="tx1"/>
                </a:solidFill>
              </a:rPr>
              <a:t>Las conclusiones </a:t>
            </a:r>
            <a:r>
              <a:rPr lang="es-ES" sz="2400" dirty="0" smtClean="0">
                <a:solidFill>
                  <a:srgbClr val="002060"/>
                </a:solidFill>
              </a:rPr>
              <a:t>que formulen los peritos.</a:t>
            </a:r>
            <a:r>
              <a:rPr lang="es-SV" sz="2400" dirty="0" smtClean="0"/>
              <a:t/>
            </a:r>
            <a:br>
              <a:rPr lang="es-SV" sz="2400" dirty="0" smtClean="0"/>
            </a:br>
            <a:r>
              <a:rPr lang="es-SV" sz="2400" b="1" dirty="0" smtClean="0">
                <a:solidFill>
                  <a:schemeClr val="tx1"/>
                </a:solidFill>
              </a:rPr>
              <a:t>4-</a:t>
            </a:r>
            <a:r>
              <a:rPr lang="es-ES" sz="2400" b="1" dirty="0" smtClean="0">
                <a:solidFill>
                  <a:schemeClr val="tx1"/>
                </a:solidFill>
              </a:rPr>
              <a:t>Cualquier otro dato útil</a:t>
            </a:r>
            <a:r>
              <a:rPr lang="es-ES" sz="2400" b="1" dirty="0" smtClean="0">
                <a:solidFill>
                  <a:srgbClr val="FF0000"/>
                </a:solidFill>
              </a:rPr>
              <a:t> </a:t>
            </a:r>
            <a:r>
              <a:rPr lang="es-ES" sz="2400" dirty="0" smtClean="0">
                <a:solidFill>
                  <a:srgbClr val="002060"/>
                </a:solidFill>
              </a:rPr>
              <a:t>surgido de la pericia y las investigaciones complementarias que recomienden la profesión, ciencia, arte u oficio, dentro de cuya especialidad se ha realizado.</a:t>
            </a:r>
            <a:r>
              <a:rPr lang="es-SV" sz="2400" dirty="0" smtClean="0">
                <a:solidFill>
                  <a:srgbClr val="002060"/>
                </a:solidFill>
              </a:rPr>
              <a:t/>
            </a:r>
            <a:br>
              <a:rPr lang="es-SV" sz="2400" dirty="0" smtClean="0">
                <a:solidFill>
                  <a:srgbClr val="002060"/>
                </a:solidFill>
              </a:rPr>
            </a:br>
            <a:r>
              <a:rPr lang="es-SV" sz="2400" dirty="0" smtClean="0"/>
              <a:t/>
            </a:r>
            <a:br>
              <a:rPr lang="es-SV" sz="2400" dirty="0" smtClean="0"/>
            </a:br>
            <a:r>
              <a:rPr lang="es-ES" sz="2400" dirty="0" smtClean="0"/>
              <a:t/>
            </a:r>
            <a:br>
              <a:rPr lang="es-ES" sz="2400" dirty="0" smtClean="0"/>
            </a:br>
            <a:r>
              <a:rPr lang="es-SV" sz="2400" dirty="0" smtClean="0"/>
              <a:t/>
            </a:r>
            <a:br>
              <a:rPr lang="es-SV" sz="2400" dirty="0" smtClean="0"/>
            </a:br>
            <a:r>
              <a:rPr lang="es-SV" sz="2400" dirty="0" smtClean="0"/>
              <a:t/>
            </a:r>
            <a:br>
              <a:rPr lang="es-SV"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SV" sz="2400" dirty="0" smtClean="0"/>
              <a:t/>
            </a:r>
            <a:br>
              <a:rPr lang="es-SV" sz="2400" dirty="0" smtClean="0"/>
            </a:br>
            <a:r>
              <a:rPr lang="es-SV" sz="2400" dirty="0" smtClean="0"/>
              <a:t/>
            </a:r>
            <a:br>
              <a:rPr lang="es-SV" sz="2400" dirty="0" smtClean="0"/>
            </a:br>
            <a:r>
              <a:rPr lang="es-SV" sz="2400" b="1" dirty="0" smtClean="0"/>
              <a:t/>
            </a:r>
            <a:br>
              <a:rPr lang="es-SV" sz="2400" b="1" dirty="0" smtClean="0"/>
            </a:br>
            <a:r>
              <a:rPr lang="es-SV" sz="2400" b="1" dirty="0" smtClean="0"/>
              <a:t> </a:t>
            </a:r>
            <a:endParaRPr lang="es-SV" sz="2400"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a:xfrm>
            <a:off x="428625" y="1214438"/>
            <a:ext cx="6324600" cy="914400"/>
          </a:xfrm>
        </p:spPr>
        <p:txBody>
          <a:bodyPr/>
          <a:lstStyle/>
          <a:p>
            <a:pPr algn="ctr" eaLnBrk="1" hangingPunct="1"/>
            <a:r>
              <a:rPr lang="es-VE" sz="5000" b="1" dirty="0" smtClean="0">
                <a:solidFill>
                  <a:srgbClr val="FF6600"/>
                </a:solidFill>
              </a:rPr>
              <a:t>FINAL</a:t>
            </a:r>
            <a:endParaRPr lang="es-VE" sz="5000" b="1" dirty="0" smtClean="0">
              <a:solidFill>
                <a:srgbClr val="FF6600"/>
              </a:solidFill>
            </a:endParaRPr>
          </a:p>
        </p:txBody>
      </p:sp>
      <p:sp>
        <p:nvSpPr>
          <p:cNvPr id="33795" name="2 Marcador de contenido"/>
          <p:cNvSpPr>
            <a:spLocks noGrp="1"/>
          </p:cNvSpPr>
          <p:nvPr>
            <p:ph idx="1"/>
          </p:nvPr>
        </p:nvSpPr>
        <p:spPr>
          <a:xfrm>
            <a:off x="500063" y="3286125"/>
            <a:ext cx="6186487" cy="1252538"/>
          </a:xfrm>
        </p:spPr>
        <p:txBody>
          <a:bodyPr/>
          <a:lstStyle/>
          <a:p>
            <a:pPr algn="ctr" eaLnBrk="1" hangingPunct="1">
              <a:buFontTx/>
              <a:buNone/>
            </a:pPr>
            <a:r>
              <a:rPr lang="es-VE" sz="6000" dirty="0" smtClean="0"/>
              <a:t>     </a:t>
            </a:r>
            <a:r>
              <a:rPr lang="es-VE" sz="6000" b="1" dirty="0" smtClean="0"/>
              <a:t>GRACIAS!!!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u="sng" dirty="0"/>
              <a:t>Definición:</a:t>
            </a:r>
            <a:r>
              <a:rPr lang="es-SV" dirty="0"/>
              <a:t/>
            </a:r>
            <a:br>
              <a:rPr lang="es-SV" dirty="0"/>
            </a:br>
            <a:endParaRPr lang="es-SV" dirty="0"/>
          </a:p>
        </p:txBody>
      </p:sp>
      <p:sp>
        <p:nvSpPr>
          <p:cNvPr id="3" name="2 Marcador de contenido"/>
          <p:cNvSpPr>
            <a:spLocks noGrp="1"/>
          </p:cNvSpPr>
          <p:nvPr>
            <p:ph idx="1"/>
          </p:nvPr>
        </p:nvSpPr>
        <p:spPr/>
        <p:txBody>
          <a:bodyPr>
            <a:normAutofit fontScale="77500" lnSpcReduction="20000"/>
          </a:bodyPr>
          <a:lstStyle/>
          <a:p>
            <a:r>
              <a:rPr lang="es-MX" b="1" dirty="0"/>
              <a:t>Perito Contable:</a:t>
            </a:r>
            <a:r>
              <a:rPr lang="es-MX" dirty="0"/>
              <a:t> Es un </a:t>
            </a:r>
            <a:r>
              <a:rPr lang="es-MX" dirty="0" smtClean="0"/>
              <a:t>Contador Publico Colegiado</a:t>
            </a:r>
            <a:r>
              <a:rPr lang="es-MX" dirty="0"/>
              <a:t>, que contando con la experiencia del caso y la especialización en el área pericial, puede ser llamado para actuar como perito de oficio o de parte en un proceso arbitral, administrativo, judicial, militar, con el objeto de esclarecer hechos que tiene relación con su profesión.</a:t>
            </a:r>
            <a:endParaRPr lang="es-SV" dirty="0"/>
          </a:p>
          <a:p>
            <a:pPr>
              <a:buNone/>
            </a:pPr>
            <a:endParaRPr lang="es-SV" dirty="0"/>
          </a:p>
          <a:p>
            <a:r>
              <a:rPr lang="es-SV" b="1" dirty="0"/>
              <a:t>El Consultor Técnico</a:t>
            </a:r>
            <a:r>
              <a:rPr lang="es-SV" dirty="0"/>
              <a:t>: Es un defensor de los intereses del sujeto que lo propone, colaborando </a:t>
            </a:r>
          </a:p>
          <a:p>
            <a:r>
              <a:rPr lang="es-SV" dirty="0"/>
              <a:t>con su ciencia y técnica a la resolución de cuestiones no jurídicas </a:t>
            </a:r>
          </a:p>
          <a:p>
            <a:endParaRPr lang="es-SV"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SV" b="1" dirty="0" smtClean="0"/>
              <a:t>Código Procesal Penal</a:t>
            </a:r>
            <a:r>
              <a:rPr lang="es-SV" dirty="0"/>
              <a:t/>
            </a:r>
            <a:br>
              <a:rPr lang="es-SV" dirty="0"/>
            </a:br>
            <a:endParaRPr lang="es-SV" dirty="0"/>
          </a:p>
        </p:txBody>
      </p:sp>
      <p:sp>
        <p:nvSpPr>
          <p:cNvPr id="3" name="2 Marcador de contenido"/>
          <p:cNvSpPr>
            <a:spLocks noGrp="1"/>
          </p:cNvSpPr>
          <p:nvPr>
            <p:ph idx="1"/>
          </p:nvPr>
        </p:nvSpPr>
        <p:spPr/>
        <p:txBody>
          <a:bodyPr>
            <a:normAutofit lnSpcReduction="10000"/>
          </a:bodyPr>
          <a:lstStyle/>
          <a:p>
            <a:r>
              <a:rPr lang="es-SV" sz="2000" b="1" dirty="0"/>
              <a:t>Consultores Técnicos </a:t>
            </a:r>
            <a:endParaRPr lang="es-SV" sz="2000" dirty="0"/>
          </a:p>
          <a:p>
            <a:r>
              <a:rPr lang="es-SV" sz="2000" b="1" dirty="0" smtClean="0"/>
              <a:t>Art</a:t>
            </a:r>
            <a:r>
              <a:rPr lang="es-SV" sz="2000" b="1" dirty="0"/>
              <a:t>. 117.- </a:t>
            </a:r>
            <a:r>
              <a:rPr lang="es-SV" sz="2000" dirty="0"/>
              <a:t>Si por las particularidades del caso, alguna de las partes considera necesario ser asistida por un consultor en una ciencia, arte o técnica, lo propondrá al juez o tribunal, quien lo designará según las reglas aplicables a los peritos, en lo pertinente, sin que por ello asuman tal carácter. </a:t>
            </a:r>
          </a:p>
          <a:p>
            <a:r>
              <a:rPr lang="es-SV" sz="2000" dirty="0"/>
              <a:t>El consultor técnico podrá presenciar las operaciones periciales, hacer observaciones durante su transcurso, sin emitir dictamen y se dejará constancia de sus observaciones. En las audiencias podrán acompañar a la parte con quien colaboran y auxiliarla en los actos propios de su función.</a:t>
            </a:r>
          </a:p>
          <a:p>
            <a:r>
              <a:rPr lang="es-SV" sz="2000" b="1" dirty="0"/>
              <a:t>Art. 195.- </a:t>
            </a:r>
            <a:r>
              <a:rPr lang="es-SV" sz="2000" dirty="0"/>
              <a:t>El Juez o Tribunal ordenará peritajes, cuando, para descubrir o valorar un elemento de prueba, sea necesario o conveniente poseer conocimientos especiales en alguna ciencia, arte o técnica.</a:t>
            </a:r>
          </a:p>
          <a:p>
            <a:endParaRPr lang="es-SV"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39784"/>
          </a:xfrm>
        </p:spPr>
        <p:txBody>
          <a:bodyPr>
            <a:normAutofit fontScale="90000"/>
          </a:bodyPr>
          <a:lstStyle/>
          <a:p>
            <a:r>
              <a:rPr lang="es-MX" sz="2400" b="1" u="sng" dirty="0" smtClean="0"/>
              <a:t/>
            </a:r>
            <a:br>
              <a:rPr lang="es-MX" sz="2400" b="1" u="sng" dirty="0" smtClean="0"/>
            </a:br>
            <a:r>
              <a:rPr lang="es-MX" sz="2700" b="1" u="sng" dirty="0" smtClean="0"/>
              <a:t>Principal </a:t>
            </a:r>
            <a:r>
              <a:rPr lang="es-MX" sz="2700" b="1" u="sng" dirty="0"/>
              <a:t>Diferencia entre Perito Contable y Consultor </a:t>
            </a:r>
            <a:r>
              <a:rPr lang="es-MX" sz="2700" b="1" u="sng" dirty="0" smtClean="0"/>
              <a:t>Técnico.</a:t>
            </a:r>
            <a:r>
              <a:rPr lang="es-SV" dirty="0"/>
              <a:t/>
            </a:r>
            <a:br>
              <a:rPr lang="es-SV" dirty="0"/>
            </a:br>
            <a:endParaRPr lang="es-SV" dirty="0"/>
          </a:p>
        </p:txBody>
      </p:sp>
      <p:sp>
        <p:nvSpPr>
          <p:cNvPr id="3" name="2 Marcador de contenido"/>
          <p:cNvSpPr>
            <a:spLocks noGrp="1"/>
          </p:cNvSpPr>
          <p:nvPr>
            <p:ph idx="1"/>
          </p:nvPr>
        </p:nvSpPr>
        <p:spPr/>
        <p:txBody>
          <a:bodyPr>
            <a:normAutofit fontScale="77500" lnSpcReduction="20000"/>
          </a:bodyPr>
          <a:lstStyle/>
          <a:p>
            <a:r>
              <a:rPr lang="es-MX" dirty="0"/>
              <a:t>La principal diferencia entre estas dos figuras radica en que el Perito Contable </a:t>
            </a:r>
            <a:r>
              <a:rPr lang="es-MX" dirty="0" smtClean="0"/>
              <a:t>deberá </a:t>
            </a:r>
            <a:r>
              <a:rPr lang="es-MX" dirty="0"/>
              <a:t>rendir un informe en el cual conste por escrito el trabajo que realizo y sobre la cual basa su </a:t>
            </a:r>
            <a:r>
              <a:rPr lang="es-MX" dirty="0" smtClean="0"/>
              <a:t>opinión </a:t>
            </a:r>
            <a:r>
              <a:rPr lang="es-MX" dirty="0"/>
              <a:t>o </a:t>
            </a:r>
            <a:r>
              <a:rPr lang="es-MX" dirty="0" smtClean="0"/>
              <a:t>conclusión </a:t>
            </a:r>
            <a:r>
              <a:rPr lang="es-MX" dirty="0"/>
              <a:t>respecto del caso para el cual fue asignado, mientras que el Consultor </a:t>
            </a:r>
            <a:r>
              <a:rPr lang="es-MX" dirty="0" smtClean="0"/>
              <a:t>Técnico </a:t>
            </a:r>
            <a:r>
              <a:rPr lang="es-MX" dirty="0"/>
              <a:t>no debe rendir </a:t>
            </a:r>
            <a:r>
              <a:rPr lang="es-MX" dirty="0" smtClean="0"/>
              <a:t>ningún </a:t>
            </a:r>
            <a:r>
              <a:rPr lang="es-MX" dirty="0"/>
              <a:t>tipo de informe ya que su trabajo consiste en asesor cuando sea necesario ya sea al Juez o a la parte que lo solicito, sin embargo su trabajo se limita a responder aquellas consultas que surgan.</a:t>
            </a:r>
            <a:endParaRPr lang="es-SV" dirty="0"/>
          </a:p>
          <a:p>
            <a:endParaRPr lang="es-SV" dirty="0"/>
          </a:p>
          <a:p>
            <a:r>
              <a:rPr lang="es-MX" dirty="0"/>
              <a:t>Otra </a:t>
            </a:r>
            <a:r>
              <a:rPr lang="es-MX" dirty="0" smtClean="0"/>
              <a:t>deferencia </a:t>
            </a:r>
            <a:r>
              <a:rPr lang="es-MX" dirty="0"/>
              <a:t>importante es que el Perito Contable es Juramentado por el Juez mientras que el Consultor </a:t>
            </a:r>
            <a:r>
              <a:rPr lang="es-MX" dirty="0" smtClean="0"/>
              <a:t>Técnico </a:t>
            </a:r>
            <a:r>
              <a:rPr lang="es-MX" dirty="0"/>
              <a:t>no.</a:t>
            </a:r>
            <a:endParaRPr lang="es-SV" dirty="0"/>
          </a:p>
          <a:p>
            <a:endParaRPr lang="es-SV"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SV" dirty="0" smtClean="0"/>
              <a:t>Además…</a:t>
            </a:r>
            <a:endParaRPr lang="es-SV" dirty="0"/>
          </a:p>
        </p:txBody>
      </p:sp>
      <p:sp>
        <p:nvSpPr>
          <p:cNvPr id="3" name="2 Marcador de contenido"/>
          <p:cNvSpPr>
            <a:spLocks noGrp="1"/>
          </p:cNvSpPr>
          <p:nvPr>
            <p:ph idx="1"/>
          </p:nvPr>
        </p:nvSpPr>
        <p:spPr/>
        <p:txBody>
          <a:bodyPr/>
          <a:lstStyle/>
          <a:p>
            <a:r>
              <a:rPr lang="es-SV" dirty="0" smtClean="0"/>
              <a:t>Es importante mencionar que ambas partes, tanto el Perito como el Consultor Técnico (En Teoría) tienen acceso total a la documentación de prueba o evidencia que será objeto de evaluación  o análisis.  </a:t>
            </a:r>
            <a:endParaRPr lang="es-SV"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SV" b="1" dirty="0"/>
              <a:t>Dictamen </a:t>
            </a:r>
            <a:r>
              <a:rPr lang="es-SV" dirty="0"/>
              <a:t/>
            </a:r>
            <a:br>
              <a:rPr lang="es-SV" dirty="0"/>
            </a:br>
            <a:endParaRPr lang="es-SV" dirty="0"/>
          </a:p>
        </p:txBody>
      </p:sp>
      <p:sp>
        <p:nvSpPr>
          <p:cNvPr id="3" name="2 Marcador de contenido"/>
          <p:cNvSpPr>
            <a:spLocks noGrp="1"/>
          </p:cNvSpPr>
          <p:nvPr>
            <p:ph idx="1"/>
          </p:nvPr>
        </p:nvSpPr>
        <p:spPr/>
        <p:txBody>
          <a:bodyPr>
            <a:normAutofit fontScale="92500" lnSpcReduction="20000"/>
          </a:bodyPr>
          <a:lstStyle/>
          <a:p>
            <a:r>
              <a:rPr lang="es-SV" sz="3000" b="1" dirty="0"/>
              <a:t>Art. 206.-</a:t>
            </a:r>
            <a:r>
              <a:rPr lang="es-SV" sz="3000" dirty="0"/>
              <a:t> El dictamen pericial se expedirá por escrito o se hará constar en acta, y contendrá en cuanto sea posible: </a:t>
            </a:r>
          </a:p>
          <a:p>
            <a:r>
              <a:rPr lang="es-SV" sz="3000" dirty="0"/>
              <a:t>1) La descripción de la persona, objeto, sustancia o hecho examinado, tal como han sido observados; </a:t>
            </a:r>
          </a:p>
          <a:p>
            <a:r>
              <a:rPr lang="es-SV" sz="3000" dirty="0"/>
              <a:t>2) Una relación detallada de las operaciones, de su resultado y la fecha en que se practicaron; </a:t>
            </a:r>
          </a:p>
          <a:p>
            <a:r>
              <a:rPr lang="es-SV" sz="3000" dirty="0"/>
              <a:t>3) Las observaciones de los consultores técnicos; y </a:t>
            </a:r>
          </a:p>
          <a:p>
            <a:r>
              <a:rPr lang="es-SV" sz="3000" dirty="0"/>
              <a:t>4) Las conclusiones que formulen los peritos.</a:t>
            </a:r>
          </a:p>
          <a:p>
            <a:endParaRPr lang="es-SV"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Importante:</a:t>
            </a:r>
            <a:r>
              <a:rPr lang="es-SV" dirty="0" smtClean="0"/>
              <a:t/>
            </a:r>
            <a:br>
              <a:rPr lang="es-SV" dirty="0" smtClean="0"/>
            </a:br>
            <a:endParaRPr lang="es-SV" dirty="0"/>
          </a:p>
        </p:txBody>
      </p:sp>
      <p:sp>
        <p:nvSpPr>
          <p:cNvPr id="3" name="2 Marcador de contenido"/>
          <p:cNvSpPr>
            <a:spLocks noGrp="1"/>
          </p:cNvSpPr>
          <p:nvPr>
            <p:ph idx="1"/>
          </p:nvPr>
        </p:nvSpPr>
        <p:spPr/>
        <p:txBody>
          <a:bodyPr/>
          <a:lstStyle/>
          <a:p>
            <a:r>
              <a:rPr lang="es-MX" dirty="0" smtClean="0"/>
              <a:t>Se debe mencionar que, al momento de emitir su informe, el perito contable debe abstenerse de juzgar ya que el únicamente da una opinión, la cual debe ser apegada a su normatividad, sin favoritismos ni sesgos que influyan en una decisión errónea por parte del Juez.</a:t>
            </a:r>
            <a:endParaRPr lang="es-SV" dirty="0" smtClean="0"/>
          </a:p>
          <a:p>
            <a:pPr>
              <a:buNone/>
            </a:pPr>
            <a:endParaRPr lang="es-SV"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722313" y="260648"/>
            <a:ext cx="7772400" cy="1584176"/>
          </a:xfrm>
        </p:spPr>
        <p:txBody>
          <a:bodyPr>
            <a:normAutofit fontScale="90000"/>
          </a:bodyPr>
          <a:lstStyle/>
          <a:p>
            <a:pPr>
              <a:defRPr/>
            </a:pPr>
            <a:r>
              <a:rPr lang="es-ES" dirty="0" smtClean="0">
                <a:solidFill>
                  <a:srgbClr val="FF0000"/>
                </a:solidFill>
              </a:rPr>
              <a:t/>
            </a:r>
            <a:br>
              <a:rPr lang="es-ES" dirty="0" smtClean="0">
                <a:solidFill>
                  <a:srgbClr val="FF0000"/>
                </a:solidFill>
              </a:rPr>
            </a:br>
            <a:r>
              <a:rPr lang="es-ES" dirty="0" smtClean="0">
                <a:solidFill>
                  <a:srgbClr val="FF0000"/>
                </a:solidFill>
              </a:rPr>
              <a:t/>
            </a:r>
            <a:br>
              <a:rPr lang="es-ES" dirty="0" smtClean="0">
                <a:solidFill>
                  <a:srgbClr val="FF0000"/>
                </a:solidFill>
              </a:rPr>
            </a:br>
            <a:r>
              <a:rPr lang="es-ES" sz="4400" dirty="0" smtClean="0">
                <a:solidFill>
                  <a:schemeClr val="tx1">
                    <a:lumMod val="95000"/>
                  </a:schemeClr>
                </a:solidFill>
              </a:rPr>
              <a:t>2.- LA PRUEBA PERICIAL</a:t>
            </a:r>
            <a:r>
              <a:rPr lang="es-SV" dirty="0" smtClean="0">
                <a:solidFill>
                  <a:srgbClr val="FF0000"/>
                </a:solidFill>
              </a:rPr>
              <a:t/>
            </a:r>
            <a:br>
              <a:rPr lang="es-SV" dirty="0" smtClean="0">
                <a:solidFill>
                  <a:srgbClr val="FF0000"/>
                </a:solidFill>
              </a:rPr>
            </a:br>
            <a:endParaRPr lang="es-SV" dirty="0">
              <a:solidFill>
                <a:srgbClr val="FF0000"/>
              </a:solidFill>
            </a:endParaRPr>
          </a:p>
        </p:txBody>
      </p:sp>
      <p:sp>
        <p:nvSpPr>
          <p:cNvPr id="17411" name="4 Marcador de texto"/>
          <p:cNvSpPr>
            <a:spLocks noGrp="1"/>
          </p:cNvSpPr>
          <p:nvPr>
            <p:ph type="body" idx="1"/>
          </p:nvPr>
        </p:nvSpPr>
        <p:spPr>
          <a:xfrm>
            <a:off x="755650" y="1916832"/>
            <a:ext cx="7772400" cy="4941168"/>
          </a:xfrm>
        </p:spPr>
        <p:txBody>
          <a:bodyPr/>
          <a:lstStyle/>
          <a:p>
            <a:pPr algn="just"/>
            <a:endParaRPr lang="es-ES" sz="1800" b="1" dirty="0" smtClean="0"/>
          </a:p>
          <a:p>
            <a:pPr algn="just"/>
            <a:r>
              <a:rPr lang="es-ES" b="1" dirty="0" smtClean="0">
                <a:solidFill>
                  <a:schemeClr val="tx1">
                    <a:lumMod val="95000"/>
                  </a:schemeClr>
                </a:solidFill>
              </a:rPr>
              <a:t>3.1.2.- ANTECEDENTES HISTORICOS DE LA PUEBA PERICIAL</a:t>
            </a:r>
            <a:r>
              <a:rPr lang="es-ES" dirty="0" smtClean="0">
                <a:solidFill>
                  <a:schemeClr val="tx1">
                    <a:lumMod val="95000"/>
                  </a:schemeClr>
                </a:solidFill>
              </a:rPr>
              <a:t>:</a:t>
            </a:r>
            <a:r>
              <a:rPr lang="es-ES" dirty="0" smtClean="0">
                <a:solidFill>
                  <a:srgbClr val="FF0000"/>
                </a:solidFill>
              </a:rPr>
              <a:t> </a:t>
            </a:r>
            <a:r>
              <a:rPr lang="es-ES" sz="1800" dirty="0" smtClean="0"/>
              <a:t>Las diversas corrientes de pensamiento y el avance científico dieron origen al perfil del experto</a:t>
            </a:r>
          </a:p>
          <a:p>
            <a:pPr algn="just"/>
            <a:r>
              <a:rPr lang="es-ES" b="1" dirty="0" smtClean="0">
                <a:solidFill>
                  <a:schemeClr val="tx1">
                    <a:lumMod val="95000"/>
                  </a:schemeClr>
                </a:solidFill>
              </a:rPr>
              <a:t>3.1.3).- EVIDENCIA EN LA PRE-HISTORIA</a:t>
            </a:r>
            <a:r>
              <a:rPr lang="es-ES" sz="1800" dirty="0" smtClean="0"/>
              <a:t>: La confesión es la que tiene mayor antigüedad. En Egipto también fue usado el testimonio. La prueba escrita comenzó a ser utilizada por los babilonios y después por los egipcios y los hebreos.</a:t>
            </a:r>
          </a:p>
          <a:p>
            <a:pPr algn="just"/>
            <a:r>
              <a:rPr lang="es-ES" b="1" dirty="0" smtClean="0">
                <a:solidFill>
                  <a:schemeClr val="tx1">
                    <a:lumMod val="95000"/>
                  </a:schemeClr>
                </a:solidFill>
              </a:rPr>
              <a:t>3.1.4).- EN LA ANTIGUA GRECIA</a:t>
            </a:r>
            <a:r>
              <a:rPr lang="es-ES" sz="1800" dirty="0" smtClean="0"/>
              <a:t>: Era un deber declarar en un juicio civil, si se retardaba o se negaba era seguido, de sanciones penales. La prueba documental era presentada por actas públicas y privadas, registros de banqueros o instrumentos mercantiles. En el derecho griego no se encuentran antecedentes periciales, por la complejidad de su producción y control.</a:t>
            </a:r>
            <a:endParaRPr lang="es-SV" sz="1800" dirty="0" smtClean="0"/>
          </a:p>
          <a:p>
            <a:endParaRPr lang="es-ES" dirty="0" smtClean="0"/>
          </a:p>
          <a:p>
            <a:endParaRPr lang="es-SV" dirty="0" smtClean="0"/>
          </a:p>
          <a:p>
            <a:endParaRPr lang="es-ES" dirty="0" smtClean="0"/>
          </a:p>
          <a:p>
            <a:endParaRPr lang="es-SV"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112</TotalTime>
  <Words>1191</Words>
  <Application>Microsoft Office PowerPoint</Application>
  <PresentationFormat>Presentación en pantalla (4:3)</PresentationFormat>
  <Paragraphs>73</Paragraphs>
  <Slides>24</Slides>
  <Notes>0</Notes>
  <HiddenSlides>0</HiddenSlides>
  <MMClips>0</MMClips>
  <ScaleCrop>false</ScaleCrop>
  <HeadingPairs>
    <vt:vector size="4" baseType="variant">
      <vt:variant>
        <vt:lpstr>Tema</vt:lpstr>
      </vt:variant>
      <vt:variant>
        <vt:i4>1</vt:i4>
      </vt:variant>
      <vt:variant>
        <vt:lpstr>Títulos de diapositiva</vt:lpstr>
      </vt:variant>
      <vt:variant>
        <vt:i4>24</vt:i4>
      </vt:variant>
    </vt:vector>
  </HeadingPairs>
  <TitlesOfParts>
    <vt:vector size="25" baseType="lpstr">
      <vt:lpstr>Brío</vt:lpstr>
      <vt:lpstr>SEMINARIO DE AUDITORÍA </vt:lpstr>
      <vt:lpstr>PERITO CONTABLE -  CONSULTOR TECNICO.</vt:lpstr>
      <vt:lpstr>Definición: </vt:lpstr>
      <vt:lpstr>Código Procesal Penal </vt:lpstr>
      <vt:lpstr> Principal Diferencia entre Perito Contable y Consultor Técnico. </vt:lpstr>
      <vt:lpstr>Además…</vt:lpstr>
      <vt:lpstr>Dictamen  </vt:lpstr>
      <vt:lpstr>Importante: </vt:lpstr>
      <vt:lpstr>  2.- LA PRUEBA PERICIAL </vt:lpstr>
      <vt:lpstr>3.1.5).- EN EL MEDIOEVO:   Se introdujo la pericia a la cual los prácticos italianos le dieron mucha importancia. En España, se comenzó a perfilar- como prueba pericial- el llamado juicio de los hombres buenos. En Francia, en 1569, surgió una cofradía de Escribanos, para estudiar las falsificaciones. Se produjo un cambio en la sistematización y metodología aplicada a la búsqueda de la verdad, en los asuntos civiles y penales. Inicio una nueva etapa de la transición histórica. </vt:lpstr>
      <vt:lpstr>3.1.6)).-EL DERECHO ROMANO   : No se encuentran antecedentes. Se nombraba a una persona experta para que fuera Juez y Perito. En el Derecho Romano Clásico, la pericia como prueba no se encontraba disociada de la función jurisdiccional. En la caída del Imperio romano, la Prueba Pericial, habría de decaer hasta desaparecer de los procedimientos judiciales de la época. Avanzada la Edad Media, reapareció la Prueba Pericial, inserta en ese “Proceso común</vt:lpstr>
      <vt:lpstr>En Francia, en el año de 1579, la Prueba Pericial, inicio a ser regulada y difundida por el masivo empleo de medios de pago y se fue creando un tráfico cada vez más fluido y extenso. Desde entonces la Prueba Pericial, fue incorporada de forma paulatina a la mayoría de casos procesales del siglo XIX, de donde la toman las Legislaciones Latinoamericanas, obteniendo y papel importante en los procedimientos judiciales, proporcional con los avances científicos y tecnológicos que han surgido. A inicios del siglo XIX (1804), el peritaje comenzó a tener una consagración formal en el penal austriaco    (1803) y penales europeos del siglo XIX y XX, el código italiano, actualmente no incluye los `peritajes como medios de prueba. </vt:lpstr>
      <vt:lpstr>3.1.7).-LA REVOLUCION INDUSTRIAL: En esta época  hubo transformaciones que llego hasta los medios probatorios. Desde entonces los métodos científicos han apoyado a la investigación documental: El examen caligráfico, la yuxtaposición fotográfica. La aparición de fotocopiadoras, helio, off-set, dieron lugar a varios peritajes que necesitaron capacitación especial. El télex, el sistema fotográfico infrarrojo y el láser, demostró tener  la peritación y dio lugar a su aplicación frecuente. </vt:lpstr>
      <vt:lpstr>    3.1.8).-LA INFORMATICA   : En materia pericial abrió una nueva especialización.  1- Los laboratorios informáticos ocupan un lugar importante para el experto.  2- Las pericias de hardware y software, la asignación de peritos idóneos, la forma     de producirlas y las cuestiones conexas.   3.2.-.- DEFINICION  DE PRUEBA PERICIAL, PERITAJE Y PERICIA:  Etimológicamente el vocablo” prueba al igual que probo” se deriva del latín probus que significa bueno, honrado así todo lo probado es bueno, correcto, autentico.    </vt:lpstr>
      <vt:lpstr> EXPERTICIA: Es la actividad de carácter procesal propuesta por las partes o el juez, cumplida por personas que tienen conocimiento o información técnica, artística y científica que el Juez ignora y que necesita integrar para el conocimiento total de los hechos y cumplir la función de juzgar. También recibe el nombre de “Prueba por Peritos” o” Dictamen de Peritos”.  PERITAJE: Operación del especialista traducida en puntos concretos, en inducciones razonadas y operaciones emitidas “leal saber y entender”, donde se llega a conclusiones concretas.  PERICIA   : Capacidad, técnica, científica o practica que posee un perito de una ciencia o arte.   </vt:lpstr>
      <vt:lpstr>           3.6.- CARACTERISTICAS DE LA           PRUEBA           PERICIAL  a).-Es una actividad humana b).-Es una actividad procesal c).- Es una actividad de personas especialmente calificada d).-Exige un encargo judicial previo e).- Debe versar sobre hechos y no sobre cuestiones jurídicas f).-Esos hechos deben ser especiales g).-Es una declaración de ciencia h).-Esa declaración contiene una operación valorativa i).-Es un medio de prueba.             </vt:lpstr>
      <vt:lpstr>           3.7.- OBJETO DE LA PRUEBA PERICIAL Es el hecho no el derecho. Tiene exclusivamente cuestiones de hecho la investigación, verificación y la calificación técnica, artística y científica de los hechos para su adecuada percepción y valoración 3.8.- CLASIFICACION DE LA PRUEBA PERICIAL   la más aceptada y aplicable al derecho procesal salvadoreño, según detalle: a).- Perito Percibiendo b).-Perito Deduciendo c). -Peritos reciben el encargo denunciar las reglas de la experiencia técnica que lo   califica. d).-Peritaciones forzosas y potestativas o discrecionales e).-Peritaciones Judiciales y prejudiciales f).-Peritaciones de Presente y de Futuro g).-Peritaciones oficiosas h).-Peritación para establecer la ley extranjera y la costumbre nacional o extranjera             </vt:lpstr>
      <vt:lpstr>         3.9.- CLASES DE EXAMENES PERICIALES:  a).-Balística forense b).-Biología forense c).- Pericias contables d).-Dactiloscópicas e).-Físico química f).-Fotografía forense g).-La ortodoncia forense h).-Pericias Toxicológicas i).-Psiquiátricas          </vt:lpstr>
      <vt:lpstr>3.- LEGISLACION SALVADOREÑA AMBITO JUDICIAL PENAL </vt:lpstr>
      <vt:lpstr>            Los peritos serán de dos clases:   Permanentes o Accidentales.  Son peritos Permanente: Los nombrados por la Corte Suprema de Justicia en el Instituto de Medicina Legal o en cualquier otra dependencia de la misma. Los técnicos y especialistas de la Policía Nacional Civil Los especialistas de las facultades y escuelas de la Universidad de El Salvador y de las dependencias del Estado e instituciones oficiales autónomas             </vt:lpstr>
      <vt:lpstr>             Son peritos Accidentales: Los que nombre la autoridad judicial para una pericia determinada. En el caso de los peritos permanentes no será necesaria su juramentación o protesta para la práctica de las diligencias, su salario habitual será sus honorarios y la institución para la cual trabajan estará obligada a conceder el permiso para la pericia. Calidad Habilitante Art. 227 Los peritos deberán tener titulo en la materia a que pertenezcan el punto sobre el que han de pronunciarse, siempre que la profesión, arte o técnica estén reglamentadas. En caso contrario, podrá designarse a persona de idoneidad manifestada.                </vt:lpstr>
      <vt:lpstr>               Obligatoriedad del Cargo:  Art. 228 El designado como perito deberá desempeñar fielmente el cargo. Incapacidad e incompatibilidad :  Art. 229 No podrán ser peritos los menores de edad, los mentalmente incapaces, los que puedan abstenerse de declarar como testigos o hayan sido citados como tales y los inhabilitados para ejercer la ciencia, arte o técnica de que se trate. Impedimentos Art.230.Serán causas legales de impedimentos de los peritos las establecidas para los jueces. El incidente será resuelto por el juez o tribunal y se aplicaran, en lo pertinente, las reglas sobre excusas y recusación              </vt:lpstr>
      <vt:lpstr>                Dictamen…..Art 236  El dictamen pericial se expedirá por escrito o se hará constar en acta, y contendrá en cuanto sea posible: 1-La descripción de la persona, objeto, sustancia o hecho examinado, tal como han sido observados. 2-Las cuestiones objeto del peritaje y una relación detallada de las operaciones, de su resultado y la fecha en que se practicaron. 3-Las conclusiones que formulen los peritos. 4-Cualquier otro dato útil surgido de la pericia y las investigaciones complementarias que recomienden la profesión, ciencia, arte u oficio, dentro de cuya especialidad se ha realizado.               </vt:lpstr>
      <vt:lpstr>FINAL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PERITO CONTABLE -  CONSULTOR TECNICO.</dc:title>
  <dc:creator>aux_ai ja</dc:creator>
  <cp:lastModifiedBy>Melvin W. Bonilla M.</cp:lastModifiedBy>
  <cp:revision>37</cp:revision>
  <dcterms:created xsi:type="dcterms:W3CDTF">2015-11-26T15:50:54Z</dcterms:created>
  <dcterms:modified xsi:type="dcterms:W3CDTF">2015-11-27T21:35:16Z</dcterms:modified>
</cp:coreProperties>
</file>