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72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297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492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45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892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28841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4593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446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312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082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411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795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959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488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262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017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484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8266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2378298" y="467147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SV" b="1" dirty="0">
                <a:latin typeface="Tahoma" panose="020B0604030504040204" pitchFamily="34" charset="0"/>
                <a:ea typeface="Arial Unicode MS" panose="020B0604020202020204" pitchFamily="34" charset="-128"/>
              </a:rPr>
              <a:t>UNIVERSIDAD DE EL SALVADOR</a:t>
            </a:r>
            <a:endParaRPr lang="es-SV" dirty="0"/>
          </a:p>
          <a:p>
            <a:pPr algn="ctr">
              <a:lnSpc>
                <a:spcPct val="150000"/>
              </a:lnSpc>
            </a:pPr>
            <a:r>
              <a:rPr lang="es-SV" b="1" dirty="0">
                <a:latin typeface="Tahoma" panose="020B0604030504040204" pitchFamily="34" charset="0"/>
                <a:ea typeface="Arial Unicode MS" panose="020B0604020202020204" pitchFamily="34" charset="-128"/>
              </a:rPr>
              <a:t>     FACULTAD DE CIENCIAS ECONÓMICAS</a:t>
            </a:r>
            <a:endParaRPr lang="es-SV" dirty="0"/>
          </a:p>
          <a:p>
            <a:pPr algn="ctr">
              <a:lnSpc>
                <a:spcPct val="150000"/>
              </a:lnSpc>
            </a:pPr>
            <a:r>
              <a:rPr lang="es-SV" b="1" dirty="0">
                <a:latin typeface="Tahoma" panose="020B0604030504040204" pitchFamily="34" charset="0"/>
                <a:ea typeface="Arial Unicode MS" panose="020B0604020202020204" pitchFamily="34" charset="-128"/>
              </a:rPr>
              <a:t>ESCUELA DE CONTADURIA PÚBLICA</a:t>
            </a:r>
            <a:endParaRPr lang="es-SV" dirty="0">
              <a:effectLst/>
            </a:endParaRPr>
          </a:p>
        </p:txBody>
      </p:sp>
      <p:pic>
        <p:nvPicPr>
          <p:cNvPr id="15" name="Imagen 14" descr="UESLogo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757" y="173003"/>
            <a:ext cx="1150620" cy="1230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Imagen 15" descr="UESLogo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3185" y="173003"/>
            <a:ext cx="1150620" cy="1230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Rectángulo 16"/>
          <p:cNvSpPr/>
          <p:nvPr/>
        </p:nvSpPr>
        <p:spPr>
          <a:xfrm>
            <a:off x="2133600" y="1945805"/>
            <a:ext cx="7164946" cy="1837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“SEMINARIO DE AUDITORÍA</a:t>
            </a:r>
            <a:r>
              <a:rPr lang="es-SV" b="1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SV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CATEDRATICO:</a:t>
            </a:r>
            <a:r>
              <a:rPr lang="es-SV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LIC.</a:t>
            </a:r>
            <a:r>
              <a:rPr lang="es-SV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JAVIER ENRIQUE MIRANDA </a:t>
            </a:r>
            <a:r>
              <a:rPr lang="es-SV" dirty="0" smtClean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RIVERA</a:t>
            </a:r>
            <a:r>
              <a:rPr lang="es-SV" b="1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SV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TEMA:</a:t>
            </a:r>
            <a:r>
              <a:rPr lang="es-SV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AUDITORÍA </a:t>
            </a:r>
            <a:r>
              <a:rPr lang="es-SV" dirty="0" smtClean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FORENSE</a:t>
            </a:r>
            <a:r>
              <a:rPr lang="es-SV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SV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GT:</a:t>
            </a:r>
            <a:r>
              <a:rPr lang="es-SV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s-SV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SV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EQUIPO DE TRABAJO:</a:t>
            </a:r>
            <a:r>
              <a:rPr lang="es-SV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05</a:t>
            </a:r>
            <a:endParaRPr lang="es-S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507771" y="3853842"/>
            <a:ext cx="2116285" cy="372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RESPONSABLES:</a:t>
            </a:r>
            <a:endParaRPr lang="es-S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5379733"/>
              </p:ext>
            </p:extLst>
          </p:nvPr>
        </p:nvGraphicFramePr>
        <p:xfrm>
          <a:off x="2952995" y="4440710"/>
          <a:ext cx="5526156" cy="194149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585085"/>
                <a:gridCol w="1941071"/>
              </a:tblGrid>
              <a:tr h="5493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Daniel Wilfredo Bonilla Robles                                                        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>
                          <a:effectLst/>
                        </a:rPr>
                        <a:t>BR10021 #10</a:t>
                      </a:r>
                      <a:endParaRPr lang="es-SV" sz="16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493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David Alexander Cruz Roque                                                         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CR07020 #12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493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Walter Dennis Mendoza Rubio                                                       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>
                          <a:effectLst/>
                        </a:rPr>
                        <a:t>MR11069 #22</a:t>
                      </a:r>
                      <a:endParaRPr lang="es-SV" sz="16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332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Blanca Maricela Villegas Peña                                                         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VP10027 #37</a:t>
                      </a:r>
                      <a:endParaRPr lang="es-SV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347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68430" y="1515892"/>
            <a:ext cx="7766936" cy="1646302"/>
          </a:xfrm>
        </p:spPr>
        <p:txBody>
          <a:bodyPr/>
          <a:lstStyle/>
          <a:p>
            <a:pPr algn="ctr"/>
            <a:r>
              <a:rPr lang="es-SV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Auditoría Interna y el Fraude</a:t>
            </a:r>
            <a:endParaRPr lang="es-SV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8719" y="4154915"/>
            <a:ext cx="20002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461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7076"/>
          </a:xfrm>
        </p:spPr>
        <p:txBody>
          <a:bodyPr/>
          <a:lstStyle/>
          <a:p>
            <a:r>
              <a:rPr lang="es-SV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de Auditoría Interna</a:t>
            </a:r>
            <a:endParaRPr lang="es-SV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75268" y="1601371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dirty="0"/>
              <a:t>La auditoría interna es una actividad independiente y objetiva de aseguramiento y consulta, concebida para agregar valor y mejorar las operaciones de una organización.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218089" y="299515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dirty="0"/>
              <a:t>El auditor interno al realizar sus labores de aseguramiento (evaluación de un proceso o sistema) o de consulta (asesoría, consejería) puede encontrar o casos de fraude financiero, su responsabilidad respecto a la detección de los mismos </a:t>
            </a:r>
          </a:p>
        </p:txBody>
      </p:sp>
      <p:pic>
        <p:nvPicPr>
          <p:cNvPr id="6" name="Picture 8" descr="noriega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3912" y="4365104"/>
            <a:ext cx="2628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304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9536" y="98072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es-SV" sz="1800" dirty="0">
                <a:solidFill>
                  <a:schemeClr val="tx1"/>
                </a:solidFill>
              </a:rPr>
              <a:t>El auditor interno debe tener suficientes conocimientos para identificar los indicadores de fraude, pero no es de esperar que tenga conocimientos similares a los de aquellas personas cuya responsabilidad principal es la detección e investigación del fraude.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991544" y="3717033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dirty="0"/>
              <a:t>“Fraude” – Cualquier acto ilegal caracterizado por engaño, ocultación o violación de confianza. Los fraudes son perpetrados por individuos y por organizaciones para obtener dinero, bienes y servicios, para evitar pagos o perdidas de servicios, o para asegurarse ventajas personales o de negocio”.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927648" y="256490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dirty="0"/>
              <a:t>DEFINICIÓN DE FRAUDE</a:t>
            </a:r>
          </a:p>
        </p:txBody>
      </p:sp>
      <p:pic>
        <p:nvPicPr>
          <p:cNvPr id="7" name="Picture 10" descr="dinero-plastico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0016" y="5229200"/>
            <a:ext cx="1511300" cy="134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008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33341" y="1121827"/>
            <a:ext cx="82750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SV" b="1" i="1" dirty="0"/>
              <a:t>Fraude </a:t>
            </a:r>
            <a:r>
              <a:rPr lang="es-SV" b="1" i="1" dirty="0" smtClean="0"/>
              <a:t>Interno</a:t>
            </a:r>
          </a:p>
          <a:p>
            <a:pPr algn="just"/>
            <a:endParaRPr lang="es-SV" dirty="0" smtClean="0"/>
          </a:p>
          <a:p>
            <a:pPr algn="just"/>
            <a:r>
              <a:rPr lang="es-SV" dirty="0" smtClean="0"/>
              <a:t>Genera </a:t>
            </a:r>
            <a:r>
              <a:rPr lang="es-SV" dirty="0"/>
              <a:t>pérdidas derivadas de algún tipo de actuación encaminada a defraudar, apropiarse de bienes indebidamente o soslayar regulaciones, leyes o políticas empresariales (excluidos los eventos de diversidad / discriminación) en las que se encuentra implicada, al menos, una parte interna a la empresa. Esta categoría incluye eventos asociados con: actividades no autorizadas, hurto y fraude.</a:t>
            </a:r>
          </a:p>
          <a:p>
            <a:pPr algn="just"/>
            <a:endParaRPr lang="es-SV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SV" dirty="0"/>
              <a:t> </a:t>
            </a:r>
            <a:r>
              <a:rPr lang="es-SV" b="1" i="1" dirty="0"/>
              <a:t>Fraude </a:t>
            </a:r>
            <a:r>
              <a:rPr lang="es-SV" b="1" i="1" dirty="0" smtClean="0"/>
              <a:t>Externo</a:t>
            </a:r>
          </a:p>
          <a:p>
            <a:pPr algn="just"/>
            <a:endParaRPr lang="es-SV" b="1" dirty="0" smtClean="0"/>
          </a:p>
          <a:p>
            <a:pPr algn="just"/>
            <a:r>
              <a:rPr lang="es-SV" dirty="0" smtClean="0"/>
              <a:t>Genera </a:t>
            </a:r>
            <a:r>
              <a:rPr lang="es-SV" dirty="0"/>
              <a:t>pérdidas derivadas de algún tipo de actuación encaminada a defraudar, apropiarse de bienes indebidamente o soslayar la legislación, por parte un tercero. Esta categoría incluye eventos asociados con: seguridad de los sistemas, hurto y fraude.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991544" y="476673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 DE </a:t>
            </a:r>
            <a:r>
              <a:rPr lang="es-S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FRAUDE</a:t>
            </a:r>
            <a:endParaRPr lang="es-SV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42-finanzas1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8089" y="5023534"/>
            <a:ext cx="127471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792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1977" y="337221"/>
            <a:ext cx="9046054" cy="1147564"/>
          </a:xfrm>
        </p:spPr>
        <p:txBody>
          <a:bodyPr>
            <a:noAutofit/>
          </a:bodyPr>
          <a:lstStyle/>
          <a:p>
            <a:r>
              <a:rPr lang="es-SV" sz="2800" dirty="0">
                <a:solidFill>
                  <a:schemeClr val="tx1"/>
                </a:solidFill>
              </a:rPr>
              <a:t>El auditor interno respecto del fraude (posible o existente) en la organización, debe:</a:t>
            </a:r>
            <a:br>
              <a:rPr lang="es-SV" sz="2800" dirty="0">
                <a:solidFill>
                  <a:schemeClr val="tx1"/>
                </a:solidFill>
              </a:rPr>
            </a:br>
            <a:endParaRPr lang="es-SV" sz="2800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95459" y="1729483"/>
            <a:ext cx="936098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SV" dirty="0"/>
              <a:t>Poseer los conocimientos y habilidades suficientes que le permitan identificar los indicadores de que un fraude pudiera haberse cometido, es decir, reconocer los indicios de fraude existente (presente).</a:t>
            </a:r>
          </a:p>
          <a:p>
            <a:pPr lvl="0" algn="just"/>
            <a:endParaRPr lang="es-SV" dirty="0"/>
          </a:p>
          <a:p>
            <a:pPr marL="285750" indent="-285750" algn="just">
              <a:buFontTx/>
              <a:buChar char="-"/>
            </a:pPr>
            <a:r>
              <a:rPr lang="es-SV" dirty="0"/>
              <a:t>Permanecer siempre alerta ante cualquier circunstancia (oportunidad) que pudiera facilitar y permitir el cometimiento de fraude; es decir, reconocer los fraudes potenciales que podrían presentarse en la empresa.</a:t>
            </a:r>
          </a:p>
          <a:p>
            <a:pPr lvl="0" algn="just"/>
            <a:endParaRPr lang="es-SV" dirty="0"/>
          </a:p>
          <a:p>
            <a:pPr lvl="0"/>
            <a:r>
              <a:rPr lang="es-SV" dirty="0"/>
              <a:t>- Evaluar los indicadores que señalen la posibilidad de que un fraude pudo haberse perpetrado a fin de comunicar a los directivos  los casos en que el auditor ha concluido: 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1. Que hay suficientes indicios del cometimiento de un fraude; y </a:t>
            </a:r>
          </a:p>
          <a:p>
            <a:r>
              <a:rPr lang="es-SV" dirty="0"/>
              <a:t>2. Que, por lo tanto, amerita el indicio de una investigación (auditoria forense).</a:t>
            </a:r>
          </a:p>
          <a:p>
            <a:pPr algn="just"/>
            <a:endParaRPr lang="es-SV" dirty="0"/>
          </a:p>
        </p:txBody>
      </p:sp>
      <p:pic>
        <p:nvPicPr>
          <p:cNvPr id="6" name="Picture 11" descr="mediana_7_valor_dinero%2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7199" y="5373216"/>
            <a:ext cx="1088333" cy="121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671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96953" y="443665"/>
            <a:ext cx="76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Normas Internacionales para el Ejercicio Profesional de la Auditoría Interna – </a:t>
            </a:r>
            <a:r>
              <a:rPr lang="es-SV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NEPAI</a:t>
            </a:r>
            <a:r>
              <a:rPr lang="es-SV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los consejos para la práctica emitidos por el instituto de Auditores Internos señalan:</a:t>
            </a:r>
          </a:p>
          <a:p>
            <a:endParaRPr lang="es-SV" dirty="0"/>
          </a:p>
        </p:txBody>
      </p:sp>
      <p:sp>
        <p:nvSpPr>
          <p:cNvPr id="5" name="4 CuadroTexto"/>
          <p:cNvSpPr txBox="1"/>
          <p:nvPr/>
        </p:nvSpPr>
        <p:spPr>
          <a:xfrm>
            <a:off x="1491048" y="2215720"/>
            <a:ext cx="7163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SV" dirty="0"/>
              <a:t>-Que no se debe esperar que los auditores internos tengan conocimientos similares a los de aquellas personas cuya responsabilidad principal es la detección e investigación del fraude; </a:t>
            </a:r>
          </a:p>
          <a:p>
            <a:pPr lvl="0" algn="just"/>
            <a:endParaRPr lang="es-SV" dirty="0"/>
          </a:p>
          <a:p>
            <a:pPr lvl="0" algn="just"/>
            <a:r>
              <a:rPr lang="es-SV" dirty="0"/>
              <a:t>- Que los procedimientos de auditoría por si solos, incluso cuando se llevan a cabo con el debido cuidado profesional, no garantizan que el fraude será detectado.</a:t>
            </a:r>
          </a:p>
          <a:p>
            <a:endParaRPr lang="es-SV" dirty="0"/>
          </a:p>
        </p:txBody>
      </p:sp>
      <p:sp>
        <p:nvSpPr>
          <p:cNvPr id="6" name="5 Rectángulo"/>
          <p:cNvSpPr/>
          <p:nvPr/>
        </p:nvSpPr>
        <p:spPr>
          <a:xfrm>
            <a:off x="1491048" y="4869160"/>
            <a:ext cx="8061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dirty="0"/>
              <a:t>La responsabilidad del auditor interno respecto del fraude en la organización consiste fundamentalmente en poseer conocimientos necesarios para identificar  los indicadores de fraude.</a:t>
            </a:r>
          </a:p>
        </p:txBody>
      </p:sp>
      <p:pic>
        <p:nvPicPr>
          <p:cNvPr id="7" name="Picture 8" descr="8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8208" y="998542"/>
            <a:ext cx="1872208" cy="1212902"/>
          </a:xfrm>
          <a:prstGeom prst="rect">
            <a:avLst/>
          </a:prstGeom>
          <a:solidFill>
            <a:srgbClr val="00CC00"/>
          </a:solidFill>
        </p:spPr>
      </p:pic>
    </p:spTree>
    <p:extLst>
      <p:ext uri="{BB962C8B-B14F-4D97-AF65-F5344CB8AC3E}">
        <p14:creationId xmlns:p14="http://schemas.microsoft.com/office/powerpoint/2010/main" xmlns="" val="170062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45465" y="476672"/>
            <a:ext cx="815093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2800" b="1" dirty="0"/>
              <a:t>ACTIVIDADES DE CONTROL Y PREVENCIÓN DEL FRAUDE</a:t>
            </a:r>
            <a:endParaRPr lang="es-SV" sz="2800" dirty="0"/>
          </a:p>
          <a:p>
            <a:endParaRPr lang="es-SV" dirty="0"/>
          </a:p>
          <a:p>
            <a:pPr algn="just"/>
            <a:endParaRPr lang="es-SV" dirty="0"/>
          </a:p>
          <a:p>
            <a:pPr algn="just"/>
            <a:r>
              <a:rPr lang="es-SV" dirty="0"/>
              <a:t>Las actividades de control son aquellas que realizan la gerencia y personal de la organización para disminuir el riesgo operativo y con ello minimizar la posibilidad de ocurrencia de fraudes. Estas actividades están expresadas en las políticas, normas. y procedimientos de las empresas</a:t>
            </a:r>
          </a:p>
        </p:txBody>
      </p:sp>
      <p:pic>
        <p:nvPicPr>
          <p:cNvPr id="5" name="Picture 7" descr="MBA%20EN%20FINANZ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7848" y="3789040"/>
            <a:ext cx="179070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12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618</Words>
  <Application>Microsoft Office PowerPoint</Application>
  <PresentationFormat>Personalizado</PresentationFormat>
  <Paragraphs>51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Faceta</vt:lpstr>
      <vt:lpstr>Diapositiva 1</vt:lpstr>
      <vt:lpstr>Auditoría Interna y el Fraude</vt:lpstr>
      <vt:lpstr>Definición de Auditoría Interna</vt:lpstr>
      <vt:lpstr>El auditor interno debe tener suficientes conocimientos para identificar los indicadores de fraude, pero no es de esperar que tenga conocimientos similares a los de aquellas personas cuya responsabilidad principal es la detección e investigación del fraude.</vt:lpstr>
      <vt:lpstr>Diapositiva 5</vt:lpstr>
      <vt:lpstr>El auditor interno respecto del fraude (posible o existente) en la organización, debe: </vt:lpstr>
      <vt:lpstr>Diapositiva 7</vt:lpstr>
      <vt:lpstr>Diapositiva 8</vt:lpstr>
    </vt:vector>
  </TitlesOfParts>
  <Company>Deloitte Touche Tohmatsu Services,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FASES DE LA AUDITORÍA FORENSE</dc:title>
  <dc:creator>Mendoza Rubio, Walter Dennis (LATCO - San Salvador)</dc:creator>
  <cp:lastModifiedBy>Usuario1</cp:lastModifiedBy>
  <cp:revision>6</cp:revision>
  <dcterms:created xsi:type="dcterms:W3CDTF">2015-11-25T19:35:52Z</dcterms:created>
  <dcterms:modified xsi:type="dcterms:W3CDTF">2015-11-27T02:25:24Z</dcterms:modified>
</cp:coreProperties>
</file>