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5" r:id="rId2"/>
    <p:sldId id="258" r:id="rId3"/>
    <p:sldId id="267" r:id="rId4"/>
    <p:sldId id="268" r:id="rId5"/>
    <p:sldId id="269" r:id="rId6"/>
    <p:sldId id="270" r:id="rId7"/>
    <p:sldId id="259" r:id="rId8"/>
    <p:sldId id="260" r:id="rId9"/>
    <p:sldId id="266" r:id="rId10"/>
    <p:sldId id="261" r:id="rId1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77" autoAdjust="0"/>
    <p:restoredTop sz="94660"/>
  </p:normalViewPr>
  <p:slideViewPr>
    <p:cSldViewPr>
      <p:cViewPr varScale="1">
        <p:scale>
          <a:sx n="73" d="100"/>
          <a:sy n="73" d="100"/>
        </p:scale>
        <p:origin x="-135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Date Placeholder 29"/>
          <p:cNvSpPr>
            <a:spLocks noGrp="1"/>
          </p:cNvSpPr>
          <p:nvPr>
            <p:ph type="dt" sz="half" idx="10"/>
          </p:nvPr>
        </p:nvSpPr>
        <p:spPr/>
        <p:txBody>
          <a:bodyPr/>
          <a:lstStyle/>
          <a:p>
            <a:fld id="{4AB76E54-CFAA-4DF2-870C-5BEBA234B55E}" type="datetimeFigureOut">
              <a:rPr lang="es-ES" smtClean="0"/>
              <a:t>28/11/2013</a:t>
            </a:fld>
            <a:endParaRPr lang="es-ES"/>
          </a:p>
        </p:txBody>
      </p:sp>
      <p:sp>
        <p:nvSpPr>
          <p:cNvPr id="19" name="Footer Placeholder 18"/>
          <p:cNvSpPr>
            <a:spLocks noGrp="1"/>
          </p:cNvSpPr>
          <p:nvPr>
            <p:ph type="ftr" sz="quarter" idx="11"/>
          </p:nvPr>
        </p:nvSpPr>
        <p:spPr/>
        <p:txBody>
          <a:bodyPr/>
          <a:lstStyle/>
          <a:p>
            <a:endParaRPr lang="es-ES"/>
          </a:p>
        </p:txBody>
      </p:sp>
      <p:sp>
        <p:nvSpPr>
          <p:cNvPr id="27" name="Slide Number Placeholder 26"/>
          <p:cNvSpPr>
            <a:spLocks noGrp="1"/>
          </p:cNvSpPr>
          <p:nvPr>
            <p:ph type="sldNum" sz="quarter" idx="12"/>
          </p:nvPr>
        </p:nvSpPr>
        <p:spPr/>
        <p:txBody>
          <a:bodyPr/>
          <a:lstStyle/>
          <a:p>
            <a:fld id="{6A03A294-494F-42D3-9BD0-E9F912BFDA54}"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4AB76E54-CFAA-4DF2-870C-5BEBA234B55E}" type="datetimeFigureOut">
              <a:rPr lang="es-ES" smtClean="0"/>
              <a:t>28/11/2013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A03A294-494F-42D3-9BD0-E9F912BFDA54}"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4AB76E54-CFAA-4DF2-870C-5BEBA234B55E}" type="datetimeFigureOut">
              <a:rPr lang="es-ES" smtClean="0"/>
              <a:t>28/11/2013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A03A294-494F-42D3-9BD0-E9F912BFDA54}"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Content Placeholder 2"/>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4AB76E54-CFAA-4DF2-870C-5BEBA234B55E}" type="datetimeFigureOut">
              <a:rPr lang="es-ES" smtClean="0"/>
              <a:t>28/11/2013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A03A294-494F-42D3-9BD0-E9F912BFDA54}"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Date Placeholder 3"/>
          <p:cNvSpPr>
            <a:spLocks noGrp="1"/>
          </p:cNvSpPr>
          <p:nvPr>
            <p:ph type="dt" sz="half" idx="10"/>
          </p:nvPr>
        </p:nvSpPr>
        <p:spPr/>
        <p:txBody>
          <a:bodyPr/>
          <a:lstStyle/>
          <a:p>
            <a:fld id="{4AB76E54-CFAA-4DF2-870C-5BEBA234B55E}" type="datetimeFigureOut">
              <a:rPr lang="es-ES" smtClean="0"/>
              <a:t>28/11/2013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A03A294-494F-42D3-9BD0-E9F912BFDA54}"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4AB76E54-CFAA-4DF2-870C-5BEBA234B55E}" type="datetimeFigureOut">
              <a:rPr lang="es-ES" smtClean="0"/>
              <a:t>28/11/2013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A03A294-494F-42D3-9BD0-E9F912BFDA54}"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Date Placeholder 6"/>
          <p:cNvSpPr>
            <a:spLocks noGrp="1"/>
          </p:cNvSpPr>
          <p:nvPr>
            <p:ph type="dt" sz="half" idx="10"/>
          </p:nvPr>
        </p:nvSpPr>
        <p:spPr/>
        <p:txBody>
          <a:bodyPr/>
          <a:lstStyle/>
          <a:p>
            <a:fld id="{4AB76E54-CFAA-4DF2-870C-5BEBA234B55E}" type="datetimeFigureOut">
              <a:rPr lang="es-ES" smtClean="0"/>
              <a:t>28/11/2013</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6A03A294-494F-42D3-9BD0-E9F912BFDA54}"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Date Placeholder 2"/>
          <p:cNvSpPr>
            <a:spLocks noGrp="1"/>
          </p:cNvSpPr>
          <p:nvPr>
            <p:ph type="dt" sz="half" idx="10"/>
          </p:nvPr>
        </p:nvSpPr>
        <p:spPr/>
        <p:txBody>
          <a:bodyPr/>
          <a:lstStyle/>
          <a:p>
            <a:fld id="{4AB76E54-CFAA-4DF2-870C-5BEBA234B55E}" type="datetimeFigureOut">
              <a:rPr lang="es-ES" smtClean="0"/>
              <a:t>28/11/2013</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6A03A294-494F-42D3-9BD0-E9F912BFDA54}"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B76E54-CFAA-4DF2-870C-5BEBA234B55E}" type="datetimeFigureOut">
              <a:rPr lang="es-ES" smtClean="0"/>
              <a:t>28/11/2013</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6A03A294-494F-42D3-9BD0-E9F912BFDA54}"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4AB76E54-CFAA-4DF2-870C-5BEBA234B55E}" type="datetimeFigureOut">
              <a:rPr lang="es-ES" smtClean="0"/>
              <a:t>28/11/2013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A03A294-494F-42D3-9BD0-E9F912BFDA54}"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Date Placeholder 4"/>
          <p:cNvSpPr>
            <a:spLocks noGrp="1"/>
          </p:cNvSpPr>
          <p:nvPr>
            <p:ph type="dt" sz="half" idx="10"/>
          </p:nvPr>
        </p:nvSpPr>
        <p:spPr/>
        <p:txBody>
          <a:bodyPr/>
          <a:lstStyle/>
          <a:p>
            <a:fld id="{4AB76E54-CFAA-4DF2-870C-5BEBA234B55E}" type="datetimeFigureOut">
              <a:rPr lang="es-ES" smtClean="0"/>
              <a:t>28/11/2013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a:xfrm>
            <a:off x="8077200" y="6356350"/>
            <a:ext cx="609600" cy="365125"/>
          </a:xfrm>
        </p:spPr>
        <p:txBody>
          <a:bodyPr/>
          <a:lstStyle/>
          <a:p>
            <a:fld id="{6A03A294-494F-42D3-9BD0-E9F912BFDA54}" type="slidenum">
              <a:rPr lang="es-ES" smtClean="0"/>
              <a:t>‹Nº›</a:t>
            </a:fld>
            <a:endParaRPr lang="es-E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AB76E54-CFAA-4DF2-870C-5BEBA234B55E}" type="datetimeFigureOut">
              <a:rPr lang="es-ES" smtClean="0"/>
              <a:t>28/11/2013</a:t>
            </a:fld>
            <a:endParaRPr lang="es-E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A03A294-494F-42D3-9BD0-E9F912BFDA54}" type="slidenum">
              <a:rPr lang="es-ES" smtClean="0"/>
              <a:t>‹Nº›</a:t>
            </a:fld>
            <a:endParaRPr lang="es-E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79512" y="1772816"/>
            <a:ext cx="8205536" cy="1828800"/>
          </a:xfrm>
        </p:spPr>
        <p:txBody>
          <a:bodyPr>
            <a:normAutofit fontScale="90000"/>
          </a:bodyPr>
          <a:lstStyle/>
          <a:p>
            <a:pPr algn="ctr"/>
            <a:r>
              <a:rPr lang="es-MX" sz="3300" dirty="0" smtClean="0"/>
              <a:t/>
            </a:r>
            <a:br>
              <a:rPr lang="es-MX" sz="3300" dirty="0" smtClean="0"/>
            </a:br>
            <a:r>
              <a:rPr lang="es-MX" sz="3300" dirty="0"/>
              <a:t/>
            </a:r>
            <a:br>
              <a:rPr lang="es-MX" sz="3300" dirty="0"/>
            </a:br>
            <a:r>
              <a:rPr lang="es-MX" sz="3300" dirty="0" smtClean="0"/>
              <a:t/>
            </a:r>
            <a:br>
              <a:rPr lang="es-MX" sz="3300" dirty="0" smtClean="0"/>
            </a:br>
            <a:r>
              <a:rPr lang="es-MX" sz="3300" dirty="0" smtClean="0"/>
              <a:t>Universidad de El Salvador</a:t>
            </a:r>
            <a:br>
              <a:rPr lang="es-MX" sz="3300" dirty="0" smtClean="0"/>
            </a:br>
            <a:r>
              <a:rPr lang="es-MX" sz="3300" dirty="0" smtClean="0"/>
              <a:t>Facultad de Ciencias Económicas</a:t>
            </a:r>
            <a:br>
              <a:rPr lang="es-MX" sz="3300" dirty="0" smtClean="0"/>
            </a:br>
            <a:r>
              <a:rPr lang="es-MX" sz="3300" dirty="0" smtClean="0"/>
              <a:t>Escuela de Contaduría Pública</a:t>
            </a:r>
            <a:br>
              <a:rPr lang="es-MX" sz="3300" dirty="0" smtClean="0"/>
            </a:br>
            <a:r>
              <a:rPr lang="es-MX" sz="2800" dirty="0" smtClean="0"/>
              <a:t>Seminario de Auditoría</a:t>
            </a:r>
            <a:br>
              <a:rPr lang="es-MX" sz="2800" dirty="0" smtClean="0"/>
            </a:br>
            <a:r>
              <a:rPr lang="es-MX" sz="2800" dirty="0" smtClean="0"/>
              <a:t/>
            </a:r>
            <a:br>
              <a:rPr lang="es-MX" sz="2800" dirty="0" smtClean="0"/>
            </a:br>
            <a:r>
              <a:rPr lang="es-MX" sz="2800" dirty="0" smtClean="0"/>
              <a:t>Lic. Javier Enrique Miranda</a:t>
            </a:r>
            <a:r>
              <a:rPr lang="es-MX" dirty="0" smtClean="0"/>
              <a:t/>
            </a:r>
            <a:br>
              <a:rPr lang="es-MX" dirty="0" smtClean="0"/>
            </a:br>
            <a:endParaRPr lang="es-MX" dirty="0"/>
          </a:p>
        </p:txBody>
      </p:sp>
      <p:sp>
        <p:nvSpPr>
          <p:cNvPr id="4" name="3 Subtítulo"/>
          <p:cNvSpPr>
            <a:spLocks noGrp="1"/>
          </p:cNvSpPr>
          <p:nvPr>
            <p:ph type="subTitle" idx="1"/>
          </p:nvPr>
        </p:nvSpPr>
        <p:spPr>
          <a:xfrm>
            <a:off x="323528" y="3212976"/>
            <a:ext cx="8496944" cy="2952328"/>
          </a:xfrm>
        </p:spPr>
        <p:txBody>
          <a:bodyPr>
            <a:normAutofit fontScale="85000" lnSpcReduction="20000"/>
          </a:bodyPr>
          <a:lstStyle/>
          <a:p>
            <a:pPr algn="ctr"/>
            <a:r>
              <a:rPr lang="es-ES" dirty="0" smtClean="0"/>
              <a:t>Integrantes:</a:t>
            </a:r>
          </a:p>
          <a:p>
            <a:pPr algn="ctr"/>
            <a:r>
              <a:rPr lang="es-MX" sz="2500" dirty="0" smtClean="0"/>
              <a:t>Arévalo </a:t>
            </a:r>
            <a:r>
              <a:rPr lang="es-MX" sz="2500" dirty="0"/>
              <a:t>Benítez, Flor Abigail</a:t>
            </a:r>
          </a:p>
          <a:p>
            <a:pPr algn="ctr"/>
            <a:r>
              <a:rPr lang="es-MX" sz="2500" dirty="0"/>
              <a:t>Flores Claros, Tania Lucila</a:t>
            </a:r>
          </a:p>
          <a:p>
            <a:pPr algn="ctr"/>
            <a:r>
              <a:rPr lang="es-MX" sz="2500" dirty="0"/>
              <a:t>García Vásquez Mayra Leticia</a:t>
            </a:r>
          </a:p>
          <a:p>
            <a:pPr algn="ctr"/>
            <a:r>
              <a:rPr lang="es-MX" sz="2500" dirty="0"/>
              <a:t>Guillén Serrano, Linda Iveth</a:t>
            </a:r>
          </a:p>
          <a:p>
            <a:pPr algn="ctr"/>
            <a:r>
              <a:rPr lang="es-MX" sz="2500" dirty="0"/>
              <a:t>Guzmán López, Karla Iris</a:t>
            </a:r>
          </a:p>
          <a:p>
            <a:pPr algn="ctr"/>
            <a:r>
              <a:rPr lang="es-MX" sz="2500" dirty="0"/>
              <a:t>López Ardón, Marcos Ezequiel</a:t>
            </a:r>
          </a:p>
          <a:p>
            <a:pPr algn="ctr"/>
            <a:r>
              <a:rPr lang="es-MX" sz="2500" dirty="0"/>
              <a:t>Molina Alas, Cindy Verónica</a:t>
            </a:r>
          </a:p>
          <a:p>
            <a:pPr algn="ctr"/>
            <a:r>
              <a:rPr lang="es-MX" sz="2500" dirty="0"/>
              <a:t>Umaña Rodríguez, Jesús Ernesto</a:t>
            </a:r>
          </a:p>
          <a:p>
            <a:pPr algn="ctr"/>
            <a:endParaRPr lang="es-ES" dirty="0"/>
          </a:p>
          <a:p>
            <a:pPr algn="ctr"/>
            <a:endParaRPr lang="es-ES" dirty="0"/>
          </a:p>
        </p:txBody>
      </p:sp>
    </p:spTree>
    <p:extLst>
      <p:ext uri="{BB962C8B-B14F-4D97-AF65-F5344CB8AC3E}">
        <p14:creationId xmlns:p14="http://schemas.microsoft.com/office/powerpoint/2010/main" val="27682991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914400" y="332656"/>
            <a:ext cx="8229600" cy="1143000"/>
          </a:xfrm>
        </p:spPr>
        <p:txBody>
          <a:bodyPr/>
          <a:lstStyle/>
          <a:p>
            <a:r>
              <a:rPr lang="es-ES" dirty="0" smtClean="0"/>
              <a:t>Puntos de pericia del caso</a:t>
            </a:r>
            <a:endParaRPr lang="es-ES" dirty="0"/>
          </a:p>
        </p:txBody>
      </p:sp>
      <p:sp>
        <p:nvSpPr>
          <p:cNvPr id="2" name="1 Marcador de contenido"/>
          <p:cNvSpPr>
            <a:spLocks noGrp="1"/>
          </p:cNvSpPr>
          <p:nvPr>
            <p:ph idx="1"/>
          </p:nvPr>
        </p:nvSpPr>
        <p:spPr>
          <a:xfrm>
            <a:off x="457200" y="1481328"/>
            <a:ext cx="8229600" cy="4972008"/>
          </a:xfrm>
        </p:spPr>
        <p:txBody>
          <a:bodyPr>
            <a:normAutofit fontScale="77500" lnSpcReduction="20000"/>
          </a:bodyPr>
          <a:lstStyle/>
          <a:p>
            <a:r>
              <a:rPr lang="es-ES" b="1" dirty="0"/>
              <a:t>Punto 1: </a:t>
            </a:r>
            <a:endParaRPr lang="es-ES" dirty="0"/>
          </a:p>
          <a:p>
            <a:r>
              <a:rPr lang="es-ES" dirty="0"/>
              <a:t>Determinar la cantidad y valor de los usos de fondos para la adquisición de bienes personales. </a:t>
            </a:r>
          </a:p>
          <a:p>
            <a:endParaRPr lang="es-ES" dirty="0"/>
          </a:p>
          <a:p>
            <a:r>
              <a:rPr lang="es-ES" b="1" dirty="0"/>
              <a:t>Punto 2: </a:t>
            </a:r>
            <a:endParaRPr lang="es-ES" dirty="0"/>
          </a:p>
          <a:p>
            <a:r>
              <a:rPr lang="es-ES" dirty="0"/>
              <a:t>Establecer la cuantía de los pagos de servicios que se han pagado más de dos veces y con fotocopias como documentación de soporte. </a:t>
            </a:r>
          </a:p>
          <a:p>
            <a:pPr marL="109728" indent="0">
              <a:buNone/>
            </a:pPr>
            <a:r>
              <a:rPr lang="es-ES" dirty="0"/>
              <a:t> </a:t>
            </a:r>
          </a:p>
          <a:p>
            <a:r>
              <a:rPr lang="es-ES" b="1" dirty="0"/>
              <a:t>Punto 3: </a:t>
            </a:r>
            <a:endParaRPr lang="es-ES" dirty="0"/>
          </a:p>
          <a:p>
            <a:r>
              <a:rPr lang="es-ES" dirty="0"/>
              <a:t>Determinar el monto de los pagos realizados por parte de los clientes a Instamedic Drug, S.A de C.V., no registrados ni remesados a las cuentas bancarias de la sociedad. </a:t>
            </a:r>
          </a:p>
          <a:p>
            <a:pPr marL="109728" indent="0">
              <a:buNone/>
            </a:pPr>
            <a:r>
              <a:rPr lang="es-ES" dirty="0"/>
              <a:t> </a:t>
            </a:r>
          </a:p>
          <a:p>
            <a:r>
              <a:rPr lang="es-ES" b="1" dirty="0"/>
              <a:t>Punto 4: </a:t>
            </a:r>
            <a:endParaRPr lang="es-ES" dirty="0"/>
          </a:p>
          <a:p>
            <a:r>
              <a:rPr lang="es-ES" dirty="0"/>
              <a:t>Evidenciar la existencia de puestos fantasmas, así como los incrementos injustificados en los gastos de sueldos y honorarios.</a:t>
            </a:r>
          </a:p>
          <a:p>
            <a:endParaRPr lang="es-ES" dirty="0"/>
          </a:p>
        </p:txBody>
      </p:sp>
    </p:spTree>
    <p:extLst>
      <p:ext uri="{BB962C8B-B14F-4D97-AF65-F5344CB8AC3E}">
        <p14:creationId xmlns:p14="http://schemas.microsoft.com/office/powerpoint/2010/main" val="22025067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18864" y="908720"/>
            <a:ext cx="8229600" cy="5748760"/>
          </a:xfrm>
          <a:ln/>
          <a:scene3d>
            <a:camera prst="obliqueBottomRight"/>
            <a:lightRig rig="threePt" dir="t"/>
          </a:scene3d>
          <a:sp3d>
            <a:bevelT w="165100" prst="coolSlant"/>
          </a:sp3d>
        </p:spPr>
        <p:style>
          <a:lnRef idx="2">
            <a:schemeClr val="dk1"/>
          </a:lnRef>
          <a:fillRef idx="1">
            <a:schemeClr val="lt1"/>
          </a:fillRef>
          <a:effectRef idx="0">
            <a:schemeClr val="dk1"/>
          </a:effectRef>
          <a:fontRef idx="minor">
            <a:schemeClr val="dk1"/>
          </a:fontRef>
        </p:style>
        <p:txBody>
          <a:bodyPr>
            <a:normAutofit/>
          </a:bodyPr>
          <a:lstStyle/>
          <a:p>
            <a:pPr algn="ctr"/>
            <a:endParaRPr lang="es-ES" dirty="0">
              <a:latin typeface="Arabic Typesetting" panose="03020402040406030203" pitchFamily="66" charset="-78"/>
              <a:cs typeface="Arabic Typesetting" panose="03020402040406030203" pitchFamily="66" charset="-78"/>
            </a:endParaRPr>
          </a:p>
          <a:p>
            <a:pPr algn="ctr"/>
            <a:r>
              <a:rPr lang="es-ES" sz="3000" b="1" dirty="0">
                <a:latin typeface="Arabic Typesetting" panose="03020402040406030203" pitchFamily="66" charset="-78"/>
                <a:cs typeface="Arabic Typesetting" panose="03020402040406030203" pitchFamily="66" charset="-78"/>
              </a:rPr>
              <a:t> “GUÍA BÁSICA DE AUDITORÍA COMO INSTRUMENTO METODOLÓGICO PARA LA OBTENCIÓN DE EVIDENCIA EN EL DESARROLLO DE LA AUDITORÍA FORENSE SOBRE FRAUDE EN LAS EMPRESAS DEL SECTOR COMERCIO</a:t>
            </a:r>
            <a:r>
              <a:rPr lang="es-ES" dirty="0">
                <a:latin typeface="Arabic Typesetting" panose="03020402040406030203" pitchFamily="66" charset="-78"/>
                <a:cs typeface="Arabic Typesetting" panose="03020402040406030203" pitchFamily="66" charset="-78"/>
              </a:rPr>
              <a:t>” </a:t>
            </a:r>
            <a:endParaRPr lang="es-ES" dirty="0" smtClean="0">
              <a:latin typeface="Arabic Typesetting" panose="03020402040406030203" pitchFamily="66" charset="-78"/>
              <a:cs typeface="Arabic Typesetting" panose="03020402040406030203" pitchFamily="66" charset="-78"/>
            </a:endParaRPr>
          </a:p>
          <a:p>
            <a:pPr algn="ctr"/>
            <a:endParaRPr lang="es-ES" dirty="0">
              <a:latin typeface="Arabic Typesetting" panose="03020402040406030203" pitchFamily="66" charset="-78"/>
              <a:cs typeface="Arabic Typesetting" panose="03020402040406030203" pitchFamily="66" charset="-78"/>
            </a:endParaRPr>
          </a:p>
          <a:p>
            <a:r>
              <a:rPr lang="es-ES" b="1" dirty="0">
                <a:latin typeface="Arabic Typesetting" panose="03020402040406030203" pitchFamily="66" charset="-78"/>
                <a:cs typeface="Arabic Typesetting" panose="03020402040406030203" pitchFamily="66" charset="-78"/>
              </a:rPr>
              <a:t>Autores:</a:t>
            </a:r>
          </a:p>
          <a:p>
            <a:endParaRPr lang="es-ES" dirty="0">
              <a:latin typeface="Arabic Typesetting" panose="03020402040406030203" pitchFamily="66" charset="-78"/>
              <a:cs typeface="Arabic Typesetting" panose="03020402040406030203" pitchFamily="66" charset="-78"/>
            </a:endParaRPr>
          </a:p>
          <a:p>
            <a:r>
              <a:rPr lang="es-ES" sz="3000" b="1" dirty="0">
                <a:latin typeface="Arabic Typesetting" panose="03020402040406030203" pitchFamily="66" charset="-78"/>
                <a:cs typeface="Arabic Typesetting" panose="03020402040406030203" pitchFamily="66" charset="-78"/>
              </a:rPr>
              <a:t> JAQUELYN GRACIELA ALARCÓN RAMÍREZ </a:t>
            </a:r>
          </a:p>
          <a:p>
            <a:r>
              <a:rPr lang="es-ES" sz="3000" b="1" dirty="0">
                <a:latin typeface="Arabic Typesetting" panose="03020402040406030203" pitchFamily="66" charset="-78"/>
                <a:cs typeface="Arabic Typesetting" panose="03020402040406030203" pitchFamily="66" charset="-78"/>
              </a:rPr>
              <a:t>NORA ALICIA RODRÍGUEZ GUARDADO </a:t>
            </a:r>
          </a:p>
          <a:p>
            <a:r>
              <a:rPr lang="es-ES" sz="3000" b="1" dirty="0">
                <a:latin typeface="Arabic Typesetting" panose="03020402040406030203" pitchFamily="66" charset="-78"/>
                <a:cs typeface="Arabic Typesetting" panose="03020402040406030203" pitchFamily="66" charset="-78"/>
              </a:rPr>
              <a:t>TATIANA CLARISA SANTAMARÍA RIVAS </a:t>
            </a:r>
          </a:p>
        </p:txBody>
      </p:sp>
    </p:spTree>
    <p:extLst>
      <p:ext uri="{BB962C8B-B14F-4D97-AF65-F5344CB8AC3E}">
        <p14:creationId xmlns:p14="http://schemas.microsoft.com/office/powerpoint/2010/main" val="12793410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8229600" cy="1298408"/>
          </a:xfrm>
        </p:spPr>
        <p:txBody>
          <a:bodyPr>
            <a:normAutofit fontScale="90000"/>
          </a:bodyPr>
          <a:lstStyle/>
          <a:p>
            <a:pPr algn="ctr"/>
            <a:r>
              <a:rPr lang="es-ES" b="1" dirty="0"/>
              <a:t>Objetivo de la guía </a:t>
            </a:r>
            <a:r>
              <a:rPr lang="es-ES" dirty="0"/>
              <a:t/>
            </a:r>
            <a:br>
              <a:rPr lang="es-ES" dirty="0"/>
            </a:br>
            <a:endParaRPr lang="es-ES" dirty="0"/>
          </a:p>
        </p:txBody>
      </p:sp>
      <p:sp>
        <p:nvSpPr>
          <p:cNvPr id="3" name="2 Marcador de contenido"/>
          <p:cNvSpPr>
            <a:spLocks noGrp="1"/>
          </p:cNvSpPr>
          <p:nvPr>
            <p:ph idx="1"/>
          </p:nvPr>
        </p:nvSpPr>
        <p:spPr/>
        <p:txBody>
          <a:bodyPr>
            <a:normAutofit/>
          </a:bodyPr>
          <a:lstStyle/>
          <a:p>
            <a:pPr algn="just"/>
            <a:r>
              <a:rPr lang="es-ES" sz="3000" dirty="0" smtClean="0"/>
              <a:t>Proporcionar </a:t>
            </a:r>
            <a:r>
              <a:rPr lang="es-ES" sz="3000" dirty="0"/>
              <a:t>una herramienta a los profesionales en contaduría pública, que describa criterios unificados y los aspectos más importantes en la obtención de evidencia en el proceso de auditoría forense, para el esclarecimiento de fraude en empresas del sector comercio. </a:t>
            </a:r>
            <a:endParaRPr lang="es-ES" sz="3000" dirty="0"/>
          </a:p>
        </p:txBody>
      </p:sp>
    </p:spTree>
    <p:extLst>
      <p:ext uri="{BB962C8B-B14F-4D97-AF65-F5344CB8AC3E}">
        <p14:creationId xmlns:p14="http://schemas.microsoft.com/office/powerpoint/2010/main" val="2321335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404664"/>
            <a:ext cx="8229600" cy="1298408"/>
          </a:xfrm>
        </p:spPr>
        <p:txBody>
          <a:bodyPr>
            <a:normAutofit fontScale="90000"/>
          </a:bodyPr>
          <a:lstStyle/>
          <a:p>
            <a:pPr algn="ctr"/>
            <a:r>
              <a:rPr lang="es-ES" b="1" dirty="0"/>
              <a:t>Alcance de la guía </a:t>
            </a:r>
            <a:r>
              <a:rPr lang="es-ES" dirty="0"/>
              <a:t/>
            </a:r>
            <a:br>
              <a:rPr lang="es-ES" dirty="0"/>
            </a:br>
            <a:endParaRPr lang="es-ES" dirty="0"/>
          </a:p>
        </p:txBody>
      </p:sp>
      <p:sp>
        <p:nvSpPr>
          <p:cNvPr id="3" name="2 Marcador de contenido"/>
          <p:cNvSpPr>
            <a:spLocks noGrp="1"/>
          </p:cNvSpPr>
          <p:nvPr>
            <p:ph idx="1"/>
          </p:nvPr>
        </p:nvSpPr>
        <p:spPr>
          <a:xfrm>
            <a:off x="467544" y="1340768"/>
            <a:ext cx="8229600" cy="5112568"/>
          </a:xfrm>
        </p:spPr>
        <p:txBody>
          <a:bodyPr>
            <a:normAutofit fontScale="85000" lnSpcReduction="10000"/>
          </a:bodyPr>
          <a:lstStyle/>
          <a:p>
            <a:pPr>
              <a:lnSpc>
                <a:spcPct val="120000"/>
              </a:lnSpc>
            </a:pPr>
            <a:endParaRPr lang="es-ES" sz="3000" dirty="0" smtClean="0"/>
          </a:p>
          <a:p>
            <a:pPr algn="just">
              <a:lnSpc>
                <a:spcPct val="120000"/>
              </a:lnSpc>
            </a:pPr>
            <a:r>
              <a:rPr lang="es-ES" sz="2900" dirty="0" smtClean="0"/>
              <a:t>La </a:t>
            </a:r>
            <a:r>
              <a:rPr lang="es-ES" sz="2900" dirty="0"/>
              <a:t>guía incluye las técnicas y procedimientos necesarios para la obtención de evidencia en el esclarecimiento del delito del fraude en empresas del sector comercio. </a:t>
            </a:r>
            <a:endParaRPr lang="es-ES" sz="2900" dirty="0" smtClean="0"/>
          </a:p>
          <a:p>
            <a:pPr algn="just">
              <a:lnSpc>
                <a:spcPct val="120000"/>
              </a:lnSpc>
            </a:pPr>
            <a:endParaRPr lang="es-ES" sz="2900" dirty="0" smtClean="0"/>
          </a:p>
          <a:p>
            <a:pPr algn="just">
              <a:lnSpc>
                <a:spcPct val="120000"/>
              </a:lnSpc>
            </a:pPr>
            <a:r>
              <a:rPr lang="es-ES" sz="2900" dirty="0"/>
              <a:t>las técnicas de auditoría desarrolladas, se establecerán los apartados de la normativa técnica aplicable en cada una de las fases de la auditoria, como lo es la Norma Internacional de trabajos para atestiguar (NITA 3000) y las normas internacional de auditoría para la determinación y obtención de la evidencia (NIA 500). </a:t>
            </a:r>
            <a:endParaRPr lang="es-ES" sz="2900" dirty="0"/>
          </a:p>
        </p:txBody>
      </p:sp>
    </p:spTree>
    <p:extLst>
      <p:ext uri="{BB962C8B-B14F-4D97-AF65-F5344CB8AC3E}">
        <p14:creationId xmlns:p14="http://schemas.microsoft.com/office/powerpoint/2010/main" val="3901244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8229600" cy="1298408"/>
          </a:xfrm>
        </p:spPr>
        <p:txBody>
          <a:bodyPr>
            <a:normAutofit fontScale="90000"/>
          </a:bodyPr>
          <a:lstStyle/>
          <a:p>
            <a:pPr algn="ctr"/>
            <a:r>
              <a:rPr lang="es-ES" sz="3900" b="1" dirty="0"/>
              <a:t>El fraude </a:t>
            </a:r>
            <a:r>
              <a:rPr lang="es-ES" dirty="0"/>
              <a:t/>
            </a:r>
            <a:br>
              <a:rPr lang="es-ES" dirty="0"/>
            </a:br>
            <a:endParaRPr lang="es-ES" dirty="0"/>
          </a:p>
        </p:txBody>
      </p:sp>
      <p:sp>
        <p:nvSpPr>
          <p:cNvPr id="3" name="2 Marcador de contenido"/>
          <p:cNvSpPr>
            <a:spLocks noGrp="1"/>
          </p:cNvSpPr>
          <p:nvPr>
            <p:ph idx="1"/>
          </p:nvPr>
        </p:nvSpPr>
        <p:spPr>
          <a:xfrm>
            <a:off x="457200" y="1412776"/>
            <a:ext cx="8229600" cy="4911824"/>
          </a:xfrm>
        </p:spPr>
        <p:txBody>
          <a:bodyPr/>
          <a:lstStyle/>
          <a:p>
            <a:pPr marL="0" indent="0">
              <a:buNone/>
            </a:pPr>
            <a:r>
              <a:rPr lang="es-ES" dirty="0"/>
              <a:t>E</a:t>
            </a:r>
            <a:r>
              <a:rPr lang="es-ES" dirty="0" smtClean="0"/>
              <a:t>l </a:t>
            </a:r>
            <a:r>
              <a:rPr lang="es-ES" dirty="0"/>
              <a:t>fraude como acto ilegal, es una irregularidad que se ejecuta de forma intencional dentro de la entidad e implica: </a:t>
            </a:r>
            <a:endParaRPr lang="es-ES" dirty="0" smtClean="0"/>
          </a:p>
          <a:p>
            <a:r>
              <a:rPr lang="es-ES" dirty="0" smtClean="0"/>
              <a:t>Manipulación</a:t>
            </a:r>
            <a:r>
              <a:rPr lang="es-ES" dirty="0"/>
              <a:t>, falsificación o alteración de registros o documentos; </a:t>
            </a:r>
          </a:p>
          <a:p>
            <a:r>
              <a:rPr lang="es-ES" dirty="0" smtClean="0"/>
              <a:t>Malversación </a:t>
            </a:r>
            <a:r>
              <a:rPr lang="es-ES" dirty="0"/>
              <a:t>de activos; </a:t>
            </a:r>
          </a:p>
          <a:p>
            <a:r>
              <a:rPr lang="es-ES" dirty="0" smtClean="0"/>
              <a:t> </a:t>
            </a:r>
            <a:r>
              <a:rPr lang="es-ES" dirty="0"/>
              <a:t>Supresión u omisión de los efectos de ciertas transacciones en los registros o documentos; </a:t>
            </a:r>
          </a:p>
          <a:p>
            <a:r>
              <a:rPr lang="es-ES" dirty="0" smtClean="0"/>
              <a:t> </a:t>
            </a:r>
            <a:r>
              <a:rPr lang="es-ES" dirty="0"/>
              <a:t>Registro de transacciones sin sustancia o respaldo </a:t>
            </a:r>
          </a:p>
          <a:p>
            <a:pPr marL="0" indent="0">
              <a:buNone/>
            </a:pPr>
            <a:endParaRPr lang="es-ES" dirty="0"/>
          </a:p>
        </p:txBody>
      </p:sp>
    </p:spTree>
    <p:extLst>
      <p:ext uri="{BB962C8B-B14F-4D97-AF65-F5344CB8AC3E}">
        <p14:creationId xmlns:p14="http://schemas.microsoft.com/office/powerpoint/2010/main" val="376979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476672"/>
            <a:ext cx="8094663" cy="59336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4856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1789930464"/>
              </p:ext>
            </p:extLst>
          </p:nvPr>
        </p:nvGraphicFramePr>
        <p:xfrm>
          <a:off x="457200" y="1284000"/>
          <a:ext cx="8229600" cy="5120640"/>
        </p:xfrm>
        <a:graphic>
          <a:graphicData uri="http://schemas.openxmlformats.org/drawingml/2006/table">
            <a:tbl>
              <a:tblPr firstRow="1" bandRow="1">
                <a:tableStyleId>{5C22544A-7EE6-4342-B048-85BDC9FD1C3A}</a:tableStyleId>
              </a:tblPr>
              <a:tblGrid>
                <a:gridCol w="4114800"/>
                <a:gridCol w="4114800"/>
              </a:tblGrid>
              <a:tr h="263980">
                <a:tc>
                  <a:txBody>
                    <a:bodyPr/>
                    <a:lstStyle/>
                    <a:p>
                      <a:r>
                        <a:rPr lang="es-ES" dirty="0" smtClean="0"/>
                        <a:t>Empresa</a:t>
                      </a:r>
                      <a:endParaRPr lang="es-ES" dirty="0"/>
                    </a:p>
                  </a:txBody>
                  <a:tcPr/>
                </a:tc>
                <a:tc>
                  <a:txBody>
                    <a:bodyPr/>
                    <a:lstStyle/>
                    <a:p>
                      <a:r>
                        <a:rPr kumimoji="0" lang="es-ES" sz="1800" b="1" kern="1200" dirty="0" smtClean="0">
                          <a:solidFill>
                            <a:schemeClr val="lt1"/>
                          </a:solidFill>
                          <a:effectLst/>
                          <a:latin typeface="+mn-lt"/>
                          <a:ea typeface="+mn-ea"/>
                          <a:cs typeface="+mn-cs"/>
                        </a:rPr>
                        <a:t>Instamedic Drugs, S.A. de C.V.</a:t>
                      </a:r>
                      <a:endParaRPr lang="es-ES" dirty="0"/>
                    </a:p>
                  </a:txBody>
                  <a:tcPr/>
                </a:tc>
              </a:tr>
              <a:tr h="263980">
                <a:tc>
                  <a:txBody>
                    <a:bodyPr/>
                    <a:lstStyle/>
                    <a:p>
                      <a:r>
                        <a:rPr lang="es-ES" dirty="0" smtClean="0"/>
                        <a:t>Fecha</a:t>
                      </a:r>
                      <a:r>
                        <a:rPr lang="es-ES" baseline="0" dirty="0" smtClean="0"/>
                        <a:t> de Fundación </a:t>
                      </a:r>
                      <a:endParaRPr lang="es-ES" dirty="0"/>
                    </a:p>
                  </a:txBody>
                  <a:tcPr/>
                </a:tc>
                <a:tc>
                  <a:txBody>
                    <a:bodyPr/>
                    <a:lstStyle/>
                    <a:p>
                      <a:r>
                        <a:rPr lang="es-ES" dirty="0" smtClean="0"/>
                        <a:t>2001</a:t>
                      </a:r>
                      <a:endParaRPr lang="es-ES" dirty="0"/>
                    </a:p>
                  </a:txBody>
                  <a:tcPr/>
                </a:tc>
              </a:tr>
              <a:tr h="659950">
                <a:tc>
                  <a:txBody>
                    <a:bodyPr/>
                    <a:lstStyle/>
                    <a:p>
                      <a:pPr algn="l"/>
                      <a:r>
                        <a:rPr lang="es-ES" dirty="0" smtClean="0"/>
                        <a:t>Giro</a:t>
                      </a:r>
                      <a:endParaRPr lang="es-ES" dirty="0"/>
                    </a:p>
                  </a:txBody>
                  <a:tcPr anchor="ctr"/>
                </a:tc>
                <a:tc>
                  <a:txBody>
                    <a:bodyPr/>
                    <a:lstStyle/>
                    <a:p>
                      <a:r>
                        <a:rPr kumimoji="0" lang="es-ES" sz="1800" kern="1200" dirty="0" smtClean="0">
                          <a:solidFill>
                            <a:schemeClr val="dk1"/>
                          </a:solidFill>
                          <a:effectLst/>
                          <a:latin typeface="+mn-lt"/>
                          <a:ea typeface="+mn-ea"/>
                          <a:cs typeface="+mn-cs"/>
                        </a:rPr>
                        <a:t>comercialización de productos médicos de uso profesional y medicamentos de alta calidad</a:t>
                      </a:r>
                      <a:endParaRPr lang="es-ES" dirty="0"/>
                    </a:p>
                  </a:txBody>
                  <a:tcPr/>
                </a:tc>
              </a:tr>
              <a:tr h="461965">
                <a:tc>
                  <a:txBody>
                    <a:bodyPr/>
                    <a:lstStyle/>
                    <a:p>
                      <a:r>
                        <a:rPr lang="es-ES" dirty="0" smtClean="0"/>
                        <a:t>Empleado destacado</a:t>
                      </a:r>
                      <a:endParaRPr lang="es-ES" dirty="0"/>
                    </a:p>
                  </a:txBody>
                  <a:tcPr/>
                </a:tc>
                <a:tc>
                  <a:txBody>
                    <a:bodyPr/>
                    <a:lstStyle/>
                    <a:p>
                      <a:r>
                        <a:rPr lang="es-ES" dirty="0" smtClean="0"/>
                        <a:t>Marcos Owen (paso</a:t>
                      </a:r>
                      <a:r>
                        <a:rPr lang="es-ES" baseline="0" dirty="0" smtClean="0"/>
                        <a:t> a ser gerente general, año 2003)</a:t>
                      </a:r>
                      <a:endParaRPr lang="es-ES" dirty="0"/>
                    </a:p>
                  </a:txBody>
                  <a:tcPr/>
                </a:tc>
              </a:tr>
              <a:tr h="461965">
                <a:tc>
                  <a:txBody>
                    <a:bodyPr/>
                    <a:lstStyle/>
                    <a:p>
                      <a:r>
                        <a:rPr lang="es-ES" dirty="0" smtClean="0"/>
                        <a:t>Año 2007</a:t>
                      </a:r>
                      <a:endParaRPr lang="es-ES" dirty="0"/>
                    </a:p>
                  </a:txBody>
                  <a:tcPr/>
                </a:tc>
                <a:tc>
                  <a:txBody>
                    <a:bodyPr/>
                    <a:lstStyle/>
                    <a:p>
                      <a:r>
                        <a:rPr lang="es-ES" dirty="0" smtClean="0"/>
                        <a:t>Aumentos</a:t>
                      </a:r>
                      <a:r>
                        <a:rPr lang="es-ES" baseline="0" dirty="0" smtClean="0"/>
                        <a:t> considerables en sus utilidades.</a:t>
                      </a:r>
                      <a:endParaRPr lang="es-ES" dirty="0"/>
                    </a:p>
                  </a:txBody>
                  <a:tcPr/>
                </a:tc>
              </a:tr>
              <a:tr h="461965">
                <a:tc>
                  <a:txBody>
                    <a:bodyPr/>
                    <a:lstStyle/>
                    <a:p>
                      <a:r>
                        <a:rPr lang="es-ES" dirty="0" smtClean="0"/>
                        <a:t>Año 2008</a:t>
                      </a:r>
                      <a:endParaRPr lang="es-ES" dirty="0"/>
                    </a:p>
                  </a:txBody>
                  <a:tcPr/>
                </a:tc>
                <a:tc>
                  <a:txBody>
                    <a:bodyPr/>
                    <a:lstStyle/>
                    <a:p>
                      <a:r>
                        <a:rPr lang="es-ES" dirty="0" smtClean="0"/>
                        <a:t>La</a:t>
                      </a:r>
                      <a:r>
                        <a:rPr lang="es-ES" baseline="0" dirty="0" smtClean="0"/>
                        <a:t> empresa se convirtió en una de las principales proveedoras.</a:t>
                      </a:r>
                      <a:endParaRPr lang="es-ES" dirty="0"/>
                    </a:p>
                  </a:txBody>
                  <a:tcPr/>
                </a:tc>
              </a:tr>
              <a:tr h="263980">
                <a:tc>
                  <a:txBody>
                    <a:bodyPr/>
                    <a:lstStyle/>
                    <a:p>
                      <a:r>
                        <a:rPr lang="es-ES" dirty="0" smtClean="0"/>
                        <a:t>Año 2009</a:t>
                      </a:r>
                      <a:endParaRPr lang="es-ES" dirty="0"/>
                    </a:p>
                  </a:txBody>
                  <a:tcPr/>
                </a:tc>
                <a:tc>
                  <a:txBody>
                    <a:bodyPr/>
                    <a:lstStyle/>
                    <a:p>
                      <a:r>
                        <a:rPr lang="es-ES" dirty="0" smtClean="0"/>
                        <a:t>Owen se convirtió en socio.</a:t>
                      </a:r>
                    </a:p>
                  </a:txBody>
                  <a:tcPr/>
                </a:tc>
              </a:tr>
              <a:tr h="857935">
                <a:tc>
                  <a:txBody>
                    <a:bodyPr/>
                    <a:lstStyle/>
                    <a:p>
                      <a:r>
                        <a:rPr lang="es-ES" dirty="0" smtClean="0"/>
                        <a:t>Año 2010</a:t>
                      </a:r>
                      <a:endParaRPr lang="es-ES" dirty="0"/>
                    </a:p>
                  </a:txBody>
                  <a:tcPr anchor="ctr"/>
                </a:tc>
                <a:tc>
                  <a:txBody>
                    <a:bodyPr/>
                    <a:lstStyle/>
                    <a:p>
                      <a:r>
                        <a:rPr kumimoji="0" lang="es-ES" sz="1800" kern="1200" dirty="0" smtClean="0">
                          <a:solidFill>
                            <a:schemeClr val="dk1"/>
                          </a:solidFill>
                          <a:effectLst/>
                          <a:latin typeface="+mn-lt"/>
                          <a:ea typeface="+mn-ea"/>
                          <a:cs typeface="+mn-cs"/>
                        </a:rPr>
                        <a:t>la Junta de Accionistas inicia investigaciones por presunciones de fraude contra el nuevo socio y gerente de la compañía.</a:t>
                      </a:r>
                      <a:endParaRPr lang="es-ES" dirty="0" smtClean="0"/>
                    </a:p>
                  </a:txBody>
                  <a:tcPr/>
                </a:tc>
              </a:tr>
            </a:tbl>
          </a:graphicData>
        </a:graphic>
      </p:graphicFrame>
      <p:sp>
        <p:nvSpPr>
          <p:cNvPr id="3" name="2 Título"/>
          <p:cNvSpPr>
            <a:spLocks noGrp="1"/>
          </p:cNvSpPr>
          <p:nvPr>
            <p:ph type="title"/>
          </p:nvPr>
        </p:nvSpPr>
        <p:spPr>
          <a:xfrm>
            <a:off x="395536" y="188640"/>
            <a:ext cx="8229600" cy="792088"/>
          </a:xfrm>
        </p:spPr>
        <p:txBody>
          <a:bodyPr>
            <a:normAutofit fontScale="90000"/>
          </a:bodyPr>
          <a:lstStyle/>
          <a:p>
            <a:pPr algn="ctr"/>
            <a:r>
              <a:rPr lang="es-ES" dirty="0" smtClean="0"/>
              <a:t>Caso práctico</a:t>
            </a:r>
            <a:endParaRPr lang="es-ES" dirty="0"/>
          </a:p>
        </p:txBody>
      </p:sp>
    </p:spTree>
    <p:extLst>
      <p:ext uri="{BB962C8B-B14F-4D97-AF65-F5344CB8AC3E}">
        <p14:creationId xmlns:p14="http://schemas.microsoft.com/office/powerpoint/2010/main" val="34992182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67544" y="332656"/>
            <a:ext cx="8229600" cy="936104"/>
          </a:xfrm>
        </p:spPr>
        <p:txBody>
          <a:bodyPr/>
          <a:lstStyle/>
          <a:p>
            <a:pPr algn="ctr"/>
            <a:r>
              <a:rPr lang="es-ES" dirty="0" smtClean="0"/>
              <a:t>Caso práctico</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826035258"/>
              </p:ext>
            </p:extLst>
          </p:nvPr>
        </p:nvGraphicFramePr>
        <p:xfrm>
          <a:off x="395536" y="1484784"/>
          <a:ext cx="8229600" cy="4851400"/>
        </p:xfrm>
        <a:graphic>
          <a:graphicData uri="http://schemas.openxmlformats.org/drawingml/2006/table">
            <a:tbl>
              <a:tblPr firstRow="1" bandRow="1">
                <a:tableStyleId>{5C22544A-7EE6-4342-B048-85BDC9FD1C3A}</a:tableStyleId>
              </a:tblPr>
              <a:tblGrid>
                <a:gridCol w="4114800"/>
                <a:gridCol w="4114800"/>
              </a:tblGrid>
              <a:tr h="370840">
                <a:tc>
                  <a:txBody>
                    <a:bodyPr/>
                    <a:lstStyle/>
                    <a:p>
                      <a:endParaRPr lang="es-ES" dirty="0"/>
                    </a:p>
                  </a:txBody>
                  <a:tcPr/>
                </a:tc>
                <a:tc>
                  <a:txBody>
                    <a:bodyPr/>
                    <a:lstStyle/>
                    <a:p>
                      <a:endParaRPr lang="es-ES"/>
                    </a:p>
                  </a:txBody>
                  <a:tcPr/>
                </a:tc>
              </a:tr>
              <a:tr h="370840">
                <a:tc>
                  <a:txBody>
                    <a:bodyPr/>
                    <a:lstStyle/>
                    <a:p>
                      <a:r>
                        <a:rPr lang="es-ES" dirty="0" smtClean="0"/>
                        <a:t>Causas:</a:t>
                      </a:r>
                      <a:endParaRPr lang="es-ES" dirty="0"/>
                    </a:p>
                  </a:txBody>
                  <a:tcPr anchor="ctr"/>
                </a:tc>
                <a:tc>
                  <a:txBody>
                    <a:bodyPr/>
                    <a:lstStyle/>
                    <a:p>
                      <a:pPr marL="285750" indent="-285750">
                        <a:buFont typeface="Wingdings" panose="05000000000000000000" pitchFamily="2" charset="2"/>
                        <a:buChar char="ü"/>
                      </a:pPr>
                      <a:r>
                        <a:rPr kumimoji="0" lang="es-ES" sz="1800" kern="1200" dirty="0" smtClean="0">
                          <a:solidFill>
                            <a:schemeClr val="dk1"/>
                          </a:solidFill>
                          <a:effectLst/>
                          <a:latin typeface="+mn-lt"/>
                          <a:ea typeface="+mn-ea"/>
                          <a:cs typeface="+mn-cs"/>
                        </a:rPr>
                        <a:t>por manifestaciones de negligencia en la recuperación de la cartera de clientes;</a:t>
                      </a:r>
                    </a:p>
                    <a:p>
                      <a:pPr marL="285750" indent="-285750">
                        <a:buFont typeface="Wingdings" panose="05000000000000000000" pitchFamily="2" charset="2"/>
                        <a:buChar char="ü"/>
                      </a:pPr>
                      <a:r>
                        <a:rPr kumimoji="0" lang="es-ES" sz="1800" kern="1200" dirty="0" smtClean="0">
                          <a:solidFill>
                            <a:schemeClr val="dk1"/>
                          </a:solidFill>
                          <a:effectLst/>
                          <a:latin typeface="+mn-lt"/>
                          <a:ea typeface="+mn-ea"/>
                          <a:cs typeface="+mn-cs"/>
                        </a:rPr>
                        <a:t>por incrementos injustificados en los gastos de sueldos y honorarios, desde el ejercicio fiscal 2009</a:t>
                      </a:r>
                    </a:p>
                    <a:p>
                      <a:pPr marL="285750" indent="-285750">
                        <a:buFont typeface="Wingdings" panose="05000000000000000000" pitchFamily="2" charset="2"/>
                        <a:buChar char="ü"/>
                      </a:pPr>
                      <a:r>
                        <a:rPr kumimoji="0" lang="es-ES" sz="1800" kern="1200" dirty="0" smtClean="0">
                          <a:solidFill>
                            <a:schemeClr val="dk1"/>
                          </a:solidFill>
                          <a:effectLst/>
                          <a:latin typeface="+mn-lt"/>
                          <a:ea typeface="+mn-ea"/>
                          <a:cs typeface="+mn-cs"/>
                        </a:rPr>
                        <a:t>Cambio</a:t>
                      </a:r>
                      <a:r>
                        <a:rPr kumimoji="0" lang="es-ES" sz="1800" kern="1200" baseline="0" dirty="0" smtClean="0">
                          <a:solidFill>
                            <a:schemeClr val="dk1"/>
                          </a:solidFill>
                          <a:effectLst/>
                          <a:latin typeface="+mn-lt"/>
                          <a:ea typeface="+mn-ea"/>
                          <a:cs typeface="+mn-cs"/>
                        </a:rPr>
                        <a:t> </a:t>
                      </a:r>
                      <a:r>
                        <a:rPr kumimoji="0" lang="es-ES" sz="1800" kern="1200" dirty="0" smtClean="0">
                          <a:solidFill>
                            <a:schemeClr val="dk1"/>
                          </a:solidFill>
                          <a:effectLst/>
                          <a:latin typeface="+mn-lt"/>
                          <a:ea typeface="+mn-ea"/>
                          <a:cs typeface="+mn-cs"/>
                        </a:rPr>
                        <a:t>drástico</a:t>
                      </a:r>
                      <a:r>
                        <a:rPr kumimoji="0" lang="es-ES" sz="1800" kern="1200" baseline="0" dirty="0" smtClean="0">
                          <a:solidFill>
                            <a:schemeClr val="dk1"/>
                          </a:solidFill>
                          <a:effectLst/>
                          <a:latin typeface="+mn-lt"/>
                          <a:ea typeface="+mn-ea"/>
                          <a:cs typeface="+mn-cs"/>
                        </a:rPr>
                        <a:t> en </a:t>
                      </a:r>
                      <a:r>
                        <a:rPr kumimoji="0" lang="es-ES" sz="1800" kern="1200" dirty="0" smtClean="0">
                          <a:solidFill>
                            <a:schemeClr val="dk1"/>
                          </a:solidFill>
                          <a:effectLst/>
                          <a:latin typeface="+mn-lt"/>
                          <a:ea typeface="+mn-ea"/>
                          <a:cs typeface="+mn-cs"/>
                        </a:rPr>
                        <a:t> su nivel de vida</a:t>
                      </a:r>
                    </a:p>
                    <a:p>
                      <a:pPr marL="285750" indent="-285750">
                        <a:buFont typeface="Wingdings" panose="05000000000000000000" pitchFamily="2" charset="2"/>
                        <a:buChar char="ü"/>
                      </a:pPr>
                      <a:r>
                        <a:rPr kumimoji="0" lang="es-ES" sz="1800" kern="1200" dirty="0" smtClean="0">
                          <a:solidFill>
                            <a:schemeClr val="dk1"/>
                          </a:solidFill>
                          <a:effectLst/>
                          <a:latin typeface="+mn-lt"/>
                          <a:ea typeface="+mn-ea"/>
                          <a:cs typeface="+mn-cs"/>
                        </a:rPr>
                        <a:t>Gastos administrativos por más de 23,200.00 dólares que al parecer, Owen se apropió destinando el dinero a la adquisición de bienes personales.</a:t>
                      </a:r>
                    </a:p>
                    <a:p>
                      <a:pPr marL="285750" indent="-285750">
                        <a:buFont typeface="Wingdings" panose="05000000000000000000" pitchFamily="2" charset="2"/>
                        <a:buChar char="ü"/>
                      </a:pPr>
                      <a:r>
                        <a:rPr kumimoji="0" lang="es-ES" sz="1800" kern="1200" dirty="0" smtClean="0">
                          <a:solidFill>
                            <a:schemeClr val="dk1"/>
                          </a:solidFill>
                          <a:effectLst/>
                          <a:latin typeface="+mn-lt"/>
                          <a:ea typeface="+mn-ea"/>
                          <a:cs typeface="+mn-cs"/>
                        </a:rPr>
                        <a:t>Se</a:t>
                      </a:r>
                      <a:r>
                        <a:rPr kumimoji="0" lang="es-ES" sz="1800" kern="1200" baseline="0" dirty="0" smtClean="0">
                          <a:solidFill>
                            <a:schemeClr val="dk1"/>
                          </a:solidFill>
                          <a:effectLst/>
                          <a:latin typeface="+mn-lt"/>
                          <a:ea typeface="+mn-ea"/>
                          <a:cs typeface="+mn-cs"/>
                        </a:rPr>
                        <a:t> </a:t>
                      </a:r>
                      <a:r>
                        <a:rPr kumimoji="0" lang="es-ES" sz="1800" kern="1200" dirty="0" smtClean="0">
                          <a:solidFill>
                            <a:schemeClr val="dk1"/>
                          </a:solidFill>
                          <a:effectLst/>
                          <a:latin typeface="+mn-lt"/>
                          <a:ea typeface="+mn-ea"/>
                          <a:cs typeface="+mn-cs"/>
                        </a:rPr>
                        <a:t>encontraron gastos duplicados de proveedores y acreedores de servicios básicos como internet, cable, línea móvil, seguridad privada, entre otros</a:t>
                      </a:r>
                      <a:endParaRPr lang="es-ES" dirty="0"/>
                    </a:p>
                  </a:txBody>
                  <a:tcPr/>
                </a:tc>
              </a:tr>
            </a:tbl>
          </a:graphicData>
        </a:graphic>
      </p:graphicFrame>
    </p:spTree>
    <p:extLst>
      <p:ext uri="{BB962C8B-B14F-4D97-AF65-F5344CB8AC3E}">
        <p14:creationId xmlns:p14="http://schemas.microsoft.com/office/powerpoint/2010/main" val="38780309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4194150223"/>
              </p:ext>
            </p:extLst>
          </p:nvPr>
        </p:nvGraphicFramePr>
        <p:xfrm>
          <a:off x="323528" y="260648"/>
          <a:ext cx="8496944" cy="6299746"/>
        </p:xfrm>
        <a:graphic>
          <a:graphicData uri="http://schemas.openxmlformats.org/drawingml/2006/table">
            <a:tbl>
              <a:tblPr firstRow="1" bandRow="1">
                <a:tableStyleId>{5C22544A-7EE6-4342-B048-85BDC9FD1C3A}</a:tableStyleId>
              </a:tblPr>
              <a:tblGrid>
                <a:gridCol w="4248472"/>
                <a:gridCol w="4248472"/>
              </a:tblGrid>
              <a:tr h="330137">
                <a:tc>
                  <a:txBody>
                    <a:bodyPr/>
                    <a:lstStyle/>
                    <a:p>
                      <a:endParaRPr lang="es-ES" dirty="0"/>
                    </a:p>
                  </a:txBody>
                  <a:tcPr/>
                </a:tc>
                <a:tc>
                  <a:txBody>
                    <a:bodyPr/>
                    <a:lstStyle/>
                    <a:p>
                      <a:endParaRPr lang="es-ES" dirty="0"/>
                    </a:p>
                  </a:txBody>
                  <a:tcPr/>
                </a:tc>
              </a:tr>
              <a:tr h="1320549">
                <a:tc>
                  <a:txBody>
                    <a:bodyPr/>
                    <a:lstStyle/>
                    <a:p>
                      <a:pPr algn="ctr"/>
                      <a:endParaRPr lang="es-ES" dirty="0" smtClean="0"/>
                    </a:p>
                    <a:p>
                      <a:pPr algn="ctr"/>
                      <a:r>
                        <a:rPr lang="es-ES" dirty="0" smtClean="0"/>
                        <a:t>Indicios</a:t>
                      </a:r>
                      <a:endParaRPr lang="es-ES" dirty="0"/>
                    </a:p>
                  </a:txBody>
                  <a:tcPr/>
                </a:tc>
                <a:tc>
                  <a:txBody>
                    <a:bodyPr/>
                    <a:lstStyle/>
                    <a:p>
                      <a:r>
                        <a:rPr kumimoji="0" lang="es-ES" sz="1800" kern="1200" dirty="0" smtClean="0">
                          <a:solidFill>
                            <a:schemeClr val="dk1"/>
                          </a:solidFill>
                          <a:effectLst/>
                          <a:latin typeface="+mn-lt"/>
                          <a:ea typeface="+mn-ea"/>
                          <a:cs typeface="+mn-cs"/>
                        </a:rPr>
                        <a:t>Resultado de una investigación que los accionistas decidieron hacer por medio de un auditor externo, de lo cual, decidieron emprender acciones de demanda en contra del señor Owen.</a:t>
                      </a:r>
                      <a:endParaRPr lang="es-ES" dirty="0"/>
                    </a:p>
                  </a:txBody>
                  <a:tcPr/>
                </a:tc>
              </a:tr>
              <a:tr h="1229633">
                <a:tc>
                  <a:txBody>
                    <a:bodyPr/>
                    <a:lstStyle/>
                    <a:p>
                      <a:pPr algn="ctr"/>
                      <a:endParaRPr kumimoji="0" lang="es-ES" sz="1800" kern="1200" dirty="0" smtClean="0">
                        <a:solidFill>
                          <a:schemeClr val="dk1"/>
                        </a:solidFill>
                        <a:effectLst/>
                        <a:latin typeface="+mn-lt"/>
                        <a:ea typeface="+mn-ea"/>
                        <a:cs typeface="+mn-cs"/>
                      </a:endParaRPr>
                    </a:p>
                    <a:p>
                      <a:pPr algn="ctr"/>
                      <a:r>
                        <a:rPr kumimoji="0" lang="es-ES" sz="1800" kern="1200" dirty="0" smtClean="0">
                          <a:solidFill>
                            <a:schemeClr val="dk1"/>
                          </a:solidFill>
                          <a:effectLst/>
                          <a:latin typeface="+mn-lt"/>
                          <a:ea typeface="+mn-ea"/>
                          <a:cs typeface="+mn-cs"/>
                        </a:rPr>
                        <a:t>En febrero 2011</a:t>
                      </a:r>
                      <a:endParaRPr lang="es-ES" dirty="0"/>
                    </a:p>
                  </a:txBody>
                  <a:tcPr/>
                </a:tc>
                <a:tc>
                  <a:txBody>
                    <a:bodyPr/>
                    <a:lstStyle/>
                    <a:p>
                      <a:r>
                        <a:rPr kumimoji="0" lang="es-ES" sz="1800" kern="1200" dirty="0" smtClean="0">
                          <a:solidFill>
                            <a:schemeClr val="dk1"/>
                          </a:solidFill>
                          <a:effectLst/>
                          <a:latin typeface="+mn-lt"/>
                          <a:ea typeface="+mn-ea"/>
                          <a:cs typeface="+mn-cs"/>
                        </a:rPr>
                        <a:t>El Juez primero de instrucción, resuelve que no se puede tomar como prueba el informe presentado por el auditor</a:t>
                      </a:r>
                      <a:endParaRPr lang="es-ES" dirty="0"/>
                    </a:p>
                  </a:txBody>
                  <a:tcPr/>
                </a:tc>
              </a:tr>
              <a:tr h="122963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ES" sz="1800" kern="1200" dirty="0" smtClean="0">
                          <a:solidFill>
                            <a:schemeClr val="dk1"/>
                          </a:solidFill>
                          <a:effectLst/>
                          <a:latin typeface="+mn-lt"/>
                          <a:ea typeface="+mn-ea"/>
                          <a:cs typeface="+mn-cs"/>
                        </a:rPr>
                        <a:t>En febrero 2011</a:t>
                      </a:r>
                      <a:endParaRPr lang="es-ES" dirty="0" smtClean="0"/>
                    </a:p>
                    <a:p>
                      <a:pPr algn="ctr"/>
                      <a:endParaRPr lang="es-ES" dirty="0"/>
                    </a:p>
                  </a:txBody>
                  <a:tcPr/>
                </a:tc>
                <a:tc>
                  <a:txBody>
                    <a:bodyPr/>
                    <a:lstStyle/>
                    <a:p>
                      <a:r>
                        <a:rPr kumimoji="0" lang="es-ES" sz="1800" kern="1200" dirty="0" smtClean="0">
                          <a:solidFill>
                            <a:schemeClr val="dk1"/>
                          </a:solidFill>
                          <a:effectLst/>
                          <a:latin typeface="+mn-lt"/>
                          <a:ea typeface="+mn-ea"/>
                          <a:cs typeface="+mn-cs"/>
                        </a:rPr>
                        <a:t>Ordena se ejecute una auditoria a la entidad, para investigar estrictamente los puntos antes mencionados, de ello se decide nombrar a la firma internacional Mansrod, Ltda. de C.V., para la determinación de la existencia o no de fraude.</a:t>
                      </a:r>
                      <a:endParaRPr lang="es-ES" dirty="0"/>
                    </a:p>
                  </a:txBody>
                  <a:tcPr/>
                </a:tc>
              </a:tr>
              <a:tr h="1229633">
                <a:tc>
                  <a:txBody>
                    <a:bodyPr/>
                    <a:lstStyle/>
                    <a:p>
                      <a:pPr algn="ctr"/>
                      <a:endParaRPr kumimoji="0" lang="es-ES" sz="1800" kern="1200" dirty="0" smtClean="0">
                        <a:solidFill>
                          <a:schemeClr val="dk1"/>
                        </a:solidFill>
                        <a:effectLst/>
                        <a:latin typeface="+mn-lt"/>
                        <a:ea typeface="+mn-ea"/>
                        <a:cs typeface="+mn-cs"/>
                      </a:endParaRPr>
                    </a:p>
                    <a:p>
                      <a:pPr algn="ctr"/>
                      <a:r>
                        <a:rPr kumimoji="0" lang="es-ES" sz="1800" kern="1200" dirty="0" smtClean="0">
                          <a:solidFill>
                            <a:schemeClr val="dk1"/>
                          </a:solidFill>
                          <a:effectLst/>
                          <a:latin typeface="+mn-lt"/>
                          <a:ea typeface="+mn-ea"/>
                          <a:cs typeface="+mn-cs"/>
                        </a:rPr>
                        <a:t>En mayo de 2011 </a:t>
                      </a:r>
                      <a:endParaRPr lang="es-ES" dirty="0"/>
                    </a:p>
                  </a:txBody>
                  <a:tcPr/>
                </a:tc>
                <a:tc>
                  <a:txBody>
                    <a:bodyPr/>
                    <a:lstStyle/>
                    <a:p>
                      <a:endParaRPr kumimoji="0" lang="es-ES"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Owen renuncia a su cargo, meses antes de revelarse el resultado de la auditoría.</a:t>
                      </a:r>
                      <a:endParaRPr lang="es-ES" dirty="0"/>
                    </a:p>
                  </a:txBody>
                  <a:tcPr/>
                </a:tc>
              </a:tr>
            </a:tbl>
          </a:graphicData>
        </a:graphic>
      </p:graphicFrame>
    </p:spTree>
    <p:extLst>
      <p:ext uri="{BB962C8B-B14F-4D97-AF65-F5344CB8AC3E}">
        <p14:creationId xmlns:p14="http://schemas.microsoft.com/office/powerpoint/2010/main" val="30046067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352</TotalTime>
  <Words>636</Words>
  <Application>Microsoft Office PowerPoint</Application>
  <PresentationFormat>Presentación en pantalla (4:3)</PresentationFormat>
  <Paragraphs>79</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Flujo</vt:lpstr>
      <vt:lpstr>   Universidad de El Salvador Facultad de Ciencias Económicas Escuela de Contaduría Pública Seminario de Auditoría  Lic. Javier Enrique Miranda </vt:lpstr>
      <vt:lpstr>Presentación de PowerPoint</vt:lpstr>
      <vt:lpstr>Objetivo de la guía  </vt:lpstr>
      <vt:lpstr>Alcance de la guía  </vt:lpstr>
      <vt:lpstr>El fraude  </vt:lpstr>
      <vt:lpstr>Presentación de PowerPoint</vt:lpstr>
      <vt:lpstr>Caso práctico</vt:lpstr>
      <vt:lpstr>Caso práctico</vt:lpstr>
      <vt:lpstr>Presentación de PowerPoint</vt:lpstr>
      <vt:lpstr>Puntos de pericia del caso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dc:creator>
  <cp:lastModifiedBy>mi</cp:lastModifiedBy>
  <cp:revision>18</cp:revision>
  <dcterms:created xsi:type="dcterms:W3CDTF">2013-11-26T03:32:30Z</dcterms:created>
  <dcterms:modified xsi:type="dcterms:W3CDTF">2013-11-29T04:03:55Z</dcterms:modified>
</cp:coreProperties>
</file>