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29" autoAdjust="0"/>
    <p:restoredTop sz="94660" autoAdjust="0"/>
  </p:normalViewPr>
  <p:slideViewPr>
    <p:cSldViewPr snapToGrid="0">
      <p:cViewPr>
        <p:scale>
          <a:sx n="66" d="100"/>
          <a:sy n="66" d="100"/>
        </p:scale>
        <p:origin x="-1266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73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nografias.com/trabajos6/napro/napro.shtml" TargetMode="External"/><Relationship Id="rId1" Type="http://schemas.openxmlformats.org/officeDocument/2006/relationships/hyperlink" Target="http://www.monografias.com/trabajos7/mafu/mafu.shtml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nografias.com/trabajos6/napro/napro.shtml" TargetMode="External"/><Relationship Id="rId1" Type="http://schemas.openxmlformats.org/officeDocument/2006/relationships/hyperlink" Target="http://www.monografias.com/trabajos7/mafu/mafu.s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A92420-BF8C-47E3-A4C1-05A62DB936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45E7EE23-6FDF-4964-B4F5-76498CE8AA5A}">
      <dgm:prSet phldrT="[Texto]" custT="1"/>
      <dgm:spPr/>
      <dgm:t>
        <a:bodyPr/>
        <a:lstStyle/>
        <a:p>
          <a:r>
            <a:rPr lang="es-SV" sz="1800" dirty="0" smtClean="0"/>
            <a:t>Principal</a:t>
          </a:r>
          <a:endParaRPr lang="es-SV" sz="1800" dirty="0"/>
        </a:p>
      </dgm:t>
    </dgm:pt>
    <dgm:pt modelId="{6311D4C2-4424-4D20-9F62-426C0C6CCFF0}" type="parTrans" cxnId="{0C922984-A294-417B-B62A-2A9C376BD49A}">
      <dgm:prSet/>
      <dgm:spPr/>
      <dgm:t>
        <a:bodyPr/>
        <a:lstStyle/>
        <a:p>
          <a:endParaRPr lang="es-SV"/>
        </a:p>
      </dgm:t>
    </dgm:pt>
    <dgm:pt modelId="{3EF3B052-03DB-422A-A2EB-C362CE44AF59}" type="sibTrans" cxnId="{0C922984-A294-417B-B62A-2A9C376BD49A}">
      <dgm:prSet/>
      <dgm:spPr/>
      <dgm:t>
        <a:bodyPr/>
        <a:lstStyle/>
        <a:p>
          <a:endParaRPr lang="es-SV"/>
        </a:p>
      </dgm:t>
    </dgm:pt>
    <dgm:pt modelId="{267BC400-F83B-4F69-B8DC-6F39AA61E855}">
      <dgm:prSet phldrT="[Texto]" custT="1"/>
      <dgm:spPr/>
      <dgm:t>
        <a:bodyPr/>
        <a:lstStyle/>
        <a:p>
          <a:r>
            <a:rPr lang="es-SV" sz="1800" dirty="0" smtClean="0"/>
            <a:t>Es ayudar a la dirección en el cumplimiento de sus</a:t>
          </a:r>
          <a:r>
            <a:rPr lang="es-SV" sz="1800" b="0" dirty="0" smtClean="0">
              <a:solidFill>
                <a:schemeClr val="tx1"/>
              </a:solidFill>
            </a:rPr>
            <a:t> </a:t>
          </a:r>
          <a:r>
            <a:rPr lang="es-SV" sz="1800" b="0" dirty="0" smtClean="0">
              <a:solidFill>
                <a:schemeClr val="tx1"/>
              </a:solidFill>
              <a:hlinkClick xmlns:r="http://schemas.openxmlformats.org/officeDocument/2006/relationships" r:id="rId1"/>
            </a:rPr>
            <a:t>funciones</a:t>
          </a:r>
          <a:r>
            <a:rPr lang="es-SV" sz="1800" dirty="0" smtClean="0"/>
            <a:t> y responsabilidades, proporcionándole análisis objetivos, evaluaciones, recomendaciones y todo tipo de comentarios pertinentes sobre las operaciones examinadas</a:t>
          </a:r>
          <a:endParaRPr lang="es-SV" sz="1800" dirty="0"/>
        </a:p>
      </dgm:t>
    </dgm:pt>
    <dgm:pt modelId="{4DB34CF3-B4F6-4BE9-910A-126E0FA61DD2}" type="parTrans" cxnId="{16309477-B3C8-4557-B4F8-C3D6C76156C5}">
      <dgm:prSet/>
      <dgm:spPr/>
      <dgm:t>
        <a:bodyPr/>
        <a:lstStyle/>
        <a:p>
          <a:endParaRPr lang="es-SV"/>
        </a:p>
      </dgm:t>
    </dgm:pt>
    <dgm:pt modelId="{82695383-5548-4397-A96B-7DBCB7FB01C3}" type="sibTrans" cxnId="{16309477-B3C8-4557-B4F8-C3D6C76156C5}">
      <dgm:prSet/>
      <dgm:spPr/>
      <dgm:t>
        <a:bodyPr/>
        <a:lstStyle/>
        <a:p>
          <a:endParaRPr lang="es-SV"/>
        </a:p>
      </dgm:t>
    </dgm:pt>
    <dgm:pt modelId="{59D46E77-7FB3-48F1-BD02-75D18700166E}">
      <dgm:prSet phldrT="[Texto]"/>
      <dgm:spPr/>
      <dgm:t>
        <a:bodyPr/>
        <a:lstStyle/>
        <a:p>
          <a:r>
            <a:rPr lang="es-SV" dirty="0" smtClean="0"/>
            <a:t>Específico 1</a:t>
          </a:r>
          <a:endParaRPr lang="es-SV" dirty="0"/>
        </a:p>
      </dgm:t>
    </dgm:pt>
    <dgm:pt modelId="{5CF70FAE-2A3B-46D4-8897-DD4CADA4B7F8}" type="parTrans" cxnId="{B5405ECD-C637-4298-AF41-D0B09F606BBC}">
      <dgm:prSet/>
      <dgm:spPr/>
      <dgm:t>
        <a:bodyPr/>
        <a:lstStyle/>
        <a:p>
          <a:endParaRPr lang="es-SV"/>
        </a:p>
      </dgm:t>
    </dgm:pt>
    <dgm:pt modelId="{5D7C5008-91F4-4A0E-8356-2D4C13E138EC}" type="sibTrans" cxnId="{B5405ECD-C637-4298-AF41-D0B09F606BBC}">
      <dgm:prSet/>
      <dgm:spPr/>
      <dgm:t>
        <a:bodyPr/>
        <a:lstStyle/>
        <a:p>
          <a:endParaRPr lang="es-SV"/>
        </a:p>
      </dgm:t>
    </dgm:pt>
    <dgm:pt modelId="{EB36DCC1-F2AB-4BDE-868E-5AB4D445C637}">
      <dgm:prSet phldrT="[Texto]" custT="1"/>
      <dgm:spPr/>
      <dgm:t>
        <a:bodyPr/>
        <a:lstStyle/>
        <a:p>
          <a:r>
            <a:rPr lang="es-SV" sz="1800" dirty="0" smtClean="0"/>
            <a:t>Verificar la confiabilidad o grado de razonabilidad de la información contable y extracontable, generada en los diferentes niveles de </a:t>
          </a:r>
          <a:r>
            <a:rPr lang="es-SV" sz="1800" dirty="0" smtClean="0">
              <a:hlinkClick xmlns:r="http://schemas.openxmlformats.org/officeDocument/2006/relationships" r:id="rId2"/>
            </a:rPr>
            <a:t>la organización</a:t>
          </a:r>
          <a:r>
            <a:rPr lang="es-SV" sz="1800" dirty="0" smtClean="0"/>
            <a:t>.</a:t>
          </a:r>
          <a:endParaRPr lang="es-SV" sz="1800" dirty="0"/>
        </a:p>
      </dgm:t>
    </dgm:pt>
    <dgm:pt modelId="{79E7FF4F-788C-4F64-B439-6376922C05A9}" type="parTrans" cxnId="{11360821-594A-4359-BF17-CD69ED8521C7}">
      <dgm:prSet/>
      <dgm:spPr/>
      <dgm:t>
        <a:bodyPr/>
        <a:lstStyle/>
        <a:p>
          <a:endParaRPr lang="es-SV"/>
        </a:p>
      </dgm:t>
    </dgm:pt>
    <dgm:pt modelId="{A8EE7E9D-281E-4A02-954B-76BDFE1A93AD}" type="sibTrans" cxnId="{11360821-594A-4359-BF17-CD69ED8521C7}">
      <dgm:prSet/>
      <dgm:spPr/>
      <dgm:t>
        <a:bodyPr/>
        <a:lstStyle/>
        <a:p>
          <a:endParaRPr lang="es-SV"/>
        </a:p>
      </dgm:t>
    </dgm:pt>
    <dgm:pt modelId="{5A80C655-6945-42BD-B56C-56AA02E4BEFA}">
      <dgm:prSet phldrT="[Texto]"/>
      <dgm:spPr/>
      <dgm:t>
        <a:bodyPr/>
        <a:lstStyle/>
        <a:p>
          <a:r>
            <a:rPr lang="es-SV" dirty="0" smtClean="0"/>
            <a:t>Específico 2</a:t>
          </a:r>
          <a:endParaRPr lang="es-SV" dirty="0"/>
        </a:p>
      </dgm:t>
    </dgm:pt>
    <dgm:pt modelId="{DCCE7830-2327-443B-A69E-A6E1F233BB44}" type="parTrans" cxnId="{F9342DC0-1B7A-4513-BC88-C717F84075F6}">
      <dgm:prSet/>
      <dgm:spPr/>
      <dgm:t>
        <a:bodyPr/>
        <a:lstStyle/>
        <a:p>
          <a:endParaRPr lang="es-SV"/>
        </a:p>
      </dgm:t>
    </dgm:pt>
    <dgm:pt modelId="{E1C231B2-8A20-425D-8D46-AAC1A14EE2BD}" type="sibTrans" cxnId="{F9342DC0-1B7A-4513-BC88-C717F84075F6}">
      <dgm:prSet/>
      <dgm:spPr/>
      <dgm:t>
        <a:bodyPr/>
        <a:lstStyle/>
        <a:p>
          <a:endParaRPr lang="es-SV"/>
        </a:p>
      </dgm:t>
    </dgm:pt>
    <dgm:pt modelId="{B89E894A-DBEF-47B9-8E35-216D3AA324D0}">
      <dgm:prSet phldrT="[Texto]" custT="1"/>
      <dgm:spPr/>
      <dgm:t>
        <a:bodyPr/>
        <a:lstStyle/>
        <a:p>
          <a:r>
            <a:rPr lang="es-SV" sz="1800" dirty="0" smtClean="0"/>
            <a:t>Vigilar el buen funcionamiento del sistema de control interno (lo cual implica su relevamiento y evaluación), tanto el sistema de control interno contable como el operativo.</a:t>
          </a:r>
          <a:endParaRPr lang="es-SV" sz="1800" dirty="0"/>
        </a:p>
      </dgm:t>
    </dgm:pt>
    <dgm:pt modelId="{C7D7E93B-C667-4BE7-9669-312CCCDFAFD8}" type="parTrans" cxnId="{ED6B711A-01BE-441E-BC8A-B1A82AD75308}">
      <dgm:prSet/>
      <dgm:spPr/>
      <dgm:t>
        <a:bodyPr/>
        <a:lstStyle/>
        <a:p>
          <a:endParaRPr lang="es-SV"/>
        </a:p>
      </dgm:t>
    </dgm:pt>
    <dgm:pt modelId="{F8B82903-A0F4-40C8-8369-C34E93EE14EA}" type="sibTrans" cxnId="{ED6B711A-01BE-441E-BC8A-B1A82AD75308}">
      <dgm:prSet/>
      <dgm:spPr/>
      <dgm:t>
        <a:bodyPr/>
        <a:lstStyle/>
        <a:p>
          <a:endParaRPr lang="es-SV"/>
        </a:p>
      </dgm:t>
    </dgm:pt>
    <dgm:pt modelId="{02D51998-58DA-47DB-9CEB-38BCE7BD8ADC}" type="pres">
      <dgm:prSet presAssocID="{58A92420-BF8C-47E3-A4C1-05A62DB936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C6E32C3C-2FB4-42A9-A691-624B7BE4410F}" type="pres">
      <dgm:prSet presAssocID="{45E7EE23-6FDF-4964-B4F5-76498CE8AA5A}" presName="composite" presStyleCnt="0"/>
      <dgm:spPr/>
    </dgm:pt>
    <dgm:pt modelId="{068A25C0-BCD5-438C-83A5-91D52E715AC5}" type="pres">
      <dgm:prSet presAssocID="{45E7EE23-6FDF-4964-B4F5-76498CE8AA5A}" presName="parentText" presStyleLbl="alignNode1" presStyleIdx="0" presStyleCnt="3" custScaleX="117718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9A33B85-56C7-4628-8CC1-512DC9B6790B}" type="pres">
      <dgm:prSet presAssocID="{45E7EE23-6FDF-4964-B4F5-76498CE8AA5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228AE3A-5848-4488-AFBF-6B0252723398}" type="pres">
      <dgm:prSet presAssocID="{3EF3B052-03DB-422A-A2EB-C362CE44AF59}" presName="sp" presStyleCnt="0"/>
      <dgm:spPr/>
    </dgm:pt>
    <dgm:pt modelId="{EC62EFD1-C407-4B8D-A9E1-7C1093B6C0BC}" type="pres">
      <dgm:prSet presAssocID="{59D46E77-7FB3-48F1-BD02-75D18700166E}" presName="composite" presStyleCnt="0"/>
      <dgm:spPr/>
    </dgm:pt>
    <dgm:pt modelId="{B1781036-2892-486B-93E7-B6C75DDF4854}" type="pres">
      <dgm:prSet presAssocID="{59D46E77-7FB3-48F1-BD02-75D18700166E}" presName="parentText" presStyleLbl="alignNode1" presStyleIdx="1" presStyleCnt="3" custScaleX="123908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5732FC8-2CF2-4AD7-BE1F-A544723D05DF}" type="pres">
      <dgm:prSet presAssocID="{59D46E77-7FB3-48F1-BD02-75D1870016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59ECDC2-922E-4F59-BF76-500FBFB9E78D}" type="pres">
      <dgm:prSet presAssocID="{5D7C5008-91F4-4A0E-8356-2D4C13E138EC}" presName="sp" presStyleCnt="0"/>
      <dgm:spPr/>
    </dgm:pt>
    <dgm:pt modelId="{94CAB9A7-6E56-4770-BDC9-2773A048CB1F}" type="pres">
      <dgm:prSet presAssocID="{5A80C655-6945-42BD-B56C-56AA02E4BEFA}" presName="composite" presStyleCnt="0"/>
      <dgm:spPr/>
    </dgm:pt>
    <dgm:pt modelId="{31B5D98D-C1D6-4134-BE11-4B8EA224C660}" type="pres">
      <dgm:prSet presAssocID="{5A80C655-6945-42BD-B56C-56AA02E4BEFA}" presName="parentText" presStyleLbl="alignNode1" presStyleIdx="2" presStyleCnt="3" custScaleX="12469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64AFDA9-5645-419C-950E-392A18BCF548}" type="pres">
      <dgm:prSet presAssocID="{5A80C655-6945-42BD-B56C-56AA02E4BEF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B50E0D55-B51D-47BC-BEEB-FEC83BD5B8EE}" type="presOf" srcId="{5A80C655-6945-42BD-B56C-56AA02E4BEFA}" destId="{31B5D98D-C1D6-4134-BE11-4B8EA224C660}" srcOrd="0" destOrd="0" presId="urn:microsoft.com/office/officeart/2005/8/layout/chevron2"/>
    <dgm:cxn modelId="{7E0CE6DA-4714-41BD-ACD2-B969ABDB8AF7}" type="presOf" srcId="{267BC400-F83B-4F69-B8DC-6F39AA61E855}" destId="{59A33B85-56C7-4628-8CC1-512DC9B6790B}" srcOrd="0" destOrd="0" presId="urn:microsoft.com/office/officeart/2005/8/layout/chevron2"/>
    <dgm:cxn modelId="{0BA6495E-D7E4-4217-AAAA-73D7E4874E8B}" type="presOf" srcId="{58A92420-BF8C-47E3-A4C1-05A62DB93635}" destId="{02D51998-58DA-47DB-9CEB-38BCE7BD8ADC}" srcOrd="0" destOrd="0" presId="urn:microsoft.com/office/officeart/2005/8/layout/chevron2"/>
    <dgm:cxn modelId="{ED6B711A-01BE-441E-BC8A-B1A82AD75308}" srcId="{5A80C655-6945-42BD-B56C-56AA02E4BEFA}" destId="{B89E894A-DBEF-47B9-8E35-216D3AA324D0}" srcOrd="0" destOrd="0" parTransId="{C7D7E93B-C667-4BE7-9669-312CCCDFAFD8}" sibTransId="{F8B82903-A0F4-40C8-8369-C34E93EE14EA}"/>
    <dgm:cxn modelId="{11360821-594A-4359-BF17-CD69ED8521C7}" srcId="{59D46E77-7FB3-48F1-BD02-75D18700166E}" destId="{EB36DCC1-F2AB-4BDE-868E-5AB4D445C637}" srcOrd="0" destOrd="0" parTransId="{79E7FF4F-788C-4F64-B439-6376922C05A9}" sibTransId="{A8EE7E9D-281E-4A02-954B-76BDFE1A93AD}"/>
    <dgm:cxn modelId="{16309477-B3C8-4557-B4F8-C3D6C76156C5}" srcId="{45E7EE23-6FDF-4964-B4F5-76498CE8AA5A}" destId="{267BC400-F83B-4F69-B8DC-6F39AA61E855}" srcOrd="0" destOrd="0" parTransId="{4DB34CF3-B4F6-4BE9-910A-126E0FA61DD2}" sibTransId="{82695383-5548-4397-A96B-7DBCB7FB01C3}"/>
    <dgm:cxn modelId="{950313C9-2E08-448B-A749-3F45CE409850}" type="presOf" srcId="{45E7EE23-6FDF-4964-B4F5-76498CE8AA5A}" destId="{068A25C0-BCD5-438C-83A5-91D52E715AC5}" srcOrd="0" destOrd="0" presId="urn:microsoft.com/office/officeart/2005/8/layout/chevron2"/>
    <dgm:cxn modelId="{000274C9-D2CB-4A8F-9566-880167A504A7}" type="presOf" srcId="{EB36DCC1-F2AB-4BDE-868E-5AB4D445C637}" destId="{55732FC8-2CF2-4AD7-BE1F-A544723D05DF}" srcOrd="0" destOrd="0" presId="urn:microsoft.com/office/officeart/2005/8/layout/chevron2"/>
    <dgm:cxn modelId="{0C922984-A294-417B-B62A-2A9C376BD49A}" srcId="{58A92420-BF8C-47E3-A4C1-05A62DB93635}" destId="{45E7EE23-6FDF-4964-B4F5-76498CE8AA5A}" srcOrd="0" destOrd="0" parTransId="{6311D4C2-4424-4D20-9F62-426C0C6CCFF0}" sibTransId="{3EF3B052-03DB-422A-A2EB-C362CE44AF59}"/>
    <dgm:cxn modelId="{64371D15-7B7E-4D2A-B933-36AEB195ABBF}" type="presOf" srcId="{B89E894A-DBEF-47B9-8E35-216D3AA324D0}" destId="{D64AFDA9-5645-419C-950E-392A18BCF548}" srcOrd="0" destOrd="0" presId="urn:microsoft.com/office/officeart/2005/8/layout/chevron2"/>
    <dgm:cxn modelId="{B5405ECD-C637-4298-AF41-D0B09F606BBC}" srcId="{58A92420-BF8C-47E3-A4C1-05A62DB93635}" destId="{59D46E77-7FB3-48F1-BD02-75D18700166E}" srcOrd="1" destOrd="0" parTransId="{5CF70FAE-2A3B-46D4-8897-DD4CADA4B7F8}" sibTransId="{5D7C5008-91F4-4A0E-8356-2D4C13E138EC}"/>
    <dgm:cxn modelId="{9441D1D9-D48F-4204-9F75-44FB578C24A4}" type="presOf" srcId="{59D46E77-7FB3-48F1-BD02-75D18700166E}" destId="{B1781036-2892-486B-93E7-B6C75DDF4854}" srcOrd="0" destOrd="0" presId="urn:microsoft.com/office/officeart/2005/8/layout/chevron2"/>
    <dgm:cxn modelId="{F9342DC0-1B7A-4513-BC88-C717F84075F6}" srcId="{58A92420-BF8C-47E3-A4C1-05A62DB93635}" destId="{5A80C655-6945-42BD-B56C-56AA02E4BEFA}" srcOrd="2" destOrd="0" parTransId="{DCCE7830-2327-443B-A69E-A6E1F233BB44}" sibTransId="{E1C231B2-8A20-425D-8D46-AAC1A14EE2BD}"/>
    <dgm:cxn modelId="{7F485A50-9D4F-4E42-BA09-FF138F06F4CA}" type="presParOf" srcId="{02D51998-58DA-47DB-9CEB-38BCE7BD8ADC}" destId="{C6E32C3C-2FB4-42A9-A691-624B7BE4410F}" srcOrd="0" destOrd="0" presId="urn:microsoft.com/office/officeart/2005/8/layout/chevron2"/>
    <dgm:cxn modelId="{47CD5CD9-2787-4AB8-8A4C-F81A526546BD}" type="presParOf" srcId="{C6E32C3C-2FB4-42A9-A691-624B7BE4410F}" destId="{068A25C0-BCD5-438C-83A5-91D52E715AC5}" srcOrd="0" destOrd="0" presId="urn:microsoft.com/office/officeart/2005/8/layout/chevron2"/>
    <dgm:cxn modelId="{A4188CB2-6DED-43E0-9576-D0021BBABA90}" type="presParOf" srcId="{C6E32C3C-2FB4-42A9-A691-624B7BE4410F}" destId="{59A33B85-56C7-4628-8CC1-512DC9B6790B}" srcOrd="1" destOrd="0" presId="urn:microsoft.com/office/officeart/2005/8/layout/chevron2"/>
    <dgm:cxn modelId="{2AC6996F-AB26-4762-BA3B-09FBAFFF8A80}" type="presParOf" srcId="{02D51998-58DA-47DB-9CEB-38BCE7BD8ADC}" destId="{A228AE3A-5848-4488-AFBF-6B0252723398}" srcOrd="1" destOrd="0" presId="urn:microsoft.com/office/officeart/2005/8/layout/chevron2"/>
    <dgm:cxn modelId="{1822C90A-7ECD-4E42-A7EB-F270477ADCBC}" type="presParOf" srcId="{02D51998-58DA-47DB-9CEB-38BCE7BD8ADC}" destId="{EC62EFD1-C407-4B8D-A9E1-7C1093B6C0BC}" srcOrd="2" destOrd="0" presId="urn:microsoft.com/office/officeart/2005/8/layout/chevron2"/>
    <dgm:cxn modelId="{B0A1E80C-C3E9-4919-A5BB-1F9DC1875241}" type="presParOf" srcId="{EC62EFD1-C407-4B8D-A9E1-7C1093B6C0BC}" destId="{B1781036-2892-486B-93E7-B6C75DDF4854}" srcOrd="0" destOrd="0" presId="urn:microsoft.com/office/officeart/2005/8/layout/chevron2"/>
    <dgm:cxn modelId="{15C5CEC0-89D0-446D-8D70-6CE93972BD09}" type="presParOf" srcId="{EC62EFD1-C407-4B8D-A9E1-7C1093B6C0BC}" destId="{55732FC8-2CF2-4AD7-BE1F-A544723D05DF}" srcOrd="1" destOrd="0" presId="urn:microsoft.com/office/officeart/2005/8/layout/chevron2"/>
    <dgm:cxn modelId="{F32E1BAA-C38E-40DD-9E54-1DA96C1ABAF9}" type="presParOf" srcId="{02D51998-58DA-47DB-9CEB-38BCE7BD8ADC}" destId="{059ECDC2-922E-4F59-BF76-500FBFB9E78D}" srcOrd="3" destOrd="0" presId="urn:microsoft.com/office/officeart/2005/8/layout/chevron2"/>
    <dgm:cxn modelId="{468E0C15-901D-4555-A624-56A23AB90F03}" type="presParOf" srcId="{02D51998-58DA-47DB-9CEB-38BCE7BD8ADC}" destId="{94CAB9A7-6E56-4770-BDC9-2773A048CB1F}" srcOrd="4" destOrd="0" presId="urn:microsoft.com/office/officeart/2005/8/layout/chevron2"/>
    <dgm:cxn modelId="{F268EFC6-9BD0-4D53-829A-1EECD011256A}" type="presParOf" srcId="{94CAB9A7-6E56-4770-BDC9-2773A048CB1F}" destId="{31B5D98D-C1D6-4134-BE11-4B8EA224C660}" srcOrd="0" destOrd="0" presId="urn:microsoft.com/office/officeart/2005/8/layout/chevron2"/>
    <dgm:cxn modelId="{2A189AB9-AC2C-4FB0-9AD6-7FF6EEB2E0BB}" type="presParOf" srcId="{94CAB9A7-6E56-4770-BDC9-2773A048CB1F}" destId="{D64AFDA9-5645-419C-950E-392A18BCF5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59624F-A4A9-4269-B034-A33844D61D1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408EDFF2-BB24-4AE0-9770-83F9694ED326}">
      <dgm:prSet phldrT="[Texto]"/>
      <dgm:spPr/>
      <dgm:t>
        <a:bodyPr/>
        <a:lstStyle/>
        <a:p>
          <a:r>
            <a:rPr lang="es-SV" dirty="0" smtClean="0"/>
            <a:t>Material</a:t>
          </a:r>
          <a:endParaRPr lang="es-SV" dirty="0"/>
        </a:p>
      </dgm:t>
    </dgm:pt>
    <dgm:pt modelId="{1B8E5CA9-D44B-4E45-9413-9D4ED1D6C88C}" type="parTrans" cxnId="{D4859B81-E996-4C8F-A371-02FFE4705D70}">
      <dgm:prSet/>
      <dgm:spPr/>
      <dgm:t>
        <a:bodyPr/>
        <a:lstStyle/>
        <a:p>
          <a:endParaRPr lang="es-SV"/>
        </a:p>
      </dgm:t>
    </dgm:pt>
    <dgm:pt modelId="{9C4A955B-3F7D-472F-B4C4-1DB8CF0F1E1C}" type="sibTrans" cxnId="{D4859B81-E996-4C8F-A371-02FFE4705D70}">
      <dgm:prSet/>
      <dgm:spPr/>
      <dgm:t>
        <a:bodyPr/>
        <a:lstStyle/>
        <a:p>
          <a:endParaRPr lang="es-SV"/>
        </a:p>
      </dgm:t>
    </dgm:pt>
    <dgm:pt modelId="{82595588-7999-41CD-AE89-F918AB86BEA4}">
      <dgm:prSet phldrT="[Texto]"/>
      <dgm:spPr/>
      <dgm:t>
        <a:bodyPr/>
        <a:lstStyle/>
        <a:p>
          <a:r>
            <a:rPr lang="es-SV" dirty="0" smtClean="0"/>
            <a:t>Cuando afecta derechos o bienes</a:t>
          </a:r>
          <a:endParaRPr lang="es-SV" dirty="0"/>
        </a:p>
      </dgm:t>
    </dgm:pt>
    <dgm:pt modelId="{690566DB-480F-4E43-9772-27CF7B5EB9F4}" type="parTrans" cxnId="{3ED2BE6D-36F5-4187-A51E-37EE6CDDE806}">
      <dgm:prSet/>
      <dgm:spPr/>
      <dgm:t>
        <a:bodyPr/>
        <a:lstStyle/>
        <a:p>
          <a:endParaRPr lang="es-SV"/>
        </a:p>
      </dgm:t>
    </dgm:pt>
    <dgm:pt modelId="{DE8EB8B5-F67F-4B31-8A54-3EE457AB9F1D}" type="sibTrans" cxnId="{3ED2BE6D-36F5-4187-A51E-37EE6CDDE806}">
      <dgm:prSet/>
      <dgm:spPr/>
      <dgm:t>
        <a:bodyPr/>
        <a:lstStyle/>
        <a:p>
          <a:endParaRPr lang="es-SV"/>
        </a:p>
      </dgm:t>
    </dgm:pt>
    <dgm:pt modelId="{AB3B3A80-CC04-4A0E-B047-D89DA63D16A2}">
      <dgm:prSet phldrT="[Texto]"/>
      <dgm:spPr/>
      <dgm:t>
        <a:bodyPr/>
        <a:lstStyle/>
        <a:p>
          <a:r>
            <a:rPr lang="es-SV" dirty="0" smtClean="0"/>
            <a:t>Social </a:t>
          </a:r>
          <a:endParaRPr lang="es-SV" dirty="0"/>
        </a:p>
      </dgm:t>
    </dgm:pt>
    <dgm:pt modelId="{50C375F2-BA96-461A-8C3A-312687C59C47}" type="parTrans" cxnId="{55ABD5EF-0B51-456A-AF79-F75D97E98A2E}">
      <dgm:prSet/>
      <dgm:spPr/>
      <dgm:t>
        <a:bodyPr/>
        <a:lstStyle/>
        <a:p>
          <a:endParaRPr lang="es-SV"/>
        </a:p>
      </dgm:t>
    </dgm:pt>
    <dgm:pt modelId="{A5E87339-02BD-4DB8-9E98-A37DCE2CC7F7}" type="sibTrans" cxnId="{55ABD5EF-0B51-456A-AF79-F75D97E98A2E}">
      <dgm:prSet/>
      <dgm:spPr/>
      <dgm:t>
        <a:bodyPr/>
        <a:lstStyle/>
        <a:p>
          <a:endParaRPr lang="es-SV"/>
        </a:p>
      </dgm:t>
    </dgm:pt>
    <dgm:pt modelId="{E58BED33-8509-4C4A-9189-DEB31DBD5056}">
      <dgm:prSet phldrT="[Texto]"/>
      <dgm:spPr/>
      <dgm:t>
        <a:bodyPr/>
        <a:lstStyle/>
        <a:p>
          <a:r>
            <a:rPr lang="es-SV" dirty="0" smtClean="0"/>
            <a:t>Cuando impacta la credibilidad o la confianza depositada</a:t>
          </a:r>
          <a:endParaRPr lang="es-SV" dirty="0"/>
        </a:p>
      </dgm:t>
    </dgm:pt>
    <dgm:pt modelId="{5B8CBC87-428A-4BA5-945F-198A54A6AA5D}" type="parTrans" cxnId="{A2E8D685-7079-4717-AE56-0E42C8D4D7FA}">
      <dgm:prSet/>
      <dgm:spPr/>
      <dgm:t>
        <a:bodyPr/>
        <a:lstStyle/>
        <a:p>
          <a:endParaRPr lang="es-SV"/>
        </a:p>
      </dgm:t>
    </dgm:pt>
    <dgm:pt modelId="{A6A794FB-E0C4-46DC-9BE7-2C9B6F7DCEB0}" type="sibTrans" cxnId="{A2E8D685-7079-4717-AE56-0E42C8D4D7FA}">
      <dgm:prSet/>
      <dgm:spPr/>
      <dgm:t>
        <a:bodyPr/>
        <a:lstStyle/>
        <a:p>
          <a:endParaRPr lang="es-SV"/>
        </a:p>
      </dgm:t>
    </dgm:pt>
    <dgm:pt modelId="{19203FCD-67D0-429E-BD13-8BDC08386A1B}">
      <dgm:prSet phldrT="[Texto]"/>
      <dgm:spPr/>
      <dgm:t>
        <a:bodyPr/>
        <a:lstStyle/>
        <a:p>
          <a:r>
            <a:rPr lang="es-SV" dirty="0" smtClean="0"/>
            <a:t>Legal</a:t>
          </a:r>
          <a:endParaRPr lang="es-SV" dirty="0"/>
        </a:p>
      </dgm:t>
    </dgm:pt>
    <dgm:pt modelId="{82EFB330-76DD-4567-AEF5-D3D2E0F6C0F3}" type="parTrans" cxnId="{9CC2C02E-7012-4CDC-8DE9-EFAAFD7818E8}">
      <dgm:prSet/>
      <dgm:spPr/>
      <dgm:t>
        <a:bodyPr/>
        <a:lstStyle/>
        <a:p>
          <a:endParaRPr lang="es-SV"/>
        </a:p>
      </dgm:t>
    </dgm:pt>
    <dgm:pt modelId="{ACD945B1-C6C6-40E8-9766-7D63DE1D92D9}" type="sibTrans" cxnId="{9CC2C02E-7012-4CDC-8DE9-EFAAFD7818E8}">
      <dgm:prSet/>
      <dgm:spPr/>
      <dgm:t>
        <a:bodyPr/>
        <a:lstStyle/>
        <a:p>
          <a:endParaRPr lang="es-SV"/>
        </a:p>
      </dgm:t>
    </dgm:pt>
    <dgm:pt modelId="{36144C02-AD06-4263-ABD4-401EB657EB58}">
      <dgm:prSet phldrT="[Texto]"/>
      <dgm:spPr/>
      <dgm:t>
        <a:bodyPr/>
        <a:lstStyle/>
        <a:p>
          <a:r>
            <a:rPr lang="es-SV" dirty="0" smtClean="0"/>
            <a:t>Cuando contraría las normas generando un perjuicio para terceros o para el estado, teniendo presente que para las organizaciones todo perjuicio o daño, puede y debe tasarse en dinero</a:t>
          </a:r>
          <a:endParaRPr lang="es-SV" dirty="0"/>
        </a:p>
      </dgm:t>
    </dgm:pt>
    <dgm:pt modelId="{23C74120-106D-432E-964C-7F2F7B400A17}" type="parTrans" cxnId="{712DEB0D-A5D7-4B28-AE96-4FBB6B4B55BF}">
      <dgm:prSet/>
      <dgm:spPr/>
      <dgm:t>
        <a:bodyPr/>
        <a:lstStyle/>
        <a:p>
          <a:endParaRPr lang="es-SV"/>
        </a:p>
      </dgm:t>
    </dgm:pt>
    <dgm:pt modelId="{5810FB2A-925E-4238-9687-9F6A0F153F8D}" type="sibTrans" cxnId="{712DEB0D-A5D7-4B28-AE96-4FBB6B4B55BF}">
      <dgm:prSet/>
      <dgm:spPr/>
      <dgm:t>
        <a:bodyPr/>
        <a:lstStyle/>
        <a:p>
          <a:endParaRPr lang="es-SV"/>
        </a:p>
      </dgm:t>
    </dgm:pt>
    <dgm:pt modelId="{AE1D737C-2357-4989-8F0D-929E6043E50F}" type="pres">
      <dgm:prSet presAssocID="{CB59624F-A4A9-4269-B034-A33844D61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915595E2-CAAA-436C-81D9-A94F4CEEB1F2}" type="pres">
      <dgm:prSet presAssocID="{408EDFF2-BB24-4AE0-9770-83F9694ED326}" presName="composite" presStyleCnt="0"/>
      <dgm:spPr/>
    </dgm:pt>
    <dgm:pt modelId="{77213B50-2904-40B1-B8F4-765E18F76E02}" type="pres">
      <dgm:prSet presAssocID="{408EDFF2-BB24-4AE0-9770-83F9694ED32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D1F2608-AD39-4ACC-BFE9-19B71B6C9EBE}" type="pres">
      <dgm:prSet presAssocID="{408EDFF2-BB24-4AE0-9770-83F9694ED32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875C1F1-667B-4278-B898-1161F3E1B619}" type="pres">
      <dgm:prSet presAssocID="{9C4A955B-3F7D-472F-B4C4-1DB8CF0F1E1C}" presName="sp" presStyleCnt="0"/>
      <dgm:spPr/>
    </dgm:pt>
    <dgm:pt modelId="{D427A5AE-E5F8-4864-95D8-05B5CFDD5B97}" type="pres">
      <dgm:prSet presAssocID="{AB3B3A80-CC04-4A0E-B047-D89DA63D16A2}" presName="composite" presStyleCnt="0"/>
      <dgm:spPr/>
    </dgm:pt>
    <dgm:pt modelId="{8304678A-D099-44FD-A02E-136661A23830}" type="pres">
      <dgm:prSet presAssocID="{AB3B3A80-CC04-4A0E-B047-D89DA63D16A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C5A4249-EDDA-41AC-B823-CDB567B70957}" type="pres">
      <dgm:prSet presAssocID="{AB3B3A80-CC04-4A0E-B047-D89DA63D16A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F917368-38A7-4677-B3DE-8C7A3466CAF5}" type="pres">
      <dgm:prSet presAssocID="{A5E87339-02BD-4DB8-9E98-A37DCE2CC7F7}" presName="sp" presStyleCnt="0"/>
      <dgm:spPr/>
    </dgm:pt>
    <dgm:pt modelId="{F03C6CB9-E2F8-449F-8A71-1989A16BDFFF}" type="pres">
      <dgm:prSet presAssocID="{19203FCD-67D0-429E-BD13-8BDC08386A1B}" presName="composite" presStyleCnt="0"/>
      <dgm:spPr/>
    </dgm:pt>
    <dgm:pt modelId="{7C7DB880-2B26-4B5B-9324-E6D6A1215FA1}" type="pres">
      <dgm:prSet presAssocID="{19203FCD-67D0-429E-BD13-8BDC08386A1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D055A6C-AD2C-48C8-944F-4194584123DF}" type="pres">
      <dgm:prSet presAssocID="{19203FCD-67D0-429E-BD13-8BDC08386A1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7A01F027-A2E1-4BB4-A6F3-713DD73DAD9D}" type="presOf" srcId="{82595588-7999-41CD-AE89-F918AB86BEA4}" destId="{3D1F2608-AD39-4ACC-BFE9-19B71B6C9EBE}" srcOrd="0" destOrd="0" presId="urn:microsoft.com/office/officeart/2005/8/layout/chevron2"/>
    <dgm:cxn modelId="{9CC2C02E-7012-4CDC-8DE9-EFAAFD7818E8}" srcId="{CB59624F-A4A9-4269-B034-A33844D61D16}" destId="{19203FCD-67D0-429E-BD13-8BDC08386A1B}" srcOrd="2" destOrd="0" parTransId="{82EFB330-76DD-4567-AEF5-D3D2E0F6C0F3}" sibTransId="{ACD945B1-C6C6-40E8-9766-7D63DE1D92D9}"/>
    <dgm:cxn modelId="{E8D85E1D-F93C-4ABA-8738-7DCA9D96D952}" type="presOf" srcId="{19203FCD-67D0-429E-BD13-8BDC08386A1B}" destId="{7C7DB880-2B26-4B5B-9324-E6D6A1215FA1}" srcOrd="0" destOrd="0" presId="urn:microsoft.com/office/officeart/2005/8/layout/chevron2"/>
    <dgm:cxn modelId="{AD138A8A-739C-41D0-B4DC-8C83531AEE96}" type="presOf" srcId="{AB3B3A80-CC04-4A0E-B047-D89DA63D16A2}" destId="{8304678A-D099-44FD-A02E-136661A23830}" srcOrd="0" destOrd="0" presId="urn:microsoft.com/office/officeart/2005/8/layout/chevron2"/>
    <dgm:cxn modelId="{8866B068-D429-4DCB-BD55-6BBE9AD5BF79}" type="presOf" srcId="{36144C02-AD06-4263-ABD4-401EB657EB58}" destId="{6D055A6C-AD2C-48C8-944F-4194584123DF}" srcOrd="0" destOrd="0" presId="urn:microsoft.com/office/officeart/2005/8/layout/chevron2"/>
    <dgm:cxn modelId="{9E442E4B-256E-49F3-8381-F557C83A356A}" type="presOf" srcId="{CB59624F-A4A9-4269-B034-A33844D61D16}" destId="{AE1D737C-2357-4989-8F0D-929E6043E50F}" srcOrd="0" destOrd="0" presId="urn:microsoft.com/office/officeart/2005/8/layout/chevron2"/>
    <dgm:cxn modelId="{712DEB0D-A5D7-4B28-AE96-4FBB6B4B55BF}" srcId="{19203FCD-67D0-429E-BD13-8BDC08386A1B}" destId="{36144C02-AD06-4263-ABD4-401EB657EB58}" srcOrd="0" destOrd="0" parTransId="{23C74120-106D-432E-964C-7F2F7B400A17}" sibTransId="{5810FB2A-925E-4238-9687-9F6A0F153F8D}"/>
    <dgm:cxn modelId="{A2E8D685-7079-4717-AE56-0E42C8D4D7FA}" srcId="{AB3B3A80-CC04-4A0E-B047-D89DA63D16A2}" destId="{E58BED33-8509-4C4A-9189-DEB31DBD5056}" srcOrd="0" destOrd="0" parTransId="{5B8CBC87-428A-4BA5-945F-198A54A6AA5D}" sibTransId="{A6A794FB-E0C4-46DC-9BE7-2C9B6F7DCEB0}"/>
    <dgm:cxn modelId="{3ED2BE6D-36F5-4187-A51E-37EE6CDDE806}" srcId="{408EDFF2-BB24-4AE0-9770-83F9694ED326}" destId="{82595588-7999-41CD-AE89-F918AB86BEA4}" srcOrd="0" destOrd="0" parTransId="{690566DB-480F-4E43-9772-27CF7B5EB9F4}" sibTransId="{DE8EB8B5-F67F-4B31-8A54-3EE457AB9F1D}"/>
    <dgm:cxn modelId="{D4859B81-E996-4C8F-A371-02FFE4705D70}" srcId="{CB59624F-A4A9-4269-B034-A33844D61D16}" destId="{408EDFF2-BB24-4AE0-9770-83F9694ED326}" srcOrd="0" destOrd="0" parTransId="{1B8E5CA9-D44B-4E45-9413-9D4ED1D6C88C}" sibTransId="{9C4A955B-3F7D-472F-B4C4-1DB8CF0F1E1C}"/>
    <dgm:cxn modelId="{7CF909AE-182D-46D1-BFD2-98C34E671595}" type="presOf" srcId="{E58BED33-8509-4C4A-9189-DEB31DBD5056}" destId="{4C5A4249-EDDA-41AC-B823-CDB567B70957}" srcOrd="0" destOrd="0" presId="urn:microsoft.com/office/officeart/2005/8/layout/chevron2"/>
    <dgm:cxn modelId="{55ABD5EF-0B51-456A-AF79-F75D97E98A2E}" srcId="{CB59624F-A4A9-4269-B034-A33844D61D16}" destId="{AB3B3A80-CC04-4A0E-B047-D89DA63D16A2}" srcOrd="1" destOrd="0" parTransId="{50C375F2-BA96-461A-8C3A-312687C59C47}" sibTransId="{A5E87339-02BD-4DB8-9E98-A37DCE2CC7F7}"/>
    <dgm:cxn modelId="{AAF7B932-15D7-4AB7-B01D-DD6B139BD602}" type="presOf" srcId="{408EDFF2-BB24-4AE0-9770-83F9694ED326}" destId="{77213B50-2904-40B1-B8F4-765E18F76E02}" srcOrd="0" destOrd="0" presId="urn:microsoft.com/office/officeart/2005/8/layout/chevron2"/>
    <dgm:cxn modelId="{973D9A80-AD1E-4085-B2AF-66E44A8244F9}" type="presParOf" srcId="{AE1D737C-2357-4989-8F0D-929E6043E50F}" destId="{915595E2-CAAA-436C-81D9-A94F4CEEB1F2}" srcOrd="0" destOrd="0" presId="urn:microsoft.com/office/officeart/2005/8/layout/chevron2"/>
    <dgm:cxn modelId="{59A1DC95-652A-49D8-A358-7855B14FD734}" type="presParOf" srcId="{915595E2-CAAA-436C-81D9-A94F4CEEB1F2}" destId="{77213B50-2904-40B1-B8F4-765E18F76E02}" srcOrd="0" destOrd="0" presId="urn:microsoft.com/office/officeart/2005/8/layout/chevron2"/>
    <dgm:cxn modelId="{222F5F28-2DB6-4CFA-BA4E-010DD2A44A19}" type="presParOf" srcId="{915595E2-CAAA-436C-81D9-A94F4CEEB1F2}" destId="{3D1F2608-AD39-4ACC-BFE9-19B71B6C9EBE}" srcOrd="1" destOrd="0" presId="urn:microsoft.com/office/officeart/2005/8/layout/chevron2"/>
    <dgm:cxn modelId="{97294FF0-6A66-4DC0-8B64-94B4BF2C5D59}" type="presParOf" srcId="{AE1D737C-2357-4989-8F0D-929E6043E50F}" destId="{E875C1F1-667B-4278-B898-1161F3E1B619}" srcOrd="1" destOrd="0" presId="urn:microsoft.com/office/officeart/2005/8/layout/chevron2"/>
    <dgm:cxn modelId="{6D8BF5C1-D0BE-4B76-9156-EDDB011C787E}" type="presParOf" srcId="{AE1D737C-2357-4989-8F0D-929E6043E50F}" destId="{D427A5AE-E5F8-4864-95D8-05B5CFDD5B97}" srcOrd="2" destOrd="0" presId="urn:microsoft.com/office/officeart/2005/8/layout/chevron2"/>
    <dgm:cxn modelId="{A90FA74D-F0E6-4238-A556-FDFE914B2242}" type="presParOf" srcId="{D427A5AE-E5F8-4864-95D8-05B5CFDD5B97}" destId="{8304678A-D099-44FD-A02E-136661A23830}" srcOrd="0" destOrd="0" presId="urn:microsoft.com/office/officeart/2005/8/layout/chevron2"/>
    <dgm:cxn modelId="{824CA0B1-7B9A-4EC8-8BC6-747BDDE47675}" type="presParOf" srcId="{D427A5AE-E5F8-4864-95D8-05B5CFDD5B97}" destId="{4C5A4249-EDDA-41AC-B823-CDB567B70957}" srcOrd="1" destOrd="0" presId="urn:microsoft.com/office/officeart/2005/8/layout/chevron2"/>
    <dgm:cxn modelId="{621DA510-48A7-4FFE-B42A-398695BF20DE}" type="presParOf" srcId="{AE1D737C-2357-4989-8F0D-929E6043E50F}" destId="{5F917368-38A7-4677-B3DE-8C7A3466CAF5}" srcOrd="3" destOrd="0" presId="urn:microsoft.com/office/officeart/2005/8/layout/chevron2"/>
    <dgm:cxn modelId="{A59A8AF9-85AE-4381-8477-BCFE1D189C19}" type="presParOf" srcId="{AE1D737C-2357-4989-8F0D-929E6043E50F}" destId="{F03C6CB9-E2F8-449F-8A71-1989A16BDFFF}" srcOrd="4" destOrd="0" presId="urn:microsoft.com/office/officeart/2005/8/layout/chevron2"/>
    <dgm:cxn modelId="{867C596D-E9F9-4B92-9E1D-0892EFD9A83D}" type="presParOf" srcId="{F03C6CB9-E2F8-449F-8A71-1989A16BDFFF}" destId="{7C7DB880-2B26-4B5B-9324-E6D6A1215FA1}" srcOrd="0" destOrd="0" presId="urn:microsoft.com/office/officeart/2005/8/layout/chevron2"/>
    <dgm:cxn modelId="{43C58799-A98C-4A58-A029-84C618C75453}" type="presParOf" srcId="{F03C6CB9-E2F8-449F-8A71-1989A16BDFFF}" destId="{6D055A6C-AD2C-48C8-944F-4194584123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A25C0-BCD5-438C-83A5-91D52E715AC5}">
      <dsp:nvSpPr>
        <dsp:cNvPr id="0" name=""/>
        <dsp:cNvSpPr/>
      </dsp:nvSpPr>
      <dsp:spPr>
        <a:xfrm rot="5400000">
          <a:off x="-203501" y="138566"/>
          <a:ext cx="1551084" cy="12781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Principal</a:t>
          </a:r>
          <a:endParaRPr lang="es-SV" sz="1800" kern="1200" dirty="0"/>
        </a:p>
      </dsp:txBody>
      <dsp:txXfrm rot="-5400000">
        <a:off x="-67025" y="641158"/>
        <a:ext cx="1278133" cy="272951"/>
      </dsp:txXfrm>
    </dsp:sp>
    <dsp:sp modelId="{59A33B85-56C7-4628-8CC1-512DC9B6790B}">
      <dsp:nvSpPr>
        <dsp:cNvPr id="0" name=""/>
        <dsp:cNvSpPr/>
      </dsp:nvSpPr>
      <dsp:spPr>
        <a:xfrm rot="5400000">
          <a:off x="4969121" y="-3852110"/>
          <a:ext cx="1008204" cy="8716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800" kern="1200" dirty="0" smtClean="0"/>
            <a:t>Es ayudar a la dirección en el cumplimiento de sus</a:t>
          </a:r>
          <a:r>
            <a:rPr lang="es-SV" sz="1800" b="0" kern="1200" dirty="0" smtClean="0">
              <a:solidFill>
                <a:schemeClr val="tx1"/>
              </a:solidFill>
            </a:rPr>
            <a:t> </a:t>
          </a:r>
          <a:r>
            <a:rPr lang="es-SV" sz="1800" b="0" kern="1200" dirty="0" smtClean="0">
              <a:solidFill>
                <a:schemeClr val="tx1"/>
              </a:solidFill>
              <a:hlinkClick xmlns:r="http://schemas.openxmlformats.org/officeDocument/2006/relationships" r:id="rId1"/>
            </a:rPr>
            <a:t>funciones</a:t>
          </a:r>
          <a:r>
            <a:rPr lang="es-SV" sz="1800" kern="1200" dirty="0" smtClean="0"/>
            <a:t> y responsabilidades, proporcionándole análisis objetivos, evaluaciones, recomendaciones y todo tipo de comentarios pertinentes sobre las operaciones examinadas</a:t>
          </a:r>
          <a:endParaRPr lang="es-SV" sz="1800" kern="1200" dirty="0"/>
        </a:p>
      </dsp:txBody>
      <dsp:txXfrm rot="-5400000">
        <a:off x="1114919" y="51308"/>
        <a:ext cx="8667392" cy="909772"/>
      </dsp:txXfrm>
    </dsp:sp>
    <dsp:sp modelId="{B1781036-2892-486B-93E7-B6C75DDF4854}">
      <dsp:nvSpPr>
        <dsp:cNvPr id="0" name=""/>
        <dsp:cNvSpPr/>
      </dsp:nvSpPr>
      <dsp:spPr>
        <a:xfrm rot="5400000">
          <a:off x="-169897" y="1461373"/>
          <a:ext cx="1551084" cy="13453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300" kern="1200" dirty="0" smtClean="0"/>
            <a:t>Específico 1</a:t>
          </a:r>
          <a:endParaRPr lang="es-SV" sz="1300" kern="1200" dirty="0"/>
        </a:p>
      </dsp:txBody>
      <dsp:txXfrm rot="-5400000">
        <a:off x="-67026" y="2031173"/>
        <a:ext cx="1345342" cy="205742"/>
      </dsp:txXfrm>
    </dsp:sp>
    <dsp:sp modelId="{55732FC8-2CF2-4AD7-BE1F-A544723D05DF}">
      <dsp:nvSpPr>
        <dsp:cNvPr id="0" name=""/>
        <dsp:cNvSpPr/>
      </dsp:nvSpPr>
      <dsp:spPr>
        <a:xfrm rot="5400000">
          <a:off x="5002726" y="-2495699"/>
          <a:ext cx="1008204" cy="8716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800" kern="1200" dirty="0" smtClean="0"/>
            <a:t>Verificar la confiabilidad o grado de razonabilidad de la información contable y extracontable, generada en los diferentes niveles de </a:t>
          </a:r>
          <a:r>
            <a:rPr lang="es-SV" sz="1800" kern="1200" dirty="0" smtClean="0">
              <a:hlinkClick xmlns:r="http://schemas.openxmlformats.org/officeDocument/2006/relationships" r:id="rId2"/>
            </a:rPr>
            <a:t>la organización</a:t>
          </a:r>
          <a:r>
            <a:rPr lang="es-SV" sz="1800" kern="1200" dirty="0" smtClean="0"/>
            <a:t>.</a:t>
          </a:r>
          <a:endParaRPr lang="es-SV" sz="1800" kern="1200" dirty="0"/>
        </a:p>
      </dsp:txBody>
      <dsp:txXfrm rot="-5400000">
        <a:off x="1148524" y="1407719"/>
        <a:ext cx="8667392" cy="909772"/>
      </dsp:txXfrm>
    </dsp:sp>
    <dsp:sp modelId="{31B5D98D-C1D6-4134-BE11-4B8EA224C660}">
      <dsp:nvSpPr>
        <dsp:cNvPr id="0" name=""/>
        <dsp:cNvSpPr/>
      </dsp:nvSpPr>
      <dsp:spPr>
        <a:xfrm rot="5400000">
          <a:off x="-165636" y="2813522"/>
          <a:ext cx="1551084" cy="13538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300" kern="1200" dirty="0" smtClean="0"/>
            <a:t>Específico 2</a:t>
          </a:r>
          <a:endParaRPr lang="es-SV" sz="1300" kern="1200" dirty="0"/>
        </a:p>
      </dsp:txBody>
      <dsp:txXfrm rot="-5400000">
        <a:off x="-67026" y="3391846"/>
        <a:ext cx="1353865" cy="197219"/>
      </dsp:txXfrm>
    </dsp:sp>
    <dsp:sp modelId="{D64AFDA9-5645-419C-950E-392A18BCF548}">
      <dsp:nvSpPr>
        <dsp:cNvPr id="0" name=""/>
        <dsp:cNvSpPr/>
      </dsp:nvSpPr>
      <dsp:spPr>
        <a:xfrm rot="5400000">
          <a:off x="5006987" y="-1139288"/>
          <a:ext cx="1008204" cy="87166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800" kern="1200" dirty="0" smtClean="0"/>
            <a:t>Vigilar el buen funcionamiento del sistema de control interno (lo cual implica su relevamiento y evaluación), tanto el sistema de control interno contable como el operativo.</a:t>
          </a:r>
          <a:endParaRPr lang="es-SV" sz="1800" kern="1200" dirty="0"/>
        </a:p>
      </dsp:txBody>
      <dsp:txXfrm rot="-5400000">
        <a:off x="1152785" y="2764130"/>
        <a:ext cx="8667392" cy="9097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13B50-2904-40B1-B8F4-765E18F76E02}">
      <dsp:nvSpPr>
        <dsp:cNvPr id="0" name=""/>
        <dsp:cNvSpPr/>
      </dsp:nvSpPr>
      <dsp:spPr>
        <a:xfrm rot="5400000">
          <a:off x="-213497" y="215670"/>
          <a:ext cx="1423319" cy="9963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kern="1200" dirty="0" smtClean="0"/>
            <a:t>Material</a:t>
          </a:r>
          <a:endParaRPr lang="es-SV" sz="2000" kern="1200" dirty="0"/>
        </a:p>
      </dsp:txBody>
      <dsp:txXfrm rot="-5400000">
        <a:off x="2" y="500334"/>
        <a:ext cx="996323" cy="426996"/>
      </dsp:txXfrm>
    </dsp:sp>
    <dsp:sp modelId="{3D1F2608-AD39-4ACC-BFE9-19B71B6C9EBE}">
      <dsp:nvSpPr>
        <dsp:cNvPr id="0" name=""/>
        <dsp:cNvSpPr/>
      </dsp:nvSpPr>
      <dsp:spPr>
        <a:xfrm rot="5400000">
          <a:off x="4333738" y="-3335242"/>
          <a:ext cx="925157" cy="75999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900" kern="1200" dirty="0" smtClean="0"/>
            <a:t>Cuando afecta derechos o bienes</a:t>
          </a:r>
          <a:endParaRPr lang="es-SV" sz="1900" kern="1200" dirty="0"/>
        </a:p>
      </dsp:txBody>
      <dsp:txXfrm rot="-5400000">
        <a:off x="996323" y="47335"/>
        <a:ext cx="7554826" cy="834833"/>
      </dsp:txXfrm>
    </dsp:sp>
    <dsp:sp modelId="{8304678A-D099-44FD-A02E-136661A23830}">
      <dsp:nvSpPr>
        <dsp:cNvPr id="0" name=""/>
        <dsp:cNvSpPr/>
      </dsp:nvSpPr>
      <dsp:spPr>
        <a:xfrm rot="5400000">
          <a:off x="-213497" y="1442556"/>
          <a:ext cx="1423319" cy="9963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kern="1200" dirty="0" smtClean="0"/>
            <a:t>Social </a:t>
          </a:r>
          <a:endParaRPr lang="es-SV" sz="2000" kern="1200" dirty="0"/>
        </a:p>
      </dsp:txBody>
      <dsp:txXfrm rot="-5400000">
        <a:off x="2" y="1727220"/>
        <a:ext cx="996323" cy="426996"/>
      </dsp:txXfrm>
    </dsp:sp>
    <dsp:sp modelId="{4C5A4249-EDDA-41AC-B823-CDB567B70957}">
      <dsp:nvSpPr>
        <dsp:cNvPr id="0" name=""/>
        <dsp:cNvSpPr/>
      </dsp:nvSpPr>
      <dsp:spPr>
        <a:xfrm rot="5400000">
          <a:off x="4333738" y="-2108356"/>
          <a:ext cx="925157" cy="75999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900" kern="1200" dirty="0" smtClean="0"/>
            <a:t>Cuando impacta la credibilidad o la confianza depositada</a:t>
          </a:r>
          <a:endParaRPr lang="es-SV" sz="1900" kern="1200" dirty="0"/>
        </a:p>
      </dsp:txBody>
      <dsp:txXfrm rot="-5400000">
        <a:off x="996323" y="1274221"/>
        <a:ext cx="7554826" cy="834833"/>
      </dsp:txXfrm>
    </dsp:sp>
    <dsp:sp modelId="{7C7DB880-2B26-4B5B-9324-E6D6A1215FA1}">
      <dsp:nvSpPr>
        <dsp:cNvPr id="0" name=""/>
        <dsp:cNvSpPr/>
      </dsp:nvSpPr>
      <dsp:spPr>
        <a:xfrm rot="5400000">
          <a:off x="-213497" y="2669443"/>
          <a:ext cx="1423319" cy="9963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kern="1200" dirty="0" smtClean="0"/>
            <a:t>Legal</a:t>
          </a:r>
          <a:endParaRPr lang="es-SV" sz="2000" kern="1200" dirty="0"/>
        </a:p>
      </dsp:txBody>
      <dsp:txXfrm rot="-5400000">
        <a:off x="2" y="2954107"/>
        <a:ext cx="996323" cy="426996"/>
      </dsp:txXfrm>
    </dsp:sp>
    <dsp:sp modelId="{6D055A6C-AD2C-48C8-944F-4194584123DF}">
      <dsp:nvSpPr>
        <dsp:cNvPr id="0" name=""/>
        <dsp:cNvSpPr/>
      </dsp:nvSpPr>
      <dsp:spPr>
        <a:xfrm rot="5400000">
          <a:off x="4333738" y="-881470"/>
          <a:ext cx="925157" cy="75999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900" kern="1200" dirty="0" smtClean="0"/>
            <a:t>Cuando contraría las normas generando un perjuicio para terceros o para el estado, teniendo presente que para las organizaciones todo perjuicio o daño, puede y debe tasarse en dinero</a:t>
          </a:r>
          <a:endParaRPr lang="es-SV" sz="1900" kern="1200" dirty="0"/>
        </a:p>
      </dsp:txBody>
      <dsp:txXfrm rot="-5400000">
        <a:off x="996323" y="2501107"/>
        <a:ext cx="7554826" cy="834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8F149-42EB-4034-BDED-3061EACAF9F7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C6C26-F767-431C-B951-CEF443308610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46210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3347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72033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6079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420852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1373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69983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387668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516561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30396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64231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3966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5761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2586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4684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758325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81654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935DC-A528-4D0E-8719-259E4C1489C0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BDA981-BBA0-44D2-A886-715C944216E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26461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onografias.com/trabajos/seguinfo/seguinfo.s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82938" y="2806870"/>
            <a:ext cx="8295301" cy="1646302"/>
          </a:xfrm>
        </p:spPr>
        <p:txBody>
          <a:bodyPr/>
          <a:lstStyle/>
          <a:p>
            <a:r>
              <a:rPr lang="es-SV" i="1" dirty="0" smtClean="0"/>
              <a:t>Tema 19</a:t>
            </a:r>
            <a:br>
              <a:rPr lang="es-SV" i="1" dirty="0" smtClean="0"/>
            </a:br>
            <a:r>
              <a:rPr lang="es-SV" i="1" dirty="0" smtClean="0"/>
              <a:t/>
            </a:r>
            <a:br>
              <a:rPr lang="es-SV" i="1" dirty="0" smtClean="0"/>
            </a:br>
            <a:r>
              <a:rPr lang="es-SV" i="1" dirty="0" smtClean="0"/>
              <a:t>La Auditoria Interna y</a:t>
            </a:r>
            <a:br>
              <a:rPr lang="es-SV" i="1" dirty="0" smtClean="0"/>
            </a:br>
            <a:r>
              <a:rPr lang="es-SV" i="1" dirty="0"/>
              <a:t>	</a:t>
            </a:r>
            <a:r>
              <a:rPr lang="es-SV" i="1" dirty="0" smtClean="0"/>
              <a:t>		El Fraude</a:t>
            </a:r>
            <a:endParaRPr lang="es-SV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65819" y="5568737"/>
            <a:ext cx="4584824" cy="813775"/>
          </a:xfrm>
        </p:spPr>
        <p:txBody>
          <a:bodyPr>
            <a:normAutofit/>
          </a:bodyPr>
          <a:lstStyle/>
          <a:p>
            <a:r>
              <a:rPr lang="es-SV" sz="3200" i="1" dirty="0" smtClean="0"/>
              <a:t>Seminario de Auditoria</a:t>
            </a:r>
          </a:p>
        </p:txBody>
      </p:sp>
    </p:spTree>
    <p:extLst>
      <p:ext uri="{BB962C8B-B14F-4D97-AF65-F5344CB8AC3E}">
        <p14:creationId xmlns:p14="http://schemas.microsoft.com/office/powerpoint/2010/main" val="165430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8997018" cy="4313363"/>
          </a:xfrm>
        </p:spPr>
        <p:txBody>
          <a:bodyPr/>
          <a:lstStyle/>
          <a:p>
            <a:r>
              <a:rPr lang="es-SV" dirty="0" smtClean="0"/>
              <a:t>Cualquier </a:t>
            </a:r>
            <a:r>
              <a:rPr lang="es-SV" dirty="0"/>
              <a:t>empresa está en riesgo de fraude y sus directivos deben manejar profesionalmente este riesgo, aplicando las mismas técnicas que se aplicarían a todos los problemas del negocio: analizar el alcance y la escala del riesgo, desarrollar una estrategia para minimizarlo, e implementar estrategias.</a:t>
            </a:r>
          </a:p>
          <a:p>
            <a:r>
              <a:rPr lang="es-SV" dirty="0"/>
              <a:t>Existen algunos indicadores de fraude que deben tenerse en cuenta cuando se hace una investigación y que deben de servir de indicios para </a:t>
            </a:r>
            <a:r>
              <a:rPr lang="es-SV" dirty="0" smtClean="0"/>
              <a:t>prevenirlos.</a:t>
            </a:r>
          </a:p>
          <a:p>
            <a:r>
              <a:rPr lang="es-SV" dirty="0"/>
              <a:t>como son el análisis de perfil del riesgo, agrupado en cuatro categorías: </a:t>
            </a:r>
            <a:endParaRPr lang="es-SV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SV" i="1" dirty="0" smtClean="0"/>
              <a:t>los </a:t>
            </a:r>
            <a:r>
              <a:rPr lang="es-SV" i="1" dirty="0"/>
              <a:t>riesgos de </a:t>
            </a:r>
            <a:r>
              <a:rPr lang="es-SV" i="1" dirty="0" smtClean="0"/>
              <a:t>personal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SV" i="1" dirty="0" smtClean="0"/>
              <a:t>los culturales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SV" i="1" dirty="0" smtClean="0"/>
              <a:t>los estructurales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SV" i="1" dirty="0" smtClean="0"/>
              <a:t>los </a:t>
            </a:r>
            <a:r>
              <a:rPr lang="es-SV" i="1" dirty="0"/>
              <a:t>comerciales.</a:t>
            </a:r>
          </a:p>
          <a:p>
            <a:endParaRPr lang="es-SV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77334" y="530795"/>
            <a:ext cx="8596668" cy="835152"/>
          </a:xfrm>
        </p:spPr>
        <p:txBody>
          <a:bodyPr/>
          <a:lstStyle/>
          <a:p>
            <a:r>
              <a:rPr lang="es-SV" dirty="0" smtClean="0"/>
              <a:t>EL FRAUDE</a:t>
            </a:r>
            <a:endParaRPr lang="es-SV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77334" y="1136904"/>
            <a:ext cx="8596668" cy="8351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/>
              <a:t>Perfil del riesgo de </a:t>
            </a:r>
            <a:r>
              <a:rPr lang="es-SV" dirty="0" smtClean="0"/>
              <a:t>fraude</a:t>
            </a:r>
            <a:endParaRPr lang="es-SV" dirty="0"/>
          </a:p>
          <a:p>
            <a:endParaRPr lang="es-SV" dirty="0"/>
          </a:p>
        </p:txBody>
      </p:sp>
      <p:pic>
        <p:nvPicPr>
          <p:cNvPr id="7170" name="Picture 2" descr="http://www.tipos.co/wp-content/uploads/2015/01/frau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1370" y="3788229"/>
            <a:ext cx="2670629" cy="306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97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21677"/>
            <a:ext cx="4242138" cy="3472115"/>
          </a:xfrm>
        </p:spPr>
        <p:txBody>
          <a:bodyPr>
            <a:normAutofit lnSpcReduction="10000"/>
          </a:bodyPr>
          <a:lstStyle/>
          <a:p>
            <a:r>
              <a:rPr lang="es-SV" b="1" dirty="0"/>
              <a:t>Riesgos personales.</a:t>
            </a:r>
            <a:endParaRPr lang="es-SV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Estilo de manejo autocrático.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Desajuste entre </a:t>
            </a:r>
            <a:r>
              <a:rPr lang="es-SV" sz="1600" dirty="0" smtClean="0"/>
              <a:t>personalidad   </a:t>
            </a:r>
            <a:r>
              <a:rPr lang="es-SV" sz="1600" dirty="0"/>
              <a:t>y estatus.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Comportamiento inusual.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Actos ilegales.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Estilo de vida costosa.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Vacaciones sin tomar.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Moral baja.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Alta rotación de personal.</a:t>
            </a:r>
          </a:p>
          <a:p>
            <a:endParaRPr lang="es-SV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77334" y="530795"/>
            <a:ext cx="8596668" cy="835152"/>
          </a:xfrm>
        </p:spPr>
        <p:txBody>
          <a:bodyPr/>
          <a:lstStyle/>
          <a:p>
            <a:r>
              <a:rPr lang="es-SV" dirty="0" smtClean="0"/>
              <a:t>EL FRAUDE</a:t>
            </a:r>
            <a:endParaRPr lang="es-SV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77334" y="1136904"/>
            <a:ext cx="8596668" cy="8351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/>
              <a:t>Perfil del riesgo de </a:t>
            </a:r>
            <a:r>
              <a:rPr lang="es-SV" dirty="0" smtClean="0"/>
              <a:t>fraude</a:t>
            </a:r>
            <a:endParaRPr lang="es-SV" dirty="0"/>
          </a:p>
          <a:p>
            <a:endParaRPr lang="es-SV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7949862" y="1721677"/>
            <a:ext cx="4242138" cy="1860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SV" dirty="0"/>
              <a:t> </a:t>
            </a:r>
            <a:r>
              <a:rPr lang="es-SV" b="1" dirty="0" smtClean="0"/>
              <a:t>Riesgos </a:t>
            </a:r>
            <a:r>
              <a:rPr lang="es-SV" b="1" dirty="0"/>
              <a:t>culturales.</a:t>
            </a:r>
            <a:endParaRPr lang="es-SV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Resultados a cualquier costo.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Compromiso deficiente con el control.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Sin código de ética comercial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Obediencia incuestionable del personal.</a:t>
            </a:r>
          </a:p>
          <a:p>
            <a:endParaRPr lang="es-SV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7949862" y="3974150"/>
            <a:ext cx="4242138" cy="1847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SV" b="1" dirty="0"/>
              <a:t>Riesgos estructurales.</a:t>
            </a:r>
            <a:endParaRPr lang="es-SV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Estructuras complejas.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Sitios remotos pobremente supervisados.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Varias firmas de auditores</a:t>
            </a:r>
            <a:r>
              <a:rPr lang="es-SV" sz="1600" dirty="0" smtClean="0"/>
              <a:t>.</a:t>
            </a:r>
            <a:endParaRPr lang="es-SV" sz="1600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4188630" y="1745619"/>
            <a:ext cx="3455754" cy="2719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SV" sz="1600" b="1" dirty="0"/>
              <a:t>Riesgos Comerciales.</a:t>
            </a:r>
            <a:endParaRPr lang="es-SV" sz="16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Estrategia comercial definida.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Utilidad excesiva por encima de las normas de la industria.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Desajuste entre el crecimiento y el desarrollo de los sistemas.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Reputación pobre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sz="1600" dirty="0"/>
              <a:t>Problemas de liquidez.</a:t>
            </a:r>
          </a:p>
          <a:p>
            <a:endParaRPr lang="es-SV" sz="1600" dirty="0"/>
          </a:p>
        </p:txBody>
      </p:sp>
      <p:pic>
        <p:nvPicPr>
          <p:cNvPr id="8194" name="Picture 2" descr="http://riskcontrol.com.co/sites/default/files/imagenes/munecos/4%20-%20nue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90" y="4606893"/>
            <a:ext cx="3641834" cy="219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87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/>
              <a:t>El fraude más relacionado con las organizaciones empresariales es el fraude administrativo, que se clasifica en dos </a:t>
            </a:r>
            <a:r>
              <a:rPr lang="es-SV" dirty="0" smtClean="0"/>
              <a:t>grupos: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SV" b="1" i="1" u="sng" dirty="0"/>
              <a:t>L</a:t>
            </a:r>
            <a:r>
              <a:rPr lang="es-SV" b="1" i="1" u="sng" dirty="0" smtClean="0"/>
              <a:t>as </a:t>
            </a:r>
            <a:r>
              <a:rPr lang="es-SV" b="1" i="1" u="sng" dirty="0"/>
              <a:t>revelaciones </a:t>
            </a:r>
            <a:r>
              <a:rPr lang="es-SV" b="1" i="1" u="sng" dirty="0" smtClean="0"/>
              <a:t>engañosas: </a:t>
            </a:r>
            <a:r>
              <a:rPr lang="es-SV" dirty="0" smtClean="0"/>
              <a:t>Que desestiman los estados financieros bajo presentaciones falsas o utilizando los principios de contabilidad, según las circunstancias.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SV" b="1" i="1" u="sng" dirty="0" smtClean="0"/>
              <a:t>La </a:t>
            </a:r>
            <a:r>
              <a:rPr lang="es-SV" b="1" i="1" u="sng" dirty="0"/>
              <a:t>malversación de </a:t>
            </a:r>
            <a:r>
              <a:rPr lang="es-SV" b="1" i="1" u="sng" dirty="0" smtClean="0"/>
              <a:t>activos:</a:t>
            </a:r>
            <a:r>
              <a:rPr lang="es-SV" dirty="0" smtClean="0"/>
              <a:t> Conjunto </a:t>
            </a:r>
            <a:r>
              <a:rPr lang="es-SV" dirty="0"/>
              <a:t>de prácticas no éticas realizadas en el interior de las organizaciones ya sea por parte de los directivos o de empleados, como el fraude de compras y el uso de los sistemas de </a:t>
            </a:r>
            <a:r>
              <a:rPr lang="es-SV" dirty="0" smtClean="0"/>
              <a:t>información.</a:t>
            </a:r>
            <a:endParaRPr lang="es-SV" dirty="0"/>
          </a:p>
          <a:p>
            <a:endParaRPr lang="es-SV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77334" y="530795"/>
            <a:ext cx="8596668" cy="835152"/>
          </a:xfrm>
        </p:spPr>
        <p:txBody>
          <a:bodyPr/>
          <a:lstStyle/>
          <a:p>
            <a:r>
              <a:rPr lang="es-SV" dirty="0" smtClean="0"/>
              <a:t>EL FRAUDE</a:t>
            </a:r>
            <a:endParaRPr lang="es-SV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77334" y="1136904"/>
            <a:ext cx="8596668" cy="8351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/>
              <a:t>Perfil del riesgo de </a:t>
            </a:r>
            <a:r>
              <a:rPr lang="es-SV" dirty="0" smtClean="0"/>
              <a:t>fraude</a:t>
            </a:r>
            <a:endParaRPr lang="es-SV" dirty="0"/>
          </a:p>
          <a:p>
            <a:endParaRPr lang="es-SV" dirty="0"/>
          </a:p>
        </p:txBody>
      </p:sp>
      <p:sp>
        <p:nvSpPr>
          <p:cNvPr id="2" name="AutoShape 2" descr="Resultado de imagen para peculado dibuj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sp>
        <p:nvSpPr>
          <p:cNvPr id="6" name="AutoShape 4" descr="Resultado de imagen para peculado dibuj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sp>
        <p:nvSpPr>
          <p:cNvPr id="7" name="AutoShape 6" descr="Resultado de imagen para peculado dibuj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pic>
        <p:nvPicPr>
          <p:cNvPr id="9224" name="Picture 8" descr="http://1.bp.blogspot.com/-hMkAZx3Jmew/UdbssO-GX-I/AAAAAAAAEKc/tC4Hffel9-g/s1600/Dibujo+9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1972056"/>
            <a:ext cx="2800350" cy="343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49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SV" b="1" dirty="0" smtClean="0"/>
              <a:t>EL </a:t>
            </a:r>
            <a:r>
              <a:rPr lang="es-SV" b="1" dirty="0"/>
              <a:t>FRAUDE Y SU RELACION CON EL CONTROL </a:t>
            </a:r>
            <a:r>
              <a:rPr lang="es-SV" b="1" dirty="0" smtClean="0"/>
              <a:t>INTERNO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10130874" cy="4459667"/>
          </a:xfrm>
        </p:spPr>
        <p:txBody>
          <a:bodyPr>
            <a:normAutofit fontScale="85000" lnSpcReduction="10000"/>
          </a:bodyPr>
          <a:lstStyle/>
          <a:p>
            <a:r>
              <a:rPr lang="es-SV" sz="1900" dirty="0"/>
              <a:t>Hay que partir de la consideración de que un buen y adecuado sistema de control interno no constituye garantía de la no ocurrencia de irregularidades. Otra cosa diferente es que si ese control es eficiente y adecuado en grado sumo, conducirá a una reducción de la posibilidad de que sucedan irregularidades</a:t>
            </a:r>
            <a:r>
              <a:rPr lang="es-SV" sz="1900" dirty="0" smtClean="0"/>
              <a:t>.</a:t>
            </a:r>
          </a:p>
          <a:p>
            <a:pPr marL="0" indent="0">
              <a:buNone/>
            </a:pPr>
            <a:endParaRPr lang="es-SV" dirty="0"/>
          </a:p>
          <a:p>
            <a:r>
              <a:rPr lang="es-SV" sz="1900" b="1" i="1" u="sng" dirty="0"/>
              <a:t>Las irregularidades y el control interno.</a:t>
            </a:r>
          </a:p>
          <a:p>
            <a:pPr marL="0" indent="0">
              <a:buNone/>
            </a:pPr>
            <a:r>
              <a:rPr lang="es-SV" dirty="0"/>
              <a:t>Cuando se toca el concepto de control interno, se entiende que la extensión del trabajo de auditoria está estrechamente relacionada con el criterio de eficiencia y adecuación que de él se llegue a tener</a:t>
            </a:r>
            <a:r>
              <a:rPr lang="es-SV" dirty="0" smtClean="0"/>
              <a:t>.</a:t>
            </a:r>
          </a:p>
          <a:p>
            <a:pPr marL="0" indent="0">
              <a:buNone/>
            </a:pPr>
            <a:endParaRPr lang="es-SV" dirty="0"/>
          </a:p>
          <a:p>
            <a:pPr marL="0" indent="0">
              <a:buNone/>
            </a:pPr>
            <a:r>
              <a:rPr lang="es-SV" sz="2100" dirty="0"/>
              <a:t>Las irregularidades respecto al control interno, pueden graduarse y clasificarse en la siguiente forma:</a:t>
            </a:r>
          </a:p>
          <a:p>
            <a:pPr lvl="0">
              <a:buFont typeface="+mj-lt"/>
              <a:buAutoNum type="arabicPeriod"/>
            </a:pPr>
            <a:r>
              <a:rPr lang="es-SV" sz="2100" dirty="0"/>
              <a:t>Irregularidades perpetradas dentro del marco y alcance de un sistema de control interno.</a:t>
            </a:r>
          </a:p>
          <a:p>
            <a:pPr lvl="0">
              <a:buFont typeface="+mj-lt"/>
              <a:buAutoNum type="arabicPeriod"/>
            </a:pPr>
            <a:r>
              <a:rPr lang="es-SV" sz="2100" dirty="0"/>
              <a:t>Aquellas efectuadas mediante manipulación o enredo de los sistemas y procedimientos del control interno.</a:t>
            </a:r>
          </a:p>
          <a:p>
            <a:pPr lvl="0">
              <a:buFont typeface="+mj-lt"/>
              <a:buAutoNum type="arabicPeriod"/>
            </a:pPr>
            <a:r>
              <a:rPr lang="es-SV" sz="2100" dirty="0"/>
              <a:t>Las que son ejecutada por niveles que se sitúan más allá el sistema de control interno.</a:t>
            </a:r>
          </a:p>
          <a:p>
            <a:pPr marL="0" indent="0">
              <a:buNone/>
            </a:pP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85373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SV" dirty="0"/>
              <a:t>RESPONSABILIDAD DEL AUDITOR RESPECTO AL CONTROL INTERNO</a:t>
            </a:r>
          </a:p>
          <a:p>
            <a:r>
              <a:rPr lang="es-SV" dirty="0"/>
              <a:t>RESPONSABILIDAD DEL AUDITOR ANTE EL FRAUDE BAJO LAS NORMAS DE AUDITORIA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SV" dirty="0"/>
              <a:t>Fraude por el administrador o </a:t>
            </a:r>
            <a:r>
              <a:rPr lang="es-SV" dirty="0" smtClean="0"/>
              <a:t>empleado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SV" b="1" dirty="0"/>
              <a:t>Relación con el </a:t>
            </a:r>
            <a:r>
              <a:rPr lang="es-SV" b="1" dirty="0" smtClean="0"/>
              <a:t>auditor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SV" dirty="0" smtClean="0"/>
              <a:t>EVALUACIÓN </a:t>
            </a:r>
            <a:r>
              <a:rPr lang="es-SV" dirty="0"/>
              <a:t>DE LOS RIESGOS DE FRAUDE E IMPLANTACIÓN DEL CONTROL </a:t>
            </a:r>
            <a:r>
              <a:rPr lang="es-SV" dirty="0" smtClean="0"/>
              <a:t>INTERNO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SV" dirty="0" smtClean="0"/>
              <a:t>NORMAS Y ALCANCE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SV" dirty="0"/>
              <a:t>Aptitud y Cuidado </a:t>
            </a:r>
            <a:r>
              <a:rPr lang="es-SV" dirty="0" smtClean="0"/>
              <a:t>Profesional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SV" dirty="0"/>
              <a:t>Gestión de riesgos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SV" dirty="0"/>
              <a:t>Objetivos del Trabajo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s-SV" b="1" dirty="0"/>
          </a:p>
          <a:p>
            <a:pPr lvl="1">
              <a:buFont typeface="Arial" panose="020B0604020202020204" pitchFamily="34" charset="0"/>
              <a:buChar char="•"/>
            </a:pPr>
            <a:endParaRPr lang="es-SV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SV" b="1" dirty="0" smtClean="0"/>
              <a:t>EL </a:t>
            </a:r>
            <a:r>
              <a:rPr lang="es-SV" b="1" dirty="0"/>
              <a:t>FRAUDE Y SU RELACION CON EL CONTROL </a:t>
            </a:r>
            <a:r>
              <a:rPr lang="es-SV" b="1" dirty="0" smtClean="0"/>
              <a:t>INTERNO</a:t>
            </a:r>
            <a:endParaRPr lang="es-SV" dirty="0"/>
          </a:p>
        </p:txBody>
      </p:sp>
      <p:pic>
        <p:nvPicPr>
          <p:cNvPr id="10242" name="Picture 2" descr="http://sitiosargentina.com.ar/notas/Marzo_2004/thie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805" y="280761"/>
            <a:ext cx="3168195" cy="625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10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8304"/>
          </a:xfrm>
        </p:spPr>
        <p:txBody>
          <a:bodyPr>
            <a:normAutofit fontScale="90000"/>
          </a:bodyPr>
          <a:lstStyle/>
          <a:p>
            <a:r>
              <a:rPr lang="es-SV" b="1" dirty="0"/>
              <a:t>AUDITORIA </a:t>
            </a:r>
            <a:r>
              <a:rPr lang="es-SV" b="1" dirty="0" smtClean="0"/>
              <a:t>INTERNA</a:t>
            </a:r>
            <a:r>
              <a:rPr lang="es-SV" dirty="0"/>
              <a:t/>
            </a:r>
            <a:br>
              <a:rPr lang="es-SV" dirty="0"/>
            </a:b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/>
              <a:t>El Instituto de Auditores Internos de los Estados Unidos define la auditoría interna como "una actividad  independiente que  tiene lugar dentro de la empresa y que está encaminada a la revisión de operaciones contables y de otra naturaleza, con la finalidad de prestar un servicio a la </a:t>
            </a:r>
            <a:r>
              <a:rPr lang="es-SV" dirty="0" smtClean="0"/>
              <a:t>dirección“</a:t>
            </a:r>
          </a:p>
          <a:p>
            <a:r>
              <a:rPr lang="es-SV" dirty="0"/>
              <a:t>Es un control de dirección que tiene por objeto la medida y evaluación de la eficacia de otros </a:t>
            </a:r>
            <a:r>
              <a:rPr lang="es-SV" dirty="0" smtClean="0"/>
              <a:t>controles</a:t>
            </a:r>
          </a:p>
          <a:p>
            <a:r>
              <a:rPr lang="es-SV" dirty="0"/>
              <a:t>La necesidad de la auditoría interna se pone de manifiesto en una empresa a medida que ésta aumenta en volumen, extensión geográfica y complejidad y hace imposible el control directo de las operaciones por parte de la dirección.</a:t>
            </a:r>
            <a:endParaRPr lang="es-SV" dirty="0" smtClean="0"/>
          </a:p>
          <a:p>
            <a:endParaRPr lang="es-SV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77334" y="1456058"/>
            <a:ext cx="5961210" cy="7045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b="1" dirty="0" smtClean="0"/>
              <a:t>Definición </a:t>
            </a:r>
            <a:r>
              <a:rPr lang="es-SV" dirty="0" smtClean="0"/>
              <a:t/>
            </a:r>
            <a:br>
              <a:rPr lang="es-SV" dirty="0" smtClean="0"/>
            </a:br>
            <a:endParaRPr lang="es-SV" dirty="0"/>
          </a:p>
        </p:txBody>
      </p:sp>
      <p:pic>
        <p:nvPicPr>
          <p:cNvPr id="1026" name="Picture 2" descr="http://4.bp.blogspot.com/-yHwB7PvRDF8/VFOOvqAJqTI/AAAAAAAAA5I/fyBgLHJMMbI/s1600/auditoria%2Bintern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9003" y="3672114"/>
            <a:ext cx="3110139" cy="318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9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b="1" dirty="0"/>
              <a:t>AUDITORIA </a:t>
            </a:r>
            <a:r>
              <a:rPr lang="es-SV" b="1" dirty="0" smtClean="0"/>
              <a:t>INTERNA</a:t>
            </a:r>
            <a:r>
              <a:rPr lang="es-SV" dirty="0"/>
              <a:t/>
            </a:r>
            <a:br>
              <a:rPr lang="es-SV" dirty="0"/>
            </a:br>
            <a:endParaRPr lang="es-SV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115478" y="1183198"/>
            <a:ext cx="4150698" cy="8473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b="1" dirty="0" smtClean="0"/>
              <a:t>Objetivos</a:t>
            </a:r>
            <a:r>
              <a:rPr lang="es-SV" dirty="0" smtClean="0"/>
              <a:t/>
            </a:r>
            <a:br>
              <a:rPr lang="es-SV" dirty="0" smtClean="0"/>
            </a:br>
            <a:endParaRPr lang="es-SV" dirty="0"/>
          </a:p>
        </p:txBody>
      </p:sp>
      <p:pic>
        <p:nvPicPr>
          <p:cNvPr id="2050" name="Picture 2" descr="http://definicion.mx/wp-content/uploads/2013/03/objeti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5003" y="0"/>
            <a:ext cx="2456997" cy="244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8151174"/>
              </p:ext>
            </p:extLst>
          </p:nvPr>
        </p:nvGraphicFramePr>
        <p:xfrm>
          <a:off x="677334" y="2030542"/>
          <a:ext cx="9802368" cy="4268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7391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b="1" dirty="0"/>
              <a:t>AUDITORIA </a:t>
            </a:r>
            <a:r>
              <a:rPr lang="es-SV" b="1" dirty="0" smtClean="0"/>
              <a:t>INTERNA</a:t>
            </a:r>
            <a:r>
              <a:rPr lang="es-SV" dirty="0"/>
              <a:t/>
            </a:r>
            <a:br>
              <a:rPr lang="es-SV" dirty="0"/>
            </a:br>
            <a:endParaRPr lang="es-SV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292518" y="1362300"/>
            <a:ext cx="4150698" cy="8473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 smtClean="0"/>
              <a:t>Control Interno</a:t>
            </a:r>
            <a:br>
              <a:rPr lang="es-SV" dirty="0" smtClean="0"/>
            </a:br>
            <a:endParaRPr lang="es-SV" dirty="0"/>
          </a:p>
        </p:txBody>
      </p:sp>
      <p:sp>
        <p:nvSpPr>
          <p:cNvPr id="9" name="Marcador de contenid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DEFINICIÓN</a:t>
            </a:r>
            <a:endParaRPr lang="es-SV" sz="31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es-SV" dirty="0" smtClean="0"/>
          </a:p>
          <a:p>
            <a:r>
              <a:rPr lang="es-SV" dirty="0"/>
              <a:t>El control interno es una función que tiene por objeto salvaguardar y preservar los bienes de la empresa, evitar desembolsos indebidos de fondos y ofrecer la </a:t>
            </a:r>
            <a:r>
              <a:rPr lang="es-SV" dirty="0">
                <a:hlinkClick r:id="rId2"/>
              </a:rPr>
              <a:t>seguridad</a:t>
            </a:r>
            <a:r>
              <a:rPr lang="es-SV" dirty="0"/>
              <a:t> de que no se contraerán obligaciones sin autorización</a:t>
            </a:r>
            <a:r>
              <a:rPr lang="es-SV" dirty="0" smtClean="0"/>
              <a:t>.</a:t>
            </a:r>
          </a:p>
          <a:p>
            <a:endParaRPr lang="es-SV" dirty="0"/>
          </a:p>
          <a:p>
            <a:r>
              <a:rPr lang="es-SV" dirty="0"/>
              <a:t> </a:t>
            </a:r>
            <a:r>
              <a:rPr lang="es-SV" dirty="0" smtClean="0"/>
              <a:t>“El </a:t>
            </a:r>
            <a:r>
              <a:rPr lang="es-SV" dirty="0"/>
              <a:t>sistema conformado por un conjunto de procedimientos (reglamentaciones y actividades) que interrelacionadas entre sí, tienen por objetivo proteger los activos de la organización.</a:t>
            </a:r>
          </a:p>
          <a:p>
            <a:endParaRPr lang="es-SV" dirty="0"/>
          </a:p>
        </p:txBody>
      </p:sp>
      <p:pic>
        <p:nvPicPr>
          <p:cNvPr id="3074" name="Picture 2" descr="http://2.bp.blogspot.com/-p6UQDVNdcOU/VP9Y4FG4LwI/AAAAAAAAAAk/rYhM7abFdhY/s1600/controles%2Bde%2Bla%2Baudito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2209644"/>
            <a:ext cx="3028950" cy="271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88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298704"/>
            <a:ext cx="8596668" cy="635814"/>
          </a:xfrm>
        </p:spPr>
        <p:txBody>
          <a:bodyPr>
            <a:normAutofit fontScale="90000"/>
          </a:bodyPr>
          <a:lstStyle/>
          <a:p>
            <a:r>
              <a:rPr lang="es-SV" b="1" dirty="0"/>
              <a:t>AUDITORIA INTERNA</a:t>
            </a:r>
            <a:endParaRPr lang="es-SV" dirty="0"/>
          </a:p>
        </p:txBody>
      </p:sp>
      <p:grpSp>
        <p:nvGrpSpPr>
          <p:cNvPr id="4" name="15 Grupo"/>
          <p:cNvGrpSpPr/>
          <p:nvPr/>
        </p:nvGrpSpPr>
        <p:grpSpPr>
          <a:xfrm>
            <a:off x="1737360" y="1700783"/>
            <a:ext cx="6473952" cy="4454219"/>
            <a:chOff x="0" y="-1"/>
            <a:chExt cx="4762919" cy="3145219"/>
          </a:xfrm>
        </p:grpSpPr>
        <p:sp>
          <p:nvSpPr>
            <p:cNvPr id="5" name="2 Cuadro de texto"/>
            <p:cNvSpPr txBox="1"/>
            <p:nvPr/>
          </p:nvSpPr>
          <p:spPr>
            <a:xfrm>
              <a:off x="1396721" y="-1"/>
              <a:ext cx="2074559" cy="42148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SV" sz="16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Efectividad del Control </a:t>
              </a:r>
              <a:r>
                <a:rPr lang="es-SV" sz="1600" b="1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interno</a:t>
              </a:r>
              <a:endParaRPr lang="es-SV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3 Conector recto"/>
            <p:cNvCxnSpPr/>
            <p:nvPr/>
          </p:nvCxnSpPr>
          <p:spPr>
            <a:xfrm>
              <a:off x="2381460" y="449269"/>
              <a:ext cx="0" cy="2813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4 Cuadro de texto"/>
            <p:cNvSpPr txBox="1"/>
            <p:nvPr/>
          </p:nvSpPr>
          <p:spPr>
            <a:xfrm>
              <a:off x="170822" y="653143"/>
              <a:ext cx="4309990" cy="601682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SV" sz="14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Depende del funcionamiento efectivo de todos los componentes para proveer certeza razonable sobre el logro de una o más de las tres categorías del objetivo.</a:t>
              </a:r>
              <a:endParaRPr lang="es-SV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5 Conector recto"/>
            <p:cNvCxnSpPr/>
            <p:nvPr/>
          </p:nvCxnSpPr>
          <p:spPr>
            <a:xfrm>
              <a:off x="643095" y="1276141"/>
              <a:ext cx="0" cy="4722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6 Cuadro de texto"/>
            <p:cNvSpPr txBox="1"/>
            <p:nvPr/>
          </p:nvSpPr>
          <p:spPr>
            <a:xfrm>
              <a:off x="0" y="1748414"/>
              <a:ext cx="1266093" cy="693804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SV" sz="14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Alcance o logro de los objetivos de las operaciones.</a:t>
              </a:r>
            </a:p>
          </p:txBody>
        </p:sp>
        <p:cxnSp>
          <p:nvCxnSpPr>
            <p:cNvPr id="10" name="7 Conector recto"/>
            <p:cNvCxnSpPr/>
            <p:nvPr/>
          </p:nvCxnSpPr>
          <p:spPr>
            <a:xfrm>
              <a:off x="2381460" y="1276141"/>
              <a:ext cx="0" cy="4718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8 Cuadro de texto"/>
            <p:cNvSpPr txBox="1"/>
            <p:nvPr/>
          </p:nvSpPr>
          <p:spPr>
            <a:xfrm>
              <a:off x="1728317" y="1758462"/>
              <a:ext cx="1265555" cy="69342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SV" sz="14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Información </a:t>
              </a:r>
              <a:r>
                <a:rPr lang="es-SV" sz="14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confiable y útil.</a:t>
              </a:r>
            </a:p>
          </p:txBody>
        </p:sp>
        <p:cxnSp>
          <p:nvCxnSpPr>
            <p:cNvPr id="12" name="9 Conector recto"/>
            <p:cNvCxnSpPr/>
            <p:nvPr/>
          </p:nvCxnSpPr>
          <p:spPr>
            <a:xfrm>
              <a:off x="3999244" y="1276141"/>
              <a:ext cx="0" cy="4718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10 Cuadro de texto"/>
            <p:cNvSpPr txBox="1"/>
            <p:nvPr/>
          </p:nvSpPr>
          <p:spPr>
            <a:xfrm>
              <a:off x="3346102" y="1758462"/>
              <a:ext cx="1416817" cy="69342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SV" sz="14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Cumplimiento de leyes y regulaciones aplicaciones.</a:t>
              </a:r>
            </a:p>
          </p:txBody>
        </p:sp>
        <p:cxnSp>
          <p:nvCxnSpPr>
            <p:cNvPr id="14" name="11 Conector recto"/>
            <p:cNvCxnSpPr/>
            <p:nvPr/>
          </p:nvCxnSpPr>
          <p:spPr>
            <a:xfrm>
              <a:off x="643095" y="2441750"/>
              <a:ext cx="0" cy="4718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12 Conector recto"/>
            <p:cNvCxnSpPr/>
            <p:nvPr/>
          </p:nvCxnSpPr>
          <p:spPr>
            <a:xfrm>
              <a:off x="2381460" y="2441750"/>
              <a:ext cx="0" cy="4718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13 Conector recto"/>
            <p:cNvCxnSpPr/>
            <p:nvPr/>
          </p:nvCxnSpPr>
          <p:spPr>
            <a:xfrm>
              <a:off x="3999244" y="2441750"/>
              <a:ext cx="0" cy="4718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14 Cuadro de texto"/>
            <p:cNvSpPr txBox="1"/>
            <p:nvPr/>
          </p:nvSpPr>
          <p:spPr>
            <a:xfrm>
              <a:off x="0" y="2660854"/>
              <a:ext cx="4672484" cy="48436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SV" sz="16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Presencia y funcionamiento conjunto de los componentes del control interno</a:t>
              </a:r>
              <a:r>
                <a:rPr lang="es-SV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18" name="Título 1"/>
          <p:cNvSpPr txBox="1">
            <a:spLocks/>
          </p:cNvSpPr>
          <p:nvPr/>
        </p:nvSpPr>
        <p:spPr>
          <a:xfrm>
            <a:off x="677334" y="1151886"/>
            <a:ext cx="4150698" cy="8473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 smtClean="0"/>
              <a:t>Control Interno</a:t>
            </a:r>
            <a:br>
              <a:rPr lang="es-SV" dirty="0" smtClean="0"/>
            </a:b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63893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677334" y="298704"/>
            <a:ext cx="8596668" cy="635814"/>
          </a:xfrm>
        </p:spPr>
        <p:txBody>
          <a:bodyPr>
            <a:normAutofit fontScale="90000"/>
          </a:bodyPr>
          <a:lstStyle/>
          <a:p>
            <a:r>
              <a:rPr lang="es-SV" b="1" dirty="0"/>
              <a:t>AUDITORIA INTERNA</a:t>
            </a:r>
            <a:endParaRPr lang="es-SV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77334" y="1151886"/>
            <a:ext cx="4150698" cy="8473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 smtClean="0"/>
              <a:t>Control Interno</a:t>
            </a:r>
            <a:br>
              <a:rPr lang="es-SV" dirty="0" smtClean="0"/>
            </a:br>
            <a:endParaRPr lang="es-SV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830" y="1999230"/>
            <a:ext cx="5953956" cy="44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18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611888"/>
              </p:ext>
            </p:extLst>
          </p:nvPr>
        </p:nvGraphicFramePr>
        <p:xfrm>
          <a:off x="4956726" y="4084062"/>
          <a:ext cx="6800183" cy="2531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00183"/>
              </a:tblGrid>
              <a:tr h="4889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Factores de ambiente de control</a:t>
                      </a:r>
                      <a:endParaRPr lang="es-SV" sz="16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219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La integridad y los valores éticos.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El compromiso a ser competente. 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Las actividades de la junta directiva y el comité de auditoría.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La mentalidad y estilo de operaciones de la gerencia.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La estructura de la organización.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La asignación de la autoridad y responsabilidades.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La políticas y prácticas de recursos humanos.</a:t>
                      </a:r>
                      <a:endParaRPr lang="es-SV" sz="14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77334" y="298704"/>
            <a:ext cx="8596668" cy="635814"/>
          </a:xfrm>
        </p:spPr>
        <p:txBody>
          <a:bodyPr>
            <a:normAutofit fontScale="90000"/>
          </a:bodyPr>
          <a:lstStyle/>
          <a:p>
            <a:r>
              <a:rPr lang="es-SV" b="1" dirty="0"/>
              <a:t>AUDITORIA INTERNA</a:t>
            </a:r>
            <a:endParaRPr lang="es-SV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77334" y="840990"/>
            <a:ext cx="4150698" cy="8473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 smtClean="0"/>
              <a:t>Ambiente de Control</a:t>
            </a:r>
            <a:endParaRPr lang="es-SV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497017"/>
              </p:ext>
            </p:extLst>
          </p:nvPr>
        </p:nvGraphicFramePr>
        <p:xfrm>
          <a:off x="622470" y="1480692"/>
          <a:ext cx="6345258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45258"/>
              </a:tblGrid>
              <a:tr h="24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Ambiente de control</a:t>
                      </a:r>
                      <a:endParaRPr lang="es-SV" sz="1400" dirty="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01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El ambiente de control es la base de los demás componentes del control a proveer disciplina y estructura para el control e incidir en la manera como: 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Se estructuran las actividades del negocio.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Se asigna autoridad y responsabilidad.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Se organiza y desarrolla la gente.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Se comparten y comunican los valores y creencias.</a:t>
                      </a:r>
                      <a:endParaRPr lang="es-SV" sz="14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SV" sz="1600" dirty="0">
                          <a:effectLst/>
                        </a:rPr>
                        <a:t>El personal toma control.</a:t>
                      </a:r>
                      <a:endParaRPr lang="es-SV" sz="1400" dirty="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098" name="Picture 2" descr="http://riskcontrol.com.co/sites/default/files/imagenes/munecos/13%20-%20nue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436" y="333829"/>
            <a:ext cx="5141450" cy="370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25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586519"/>
            <a:ext cx="8596668" cy="835152"/>
          </a:xfrm>
        </p:spPr>
        <p:txBody>
          <a:bodyPr/>
          <a:lstStyle/>
          <a:p>
            <a:r>
              <a:rPr lang="es-SV" dirty="0" smtClean="0"/>
              <a:t>EL FRAUDE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SV" sz="1900" b="1" i="1" u="sng" dirty="0"/>
              <a:t>Fraude: (Del lat. </a:t>
            </a:r>
            <a:r>
              <a:rPr lang="es-SV" sz="1900" b="1" i="1" u="sng" dirty="0" err="1"/>
              <a:t>fraus</a:t>
            </a:r>
            <a:r>
              <a:rPr lang="es-SV" sz="1900" b="1" i="1" u="sng" dirty="0"/>
              <a:t>, </a:t>
            </a:r>
            <a:r>
              <a:rPr lang="es-SV" sz="1900" b="1" i="1" u="sng" dirty="0" err="1"/>
              <a:t>fraudis</a:t>
            </a:r>
            <a:r>
              <a:rPr lang="es-SV" sz="1900" b="1" i="1" u="sng" dirty="0"/>
              <a:t>).</a:t>
            </a:r>
            <a:endParaRPr lang="es-SV" sz="1900" b="1" u="sng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s-SV" dirty="0"/>
              <a:t>m. Acción contraria a la verdad y a la rectitud, que perjudica a la persona contra quien se comete.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dirty="0"/>
              <a:t>m. Acto tendente a eludir una disposición legal en perjuicio del Estado o de terceros.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dirty="0"/>
              <a:t>m. Der. Delito que comete el encargado de vigilar la ejecución de contratos públicos, o de algunos privados, confabulándose con la representación de los intereses opuestos.</a:t>
            </a:r>
          </a:p>
          <a:p>
            <a:r>
              <a:rPr lang="es-SV" sz="1900" b="1" i="1" u="sng" dirty="0"/>
              <a:t>Defraudar: (Del lat. </a:t>
            </a:r>
            <a:r>
              <a:rPr lang="es-SV" sz="1900" b="1" i="1" u="sng" dirty="0" err="1"/>
              <a:t>defraudāre</a:t>
            </a:r>
            <a:r>
              <a:rPr lang="es-SV" sz="1900" b="1" i="1" u="sng" dirty="0"/>
              <a:t>).</a:t>
            </a:r>
            <a:endParaRPr lang="es-SV" sz="1900" b="1" u="sng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s-SV" dirty="0" err="1"/>
              <a:t>tr</a:t>
            </a:r>
            <a:r>
              <a:rPr lang="es-SV" dirty="0"/>
              <a:t>. Privar a alguien, con abuso de su confianza o con infidelidad a las obligaciones propias, de lo que le toca de derecho.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dirty="0" err="1"/>
              <a:t>tr</a:t>
            </a:r>
            <a:r>
              <a:rPr lang="es-SV" dirty="0"/>
              <a:t>. Frustrar, desvanecer la confianza o la esperanza que se ponía en alguien o en algo.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dirty="0" err="1"/>
              <a:t>tr</a:t>
            </a:r>
            <a:r>
              <a:rPr lang="es-SV" dirty="0"/>
              <a:t>. Eludir o burlar el pago de los impuestos o contribuciones.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SV" dirty="0" err="1"/>
              <a:t>tr</a:t>
            </a:r>
            <a:r>
              <a:rPr lang="es-SV" dirty="0"/>
              <a:t>. Turbar, quitar, entorpecer. Defraudar la claridad del día, el sueño.</a:t>
            </a:r>
          </a:p>
          <a:p>
            <a:endParaRPr lang="es-SV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77334" y="1136904"/>
            <a:ext cx="8596668" cy="8351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 smtClean="0"/>
              <a:t>Definiciones</a:t>
            </a:r>
            <a:endParaRPr lang="es-SV" dirty="0"/>
          </a:p>
        </p:txBody>
      </p:sp>
      <p:pic>
        <p:nvPicPr>
          <p:cNvPr id="5122" name="Picture 2" descr="http://altonivel.impresionesaerea.netdna-cdn.com/images/Estructura_V2/Negocios/Empresas/fraude_empresas_mexica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0"/>
            <a:ext cx="3048000" cy="364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65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218715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77334" y="586519"/>
            <a:ext cx="8596668" cy="835152"/>
          </a:xfrm>
        </p:spPr>
        <p:txBody>
          <a:bodyPr/>
          <a:lstStyle/>
          <a:p>
            <a:r>
              <a:rPr lang="es-SV" dirty="0" smtClean="0"/>
              <a:t>EL FRAUDE</a:t>
            </a:r>
            <a:endParaRPr lang="es-SV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77334" y="1136904"/>
            <a:ext cx="8596668" cy="8351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dirty="0" smtClean="0"/>
              <a:t>Clasificación</a:t>
            </a:r>
            <a:endParaRPr lang="es-SV" dirty="0"/>
          </a:p>
        </p:txBody>
      </p:sp>
      <p:pic>
        <p:nvPicPr>
          <p:cNvPr id="6146" name="Picture 2" descr="http://thumbs.dreamstime.com/x/businesspeople-corporate-espionage-1028456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742" y="1382486"/>
            <a:ext cx="2740759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00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168</TotalTime>
  <Words>1159</Words>
  <Application>Microsoft Office PowerPoint</Application>
  <PresentationFormat>Personalizado</PresentationFormat>
  <Paragraphs>128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Faceta</vt:lpstr>
      <vt:lpstr>Tema 19  La Auditoria Interna y    El Fraude</vt:lpstr>
      <vt:lpstr>AUDITORIA INTERNA </vt:lpstr>
      <vt:lpstr>AUDITORIA INTERNA </vt:lpstr>
      <vt:lpstr>AUDITORIA INTERNA </vt:lpstr>
      <vt:lpstr>AUDITORIA INTERNA</vt:lpstr>
      <vt:lpstr>AUDITORIA INTERNA</vt:lpstr>
      <vt:lpstr>AUDITORIA INTERNA</vt:lpstr>
      <vt:lpstr>EL FRAUDE</vt:lpstr>
      <vt:lpstr>EL FRAUDE</vt:lpstr>
      <vt:lpstr>EL FRAUDE</vt:lpstr>
      <vt:lpstr>EL FRAUDE</vt:lpstr>
      <vt:lpstr>EL FRAUDE</vt:lpstr>
      <vt:lpstr>EL FRAUDE Y SU RELACION CON EL CONTROL INTERNO</vt:lpstr>
      <vt:lpstr>EL FRAUDE Y SU RELACION CON EL CONTROL INTERNO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19  La Auditoria Interna y    El Fraude</dc:title>
  <dc:creator>RC08031</dc:creator>
  <cp:lastModifiedBy>Casa</cp:lastModifiedBy>
  <cp:revision>18</cp:revision>
  <dcterms:created xsi:type="dcterms:W3CDTF">2015-11-26T03:50:18Z</dcterms:created>
  <dcterms:modified xsi:type="dcterms:W3CDTF">2015-11-26T21:49:58Z</dcterms:modified>
</cp:coreProperties>
</file>