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s-S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D58CE9-A711-4844-BA74-965DC8A0DCBF}" type="doc">
      <dgm:prSet loTypeId="urn:microsoft.com/office/officeart/2005/8/layout/list1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SV"/>
        </a:p>
      </dgm:t>
    </dgm:pt>
    <dgm:pt modelId="{6C3FE35F-0145-46C0-8571-993A5C11FF00}">
      <dgm:prSet phldrT="[Texto]"/>
      <dgm:spPr/>
      <dgm:t>
        <a:bodyPr/>
        <a:lstStyle/>
        <a:p>
          <a:r>
            <a:rPr lang="es-SV" b="1" dirty="0" smtClean="0"/>
            <a:t>Soporte a Litigio</a:t>
          </a:r>
          <a:endParaRPr lang="es-SV" dirty="0"/>
        </a:p>
      </dgm:t>
    </dgm:pt>
    <dgm:pt modelId="{D75C24C5-976E-4C10-832B-E35F08B69C59}" type="parTrans" cxnId="{A136304C-C014-49CA-915A-395E22E59AA8}">
      <dgm:prSet/>
      <dgm:spPr/>
      <dgm:t>
        <a:bodyPr/>
        <a:lstStyle/>
        <a:p>
          <a:endParaRPr lang="es-SV"/>
        </a:p>
      </dgm:t>
    </dgm:pt>
    <dgm:pt modelId="{B45761EA-5F00-443D-9EEA-4AD6C2234081}" type="sibTrans" cxnId="{A136304C-C014-49CA-915A-395E22E59AA8}">
      <dgm:prSet/>
      <dgm:spPr/>
      <dgm:t>
        <a:bodyPr/>
        <a:lstStyle/>
        <a:p>
          <a:endParaRPr lang="es-SV"/>
        </a:p>
      </dgm:t>
    </dgm:pt>
    <dgm:pt modelId="{A2CDC60B-EC26-49A9-8119-E5087582A805}">
      <dgm:prSet phldrT="[Texto]"/>
      <dgm:spPr/>
      <dgm:t>
        <a:bodyPr/>
        <a:lstStyle/>
        <a:p>
          <a:r>
            <a:rPr lang="es-SV" b="1" dirty="0" smtClean="0"/>
            <a:t>Detección de Fraude: </a:t>
          </a:r>
          <a:endParaRPr lang="es-SV" dirty="0"/>
        </a:p>
      </dgm:t>
    </dgm:pt>
    <dgm:pt modelId="{CB9E429E-772A-449B-8F95-CFE88D533517}" type="parTrans" cxnId="{B51AD8C9-7624-494D-A54C-64334AEB2D40}">
      <dgm:prSet/>
      <dgm:spPr/>
      <dgm:t>
        <a:bodyPr/>
        <a:lstStyle/>
        <a:p>
          <a:endParaRPr lang="es-SV"/>
        </a:p>
      </dgm:t>
    </dgm:pt>
    <dgm:pt modelId="{6CEFFB66-1331-40BB-B33E-B840245BE7C0}" type="sibTrans" cxnId="{B51AD8C9-7624-494D-A54C-64334AEB2D40}">
      <dgm:prSet/>
      <dgm:spPr/>
      <dgm:t>
        <a:bodyPr/>
        <a:lstStyle/>
        <a:p>
          <a:endParaRPr lang="es-SV"/>
        </a:p>
      </dgm:t>
    </dgm:pt>
    <dgm:pt modelId="{3FCEFE75-D690-4147-91A4-2923EEF49C33}">
      <dgm:prSet phldrT="[Texto]"/>
      <dgm:spPr/>
      <dgm:t>
        <a:bodyPr/>
        <a:lstStyle/>
        <a:p>
          <a:r>
            <a:rPr lang="es-SV" b="1" dirty="0" smtClean="0"/>
            <a:t>Prevención del Fraude: </a:t>
          </a:r>
          <a:endParaRPr lang="es-SV" dirty="0"/>
        </a:p>
      </dgm:t>
    </dgm:pt>
    <dgm:pt modelId="{12B0A1DF-D408-42FA-BA24-75CF13898672}" type="parTrans" cxnId="{114F617D-D2A9-4656-AA22-2578CB3999C8}">
      <dgm:prSet/>
      <dgm:spPr/>
      <dgm:t>
        <a:bodyPr/>
        <a:lstStyle/>
        <a:p>
          <a:endParaRPr lang="es-SV"/>
        </a:p>
      </dgm:t>
    </dgm:pt>
    <dgm:pt modelId="{12CCEC1B-9E9A-474A-AA36-64B3FA9E806E}" type="sibTrans" cxnId="{114F617D-D2A9-4656-AA22-2578CB3999C8}">
      <dgm:prSet/>
      <dgm:spPr/>
      <dgm:t>
        <a:bodyPr/>
        <a:lstStyle/>
        <a:p>
          <a:endParaRPr lang="es-SV"/>
        </a:p>
      </dgm:t>
    </dgm:pt>
    <dgm:pt modelId="{5999D80D-5FCD-4471-B727-10A0EB299BCA}" type="pres">
      <dgm:prSet presAssocID="{AFD58CE9-A711-4844-BA74-965DC8A0DCB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668EDB90-F892-4060-A3CC-85DEF9ECA454}" type="pres">
      <dgm:prSet presAssocID="{6C3FE35F-0145-46C0-8571-993A5C11FF00}" presName="parentLin" presStyleCnt="0"/>
      <dgm:spPr/>
    </dgm:pt>
    <dgm:pt modelId="{EDADA8C7-05A6-446F-9D50-2853AAD66DC6}" type="pres">
      <dgm:prSet presAssocID="{6C3FE35F-0145-46C0-8571-993A5C11FF00}" presName="parentLeftMargin" presStyleLbl="node1" presStyleIdx="0" presStyleCnt="3"/>
      <dgm:spPr/>
      <dgm:t>
        <a:bodyPr/>
        <a:lstStyle/>
        <a:p>
          <a:endParaRPr lang="es-SV"/>
        </a:p>
      </dgm:t>
    </dgm:pt>
    <dgm:pt modelId="{7C169EBF-2355-494D-B301-2A7D2B73BFB2}" type="pres">
      <dgm:prSet presAssocID="{6C3FE35F-0145-46C0-8571-993A5C11FF00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00DC7D19-C25C-4C70-AA47-01A0BBE72B4D}" type="pres">
      <dgm:prSet presAssocID="{6C3FE35F-0145-46C0-8571-993A5C11FF00}" presName="negativeSpace" presStyleCnt="0"/>
      <dgm:spPr/>
    </dgm:pt>
    <dgm:pt modelId="{E4A1BCD8-41A4-4101-89A7-051EB6E82AC2}" type="pres">
      <dgm:prSet presAssocID="{6C3FE35F-0145-46C0-8571-993A5C11FF00}" presName="childText" presStyleLbl="conFgAcc1" presStyleIdx="0" presStyleCnt="3">
        <dgm:presLayoutVars>
          <dgm:bulletEnabled val="1"/>
        </dgm:presLayoutVars>
      </dgm:prSet>
      <dgm:spPr/>
    </dgm:pt>
    <dgm:pt modelId="{B0296D5D-DDF0-4050-BC38-81A8FF999AA5}" type="pres">
      <dgm:prSet presAssocID="{B45761EA-5F00-443D-9EEA-4AD6C2234081}" presName="spaceBetweenRectangles" presStyleCnt="0"/>
      <dgm:spPr/>
    </dgm:pt>
    <dgm:pt modelId="{5C189820-7FC6-451F-8970-AC9479B78B36}" type="pres">
      <dgm:prSet presAssocID="{A2CDC60B-EC26-49A9-8119-E5087582A805}" presName="parentLin" presStyleCnt="0"/>
      <dgm:spPr/>
    </dgm:pt>
    <dgm:pt modelId="{26FFAAAD-DC51-44E6-A10E-F7B5169859E6}" type="pres">
      <dgm:prSet presAssocID="{A2CDC60B-EC26-49A9-8119-E5087582A805}" presName="parentLeftMargin" presStyleLbl="node1" presStyleIdx="0" presStyleCnt="3"/>
      <dgm:spPr/>
      <dgm:t>
        <a:bodyPr/>
        <a:lstStyle/>
        <a:p>
          <a:endParaRPr lang="es-SV"/>
        </a:p>
      </dgm:t>
    </dgm:pt>
    <dgm:pt modelId="{85C22289-AE76-4F9B-A860-A4C26CB4D859}" type="pres">
      <dgm:prSet presAssocID="{A2CDC60B-EC26-49A9-8119-E5087582A805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B16B4F64-1901-4232-86EE-382095905289}" type="pres">
      <dgm:prSet presAssocID="{A2CDC60B-EC26-49A9-8119-E5087582A805}" presName="negativeSpace" presStyleCnt="0"/>
      <dgm:spPr/>
    </dgm:pt>
    <dgm:pt modelId="{2776ADCE-A545-4DCE-A34E-C72D7800455D}" type="pres">
      <dgm:prSet presAssocID="{A2CDC60B-EC26-49A9-8119-E5087582A805}" presName="childText" presStyleLbl="conFgAcc1" presStyleIdx="1" presStyleCnt="3">
        <dgm:presLayoutVars>
          <dgm:bulletEnabled val="1"/>
        </dgm:presLayoutVars>
      </dgm:prSet>
      <dgm:spPr/>
    </dgm:pt>
    <dgm:pt modelId="{F1935F82-9219-44B2-B37D-C57C3D7F8F76}" type="pres">
      <dgm:prSet presAssocID="{6CEFFB66-1331-40BB-B33E-B840245BE7C0}" presName="spaceBetweenRectangles" presStyleCnt="0"/>
      <dgm:spPr/>
    </dgm:pt>
    <dgm:pt modelId="{0CE130E9-055C-4173-B95C-F794E2EB69F4}" type="pres">
      <dgm:prSet presAssocID="{3FCEFE75-D690-4147-91A4-2923EEF49C33}" presName="parentLin" presStyleCnt="0"/>
      <dgm:spPr/>
    </dgm:pt>
    <dgm:pt modelId="{D2B13AF1-3C06-4F41-A274-60B8C2260835}" type="pres">
      <dgm:prSet presAssocID="{3FCEFE75-D690-4147-91A4-2923EEF49C33}" presName="parentLeftMargin" presStyleLbl="node1" presStyleIdx="1" presStyleCnt="3"/>
      <dgm:spPr/>
      <dgm:t>
        <a:bodyPr/>
        <a:lstStyle/>
        <a:p>
          <a:endParaRPr lang="es-SV"/>
        </a:p>
      </dgm:t>
    </dgm:pt>
    <dgm:pt modelId="{69D5BA93-2701-42E2-A8C6-C73B9B658632}" type="pres">
      <dgm:prSet presAssocID="{3FCEFE75-D690-4147-91A4-2923EEF49C33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17E4D9F4-6506-4A88-9B79-4A47709806C0}" type="pres">
      <dgm:prSet presAssocID="{3FCEFE75-D690-4147-91A4-2923EEF49C33}" presName="negativeSpace" presStyleCnt="0"/>
      <dgm:spPr/>
    </dgm:pt>
    <dgm:pt modelId="{D7893C87-12E4-4498-80E3-747B0752F378}" type="pres">
      <dgm:prSet presAssocID="{3FCEFE75-D690-4147-91A4-2923EEF49C33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9E568DD5-1AD9-4CEF-B21C-10B9A8D3383F}" type="presOf" srcId="{A2CDC60B-EC26-49A9-8119-E5087582A805}" destId="{26FFAAAD-DC51-44E6-A10E-F7B5169859E6}" srcOrd="0" destOrd="0" presId="urn:microsoft.com/office/officeart/2005/8/layout/list1"/>
    <dgm:cxn modelId="{114F617D-D2A9-4656-AA22-2578CB3999C8}" srcId="{AFD58CE9-A711-4844-BA74-965DC8A0DCBF}" destId="{3FCEFE75-D690-4147-91A4-2923EEF49C33}" srcOrd="2" destOrd="0" parTransId="{12B0A1DF-D408-42FA-BA24-75CF13898672}" sibTransId="{12CCEC1B-9E9A-474A-AA36-64B3FA9E806E}"/>
    <dgm:cxn modelId="{A136304C-C014-49CA-915A-395E22E59AA8}" srcId="{AFD58CE9-A711-4844-BA74-965DC8A0DCBF}" destId="{6C3FE35F-0145-46C0-8571-993A5C11FF00}" srcOrd="0" destOrd="0" parTransId="{D75C24C5-976E-4C10-832B-E35F08B69C59}" sibTransId="{B45761EA-5F00-443D-9EEA-4AD6C2234081}"/>
    <dgm:cxn modelId="{9050650B-C26F-498D-80D0-B1C68466301C}" type="presOf" srcId="{AFD58CE9-A711-4844-BA74-965DC8A0DCBF}" destId="{5999D80D-5FCD-4471-B727-10A0EB299BCA}" srcOrd="0" destOrd="0" presId="urn:microsoft.com/office/officeart/2005/8/layout/list1"/>
    <dgm:cxn modelId="{5E9086F2-45D5-4096-8D59-90E818F2E4CB}" type="presOf" srcId="{A2CDC60B-EC26-49A9-8119-E5087582A805}" destId="{85C22289-AE76-4F9B-A860-A4C26CB4D859}" srcOrd="1" destOrd="0" presId="urn:microsoft.com/office/officeart/2005/8/layout/list1"/>
    <dgm:cxn modelId="{0395A99C-0DE2-484E-B2D9-EF2A5619A9D4}" type="presOf" srcId="{3FCEFE75-D690-4147-91A4-2923EEF49C33}" destId="{D2B13AF1-3C06-4F41-A274-60B8C2260835}" srcOrd="0" destOrd="0" presId="urn:microsoft.com/office/officeart/2005/8/layout/list1"/>
    <dgm:cxn modelId="{B51AD8C9-7624-494D-A54C-64334AEB2D40}" srcId="{AFD58CE9-A711-4844-BA74-965DC8A0DCBF}" destId="{A2CDC60B-EC26-49A9-8119-E5087582A805}" srcOrd="1" destOrd="0" parTransId="{CB9E429E-772A-449B-8F95-CFE88D533517}" sibTransId="{6CEFFB66-1331-40BB-B33E-B840245BE7C0}"/>
    <dgm:cxn modelId="{303EEA46-7FD9-4B5C-9106-1A34CBE7ED71}" type="presOf" srcId="{3FCEFE75-D690-4147-91A4-2923EEF49C33}" destId="{69D5BA93-2701-42E2-A8C6-C73B9B658632}" srcOrd="1" destOrd="0" presId="urn:microsoft.com/office/officeart/2005/8/layout/list1"/>
    <dgm:cxn modelId="{790F6280-A8A1-4753-92CB-069AE6504CEC}" type="presOf" srcId="{6C3FE35F-0145-46C0-8571-993A5C11FF00}" destId="{7C169EBF-2355-494D-B301-2A7D2B73BFB2}" srcOrd="1" destOrd="0" presId="urn:microsoft.com/office/officeart/2005/8/layout/list1"/>
    <dgm:cxn modelId="{08B96F3C-9E0F-4435-9DB6-4F7B93C08556}" type="presOf" srcId="{6C3FE35F-0145-46C0-8571-993A5C11FF00}" destId="{EDADA8C7-05A6-446F-9D50-2853AAD66DC6}" srcOrd="0" destOrd="0" presId="urn:microsoft.com/office/officeart/2005/8/layout/list1"/>
    <dgm:cxn modelId="{69929D55-A665-461A-A0F3-87A3F766A968}" type="presParOf" srcId="{5999D80D-5FCD-4471-B727-10A0EB299BCA}" destId="{668EDB90-F892-4060-A3CC-85DEF9ECA454}" srcOrd="0" destOrd="0" presId="urn:microsoft.com/office/officeart/2005/8/layout/list1"/>
    <dgm:cxn modelId="{8569CC34-6502-4AC3-A00E-2B66146CB1A5}" type="presParOf" srcId="{668EDB90-F892-4060-A3CC-85DEF9ECA454}" destId="{EDADA8C7-05A6-446F-9D50-2853AAD66DC6}" srcOrd="0" destOrd="0" presId="urn:microsoft.com/office/officeart/2005/8/layout/list1"/>
    <dgm:cxn modelId="{A44165C2-FAB6-4E35-999B-C4E4C82BB2D5}" type="presParOf" srcId="{668EDB90-F892-4060-A3CC-85DEF9ECA454}" destId="{7C169EBF-2355-494D-B301-2A7D2B73BFB2}" srcOrd="1" destOrd="0" presId="urn:microsoft.com/office/officeart/2005/8/layout/list1"/>
    <dgm:cxn modelId="{033C8D56-5F6D-4742-9F43-2A6080EA65B2}" type="presParOf" srcId="{5999D80D-5FCD-4471-B727-10A0EB299BCA}" destId="{00DC7D19-C25C-4C70-AA47-01A0BBE72B4D}" srcOrd="1" destOrd="0" presId="urn:microsoft.com/office/officeart/2005/8/layout/list1"/>
    <dgm:cxn modelId="{B40DD856-148D-4E34-8B57-FC624994BFC8}" type="presParOf" srcId="{5999D80D-5FCD-4471-B727-10A0EB299BCA}" destId="{E4A1BCD8-41A4-4101-89A7-051EB6E82AC2}" srcOrd="2" destOrd="0" presId="urn:microsoft.com/office/officeart/2005/8/layout/list1"/>
    <dgm:cxn modelId="{41CC1155-1DCF-45A7-8514-3BF6FE8D7CA2}" type="presParOf" srcId="{5999D80D-5FCD-4471-B727-10A0EB299BCA}" destId="{B0296D5D-DDF0-4050-BC38-81A8FF999AA5}" srcOrd="3" destOrd="0" presId="urn:microsoft.com/office/officeart/2005/8/layout/list1"/>
    <dgm:cxn modelId="{CF142720-35A6-4D25-8503-DA8963262A30}" type="presParOf" srcId="{5999D80D-5FCD-4471-B727-10A0EB299BCA}" destId="{5C189820-7FC6-451F-8970-AC9479B78B36}" srcOrd="4" destOrd="0" presId="urn:microsoft.com/office/officeart/2005/8/layout/list1"/>
    <dgm:cxn modelId="{6352B845-BCE6-46CB-A687-696B8E9B7166}" type="presParOf" srcId="{5C189820-7FC6-451F-8970-AC9479B78B36}" destId="{26FFAAAD-DC51-44E6-A10E-F7B5169859E6}" srcOrd="0" destOrd="0" presId="urn:microsoft.com/office/officeart/2005/8/layout/list1"/>
    <dgm:cxn modelId="{8C437C8D-80A5-41EA-BC26-75C6E0575C04}" type="presParOf" srcId="{5C189820-7FC6-451F-8970-AC9479B78B36}" destId="{85C22289-AE76-4F9B-A860-A4C26CB4D859}" srcOrd="1" destOrd="0" presId="urn:microsoft.com/office/officeart/2005/8/layout/list1"/>
    <dgm:cxn modelId="{58016CB2-B031-48DD-8FA3-5026EC115068}" type="presParOf" srcId="{5999D80D-5FCD-4471-B727-10A0EB299BCA}" destId="{B16B4F64-1901-4232-86EE-382095905289}" srcOrd="5" destOrd="0" presId="urn:microsoft.com/office/officeart/2005/8/layout/list1"/>
    <dgm:cxn modelId="{277E7401-CC82-478D-A0D1-AD2E725094C2}" type="presParOf" srcId="{5999D80D-5FCD-4471-B727-10A0EB299BCA}" destId="{2776ADCE-A545-4DCE-A34E-C72D7800455D}" srcOrd="6" destOrd="0" presId="urn:microsoft.com/office/officeart/2005/8/layout/list1"/>
    <dgm:cxn modelId="{F000BBC6-496B-411C-9C58-E6A400B30C45}" type="presParOf" srcId="{5999D80D-5FCD-4471-B727-10A0EB299BCA}" destId="{F1935F82-9219-44B2-B37D-C57C3D7F8F76}" srcOrd="7" destOrd="0" presId="urn:microsoft.com/office/officeart/2005/8/layout/list1"/>
    <dgm:cxn modelId="{99F5F392-482B-4674-B465-C6E430DEFBFA}" type="presParOf" srcId="{5999D80D-5FCD-4471-B727-10A0EB299BCA}" destId="{0CE130E9-055C-4173-B95C-F794E2EB69F4}" srcOrd="8" destOrd="0" presId="urn:microsoft.com/office/officeart/2005/8/layout/list1"/>
    <dgm:cxn modelId="{94132E8C-8900-4113-B245-5A1210A7529D}" type="presParOf" srcId="{0CE130E9-055C-4173-B95C-F794E2EB69F4}" destId="{D2B13AF1-3C06-4F41-A274-60B8C2260835}" srcOrd="0" destOrd="0" presId="urn:microsoft.com/office/officeart/2005/8/layout/list1"/>
    <dgm:cxn modelId="{86510995-68F5-46E0-94DC-EC7B0E44ECF0}" type="presParOf" srcId="{0CE130E9-055C-4173-B95C-F794E2EB69F4}" destId="{69D5BA93-2701-42E2-A8C6-C73B9B658632}" srcOrd="1" destOrd="0" presId="urn:microsoft.com/office/officeart/2005/8/layout/list1"/>
    <dgm:cxn modelId="{D6F3A6D8-1727-4D20-9C19-682C9A84D5B3}" type="presParOf" srcId="{5999D80D-5FCD-4471-B727-10A0EB299BCA}" destId="{17E4D9F4-6506-4A88-9B79-4A47709806C0}" srcOrd="9" destOrd="0" presId="urn:microsoft.com/office/officeart/2005/8/layout/list1"/>
    <dgm:cxn modelId="{0F0D8A4D-9BBF-4EBC-A404-F483C4FF8404}" type="presParOf" srcId="{5999D80D-5FCD-4471-B727-10A0EB299BCA}" destId="{D7893C87-12E4-4498-80E3-747B0752F37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27A3559-85CE-4646-A753-ED83D9C4BCF6}" type="doc">
      <dgm:prSet loTypeId="urn:microsoft.com/office/officeart/2005/8/layout/vList2" loCatId="list" qsTypeId="urn:microsoft.com/office/officeart/2005/8/quickstyle/simple3" qsCatId="simple" csTypeId="urn:microsoft.com/office/officeart/2005/8/colors/accent2_5" csCatId="accent2" phldr="1"/>
      <dgm:spPr/>
      <dgm:t>
        <a:bodyPr/>
        <a:lstStyle/>
        <a:p>
          <a:endParaRPr lang="es-SV"/>
        </a:p>
      </dgm:t>
    </dgm:pt>
    <dgm:pt modelId="{1F4F93DA-A53F-4CEA-9B6A-2546B33E78EB}">
      <dgm:prSet phldrT="[Texto]"/>
      <dgm:spPr/>
      <dgm:t>
        <a:bodyPr/>
        <a:lstStyle/>
        <a:p>
          <a:r>
            <a:rPr lang="es-SV" dirty="0" smtClean="0"/>
            <a:t>Es el juez o el fiscal quien ordena la pericia, es decir, el encargado de formular y determinar las cuestiones que serán objeto del peritaje</a:t>
          </a:r>
          <a:endParaRPr lang="es-SV" dirty="0"/>
        </a:p>
      </dgm:t>
    </dgm:pt>
    <dgm:pt modelId="{581C69F2-4796-4F8B-8E47-321943C2DE06}" type="parTrans" cxnId="{14FECF67-C303-4173-B1DD-72CA73F154E8}">
      <dgm:prSet/>
      <dgm:spPr/>
      <dgm:t>
        <a:bodyPr/>
        <a:lstStyle/>
        <a:p>
          <a:endParaRPr lang="es-SV"/>
        </a:p>
      </dgm:t>
    </dgm:pt>
    <dgm:pt modelId="{3EC37BF8-B39D-4C9F-AE9C-013569C3CFEE}" type="sibTrans" cxnId="{14FECF67-C303-4173-B1DD-72CA73F154E8}">
      <dgm:prSet/>
      <dgm:spPr/>
      <dgm:t>
        <a:bodyPr/>
        <a:lstStyle/>
        <a:p>
          <a:endParaRPr lang="es-SV"/>
        </a:p>
      </dgm:t>
    </dgm:pt>
    <dgm:pt modelId="{178E29D8-C487-4ADE-82A2-5AA1DF91683D}" type="pres">
      <dgm:prSet presAssocID="{D27A3559-85CE-4646-A753-ED83D9C4BCF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5F24E1CE-84DE-4AA0-989B-A5E6F5BC60C9}" type="pres">
      <dgm:prSet presAssocID="{1F4F93DA-A53F-4CEA-9B6A-2546B33E78E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SV"/>
        </a:p>
      </dgm:t>
    </dgm:pt>
  </dgm:ptLst>
  <dgm:cxnLst>
    <dgm:cxn modelId="{293A8775-A904-4935-8B99-E8223AF77A33}" type="presOf" srcId="{D27A3559-85CE-4646-A753-ED83D9C4BCF6}" destId="{178E29D8-C487-4ADE-82A2-5AA1DF91683D}" srcOrd="0" destOrd="0" presId="urn:microsoft.com/office/officeart/2005/8/layout/vList2"/>
    <dgm:cxn modelId="{14FECF67-C303-4173-B1DD-72CA73F154E8}" srcId="{D27A3559-85CE-4646-A753-ED83D9C4BCF6}" destId="{1F4F93DA-A53F-4CEA-9B6A-2546B33E78EB}" srcOrd="0" destOrd="0" parTransId="{581C69F2-4796-4F8B-8E47-321943C2DE06}" sibTransId="{3EC37BF8-B39D-4C9F-AE9C-013569C3CFEE}"/>
    <dgm:cxn modelId="{85EDA631-0D87-418D-B582-1F6396073425}" type="presOf" srcId="{1F4F93DA-A53F-4CEA-9B6A-2546B33E78EB}" destId="{5F24E1CE-84DE-4AA0-989B-A5E6F5BC60C9}" srcOrd="0" destOrd="0" presId="urn:microsoft.com/office/officeart/2005/8/layout/vList2"/>
    <dgm:cxn modelId="{63EA39B7-0802-4E13-BEF9-EFA0C0937DFF}" type="presParOf" srcId="{178E29D8-C487-4ADE-82A2-5AA1DF91683D}" destId="{5F24E1CE-84DE-4AA0-989B-A5E6F5BC60C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4A1BCD8-41A4-4101-89A7-051EB6E82AC2}">
      <dsp:nvSpPr>
        <dsp:cNvPr id="0" name=""/>
        <dsp:cNvSpPr/>
      </dsp:nvSpPr>
      <dsp:spPr>
        <a:xfrm>
          <a:off x="0" y="408117"/>
          <a:ext cx="6912768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169EBF-2355-494D-B301-2A7D2B73BFB2}">
      <dsp:nvSpPr>
        <dsp:cNvPr id="0" name=""/>
        <dsp:cNvSpPr/>
      </dsp:nvSpPr>
      <dsp:spPr>
        <a:xfrm>
          <a:off x="345638" y="39117"/>
          <a:ext cx="4838937" cy="73800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2900" tIns="0" rIns="182900" bIns="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500" b="1" kern="1200" dirty="0" smtClean="0"/>
            <a:t>Soporte a Litigio</a:t>
          </a:r>
          <a:endParaRPr lang="es-SV" sz="2500" kern="1200" dirty="0"/>
        </a:p>
      </dsp:txBody>
      <dsp:txXfrm>
        <a:off x="345638" y="39117"/>
        <a:ext cx="4838937" cy="738000"/>
      </dsp:txXfrm>
    </dsp:sp>
    <dsp:sp modelId="{2776ADCE-A545-4DCE-A34E-C72D7800455D}">
      <dsp:nvSpPr>
        <dsp:cNvPr id="0" name=""/>
        <dsp:cNvSpPr/>
      </dsp:nvSpPr>
      <dsp:spPr>
        <a:xfrm>
          <a:off x="0" y="1542117"/>
          <a:ext cx="6912768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C22289-AE76-4F9B-A860-A4C26CB4D859}">
      <dsp:nvSpPr>
        <dsp:cNvPr id="0" name=""/>
        <dsp:cNvSpPr/>
      </dsp:nvSpPr>
      <dsp:spPr>
        <a:xfrm>
          <a:off x="345638" y="1173117"/>
          <a:ext cx="4838937" cy="738000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tint val="50000"/>
                <a:satMod val="300000"/>
              </a:schemeClr>
            </a:gs>
            <a:gs pos="35000">
              <a:schemeClr val="accent4">
                <a:hueOff val="-2232385"/>
                <a:satOff val="13449"/>
                <a:lumOff val="1078"/>
                <a:alphaOff val="0"/>
                <a:tint val="37000"/>
                <a:satMod val="30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2900" tIns="0" rIns="182900" bIns="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500" b="1" kern="1200" dirty="0" smtClean="0"/>
            <a:t>Detección de Fraude: </a:t>
          </a:r>
          <a:endParaRPr lang="es-SV" sz="2500" kern="1200" dirty="0"/>
        </a:p>
      </dsp:txBody>
      <dsp:txXfrm>
        <a:off x="345638" y="1173117"/>
        <a:ext cx="4838937" cy="738000"/>
      </dsp:txXfrm>
    </dsp:sp>
    <dsp:sp modelId="{D7893C87-12E4-4498-80E3-747B0752F378}">
      <dsp:nvSpPr>
        <dsp:cNvPr id="0" name=""/>
        <dsp:cNvSpPr/>
      </dsp:nvSpPr>
      <dsp:spPr>
        <a:xfrm>
          <a:off x="0" y="2676117"/>
          <a:ext cx="6912768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D5BA93-2701-42E2-A8C6-C73B9B658632}">
      <dsp:nvSpPr>
        <dsp:cNvPr id="0" name=""/>
        <dsp:cNvSpPr/>
      </dsp:nvSpPr>
      <dsp:spPr>
        <a:xfrm>
          <a:off x="345638" y="2307117"/>
          <a:ext cx="4838937" cy="738000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2900" tIns="0" rIns="182900" bIns="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500" b="1" kern="1200" dirty="0" smtClean="0"/>
            <a:t>Prevención del Fraude: </a:t>
          </a:r>
          <a:endParaRPr lang="es-SV" sz="2500" kern="1200" dirty="0"/>
        </a:p>
      </dsp:txBody>
      <dsp:txXfrm>
        <a:off x="345638" y="2307117"/>
        <a:ext cx="4838937" cy="73800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F24E1CE-84DE-4AA0-989B-A5E6F5BC60C9}">
      <dsp:nvSpPr>
        <dsp:cNvPr id="0" name=""/>
        <dsp:cNvSpPr/>
      </dsp:nvSpPr>
      <dsp:spPr>
        <a:xfrm>
          <a:off x="0" y="170038"/>
          <a:ext cx="6936432" cy="75582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900" kern="1200" dirty="0" smtClean="0"/>
            <a:t>Es el juez o el fiscal quien ordena la pericia, es decir, el encargado de formular y determinar las cuestiones que serán objeto del peritaje</a:t>
          </a:r>
          <a:endParaRPr lang="es-SV" sz="1900" kern="1200" dirty="0"/>
        </a:p>
      </dsp:txBody>
      <dsp:txXfrm>
        <a:off x="0" y="170038"/>
        <a:ext cx="6936432" cy="7558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DD22F-4977-4563-98C7-7D8DABF3725D}" type="datetimeFigureOut">
              <a:rPr lang="es-SV" smtClean="0"/>
              <a:pPr/>
              <a:t>18/11/2015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C0FAB-87AF-423F-9863-551DAEC02DE5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DD22F-4977-4563-98C7-7D8DABF3725D}" type="datetimeFigureOut">
              <a:rPr lang="es-SV" smtClean="0"/>
              <a:pPr/>
              <a:t>18/11/2015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C0FAB-87AF-423F-9863-551DAEC02DE5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DD22F-4977-4563-98C7-7D8DABF3725D}" type="datetimeFigureOut">
              <a:rPr lang="es-SV" smtClean="0"/>
              <a:pPr/>
              <a:t>18/11/2015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C0FAB-87AF-423F-9863-551DAEC02DE5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DD22F-4977-4563-98C7-7D8DABF3725D}" type="datetimeFigureOut">
              <a:rPr lang="es-SV" smtClean="0"/>
              <a:pPr/>
              <a:t>18/11/2015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C0FAB-87AF-423F-9863-551DAEC02DE5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DD22F-4977-4563-98C7-7D8DABF3725D}" type="datetimeFigureOut">
              <a:rPr lang="es-SV" smtClean="0"/>
              <a:pPr/>
              <a:t>18/11/2015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C0FAB-87AF-423F-9863-551DAEC02DE5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DD22F-4977-4563-98C7-7D8DABF3725D}" type="datetimeFigureOut">
              <a:rPr lang="es-SV" smtClean="0"/>
              <a:pPr/>
              <a:t>18/11/2015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C0FAB-87AF-423F-9863-551DAEC02DE5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DD22F-4977-4563-98C7-7D8DABF3725D}" type="datetimeFigureOut">
              <a:rPr lang="es-SV" smtClean="0"/>
              <a:pPr/>
              <a:t>18/11/2015</a:t>
            </a:fld>
            <a:endParaRPr lang="es-SV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C0FAB-87AF-423F-9863-551DAEC02DE5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DD22F-4977-4563-98C7-7D8DABF3725D}" type="datetimeFigureOut">
              <a:rPr lang="es-SV" smtClean="0"/>
              <a:pPr/>
              <a:t>18/11/2015</a:t>
            </a:fld>
            <a:endParaRPr lang="es-SV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C0FAB-87AF-423F-9863-551DAEC02DE5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DD22F-4977-4563-98C7-7D8DABF3725D}" type="datetimeFigureOut">
              <a:rPr lang="es-SV" smtClean="0"/>
              <a:pPr/>
              <a:t>18/11/2015</a:t>
            </a:fld>
            <a:endParaRPr lang="es-SV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C0FAB-87AF-423F-9863-551DAEC02DE5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DD22F-4977-4563-98C7-7D8DABF3725D}" type="datetimeFigureOut">
              <a:rPr lang="es-SV" smtClean="0"/>
              <a:pPr/>
              <a:t>18/11/2015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C0FAB-87AF-423F-9863-551DAEC02DE5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SV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DD22F-4977-4563-98C7-7D8DABF3725D}" type="datetimeFigureOut">
              <a:rPr lang="es-SV" smtClean="0"/>
              <a:pPr/>
              <a:t>18/11/2015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C0FAB-87AF-423F-9863-551DAEC02DE5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75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5DD22F-4977-4563-98C7-7D8DABF3725D}" type="datetimeFigureOut">
              <a:rPr lang="es-SV" smtClean="0"/>
              <a:pPr/>
              <a:t>18/11/2015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2C0FAB-87AF-423F-9863-551DAEC02DE5}" type="slidenum">
              <a:rPr lang="es-SV" smtClean="0"/>
              <a:pPr/>
              <a:t>‹Nº›</a:t>
            </a:fld>
            <a:endParaRPr lang="es-S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S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1560" y="1844824"/>
            <a:ext cx="7772400" cy="100811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s-SV" dirty="0" smtClean="0"/>
              <a:t>ALCANCE DE UNA AUDITORIA FORENSE.</a:t>
            </a:r>
            <a:endParaRPr lang="es-SV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11560" y="3933056"/>
            <a:ext cx="6400800" cy="694928"/>
          </a:xfrm>
        </p:spPr>
        <p:txBody>
          <a:bodyPr/>
          <a:lstStyle/>
          <a:p>
            <a:pPr algn="l"/>
            <a:endParaRPr lang="es-SV" dirty="0" smtClean="0">
              <a:solidFill>
                <a:schemeClr val="tx1"/>
              </a:solidFill>
            </a:endParaRPr>
          </a:p>
          <a:p>
            <a:endParaRPr lang="es-SV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46146766"/>
              </p:ext>
            </p:extLst>
          </p:nvPr>
        </p:nvGraphicFramePr>
        <p:xfrm>
          <a:off x="1619672" y="3789040"/>
          <a:ext cx="5328592" cy="231145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10628"/>
                <a:gridCol w="1217964"/>
              </a:tblGrid>
              <a:tr h="385242">
                <a:tc gridSpan="2"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SEMINARIO DE AUDITORÍA</a:t>
                      </a:r>
                      <a:r>
                        <a:rPr lang="es-SV" baseline="0" dirty="0" smtClean="0"/>
                        <a:t> GT-03</a:t>
                      </a:r>
                      <a:endParaRPr lang="es-SV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SV"/>
                    </a:p>
                  </a:txBody>
                  <a:tcPr/>
                </a:tc>
              </a:tr>
              <a:tr h="385242">
                <a:tc gridSpan="2">
                  <a:txBody>
                    <a:bodyPr/>
                    <a:lstStyle/>
                    <a:p>
                      <a:r>
                        <a:rPr lang="es-SV" dirty="0" smtClean="0"/>
                        <a:t>Presentado</a:t>
                      </a:r>
                      <a:r>
                        <a:rPr lang="es-SV" baseline="0" dirty="0" smtClean="0"/>
                        <a:t> por:</a:t>
                      </a:r>
                      <a:endParaRPr lang="es-SV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SV" dirty="0"/>
                    </a:p>
                  </a:txBody>
                  <a:tcPr/>
                </a:tc>
              </a:tr>
              <a:tr h="385242">
                <a:tc>
                  <a:txBody>
                    <a:bodyPr/>
                    <a:lstStyle/>
                    <a:p>
                      <a:r>
                        <a:rPr lang="es-SV" dirty="0" smtClean="0"/>
                        <a:t>Hugo</a:t>
                      </a:r>
                      <a:r>
                        <a:rPr lang="es-SV" baseline="0" dirty="0" smtClean="0"/>
                        <a:t> Javier Alvarenga García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smtClean="0"/>
                        <a:t>AG11027</a:t>
                      </a:r>
                      <a:endParaRPr lang="es-SV" dirty="0"/>
                    </a:p>
                  </a:txBody>
                  <a:tcPr/>
                </a:tc>
              </a:tr>
              <a:tr h="3852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SV" dirty="0" smtClean="0"/>
                        <a:t>Hilda Marlene</a:t>
                      </a:r>
                      <a:r>
                        <a:rPr lang="es-SV" baseline="0" dirty="0" smtClean="0"/>
                        <a:t> Artiga Reyes</a:t>
                      </a:r>
                      <a:endParaRPr lang="es-SV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smtClean="0"/>
                        <a:t>AR11046</a:t>
                      </a:r>
                      <a:endParaRPr lang="es-SV" dirty="0"/>
                    </a:p>
                  </a:txBody>
                  <a:tcPr/>
                </a:tc>
              </a:tr>
              <a:tr h="385242">
                <a:tc>
                  <a:txBody>
                    <a:bodyPr/>
                    <a:lstStyle/>
                    <a:p>
                      <a:r>
                        <a:rPr lang="es-SV" dirty="0" smtClean="0"/>
                        <a:t>Katia</a:t>
                      </a:r>
                      <a:r>
                        <a:rPr lang="es-SV" baseline="0" dirty="0" smtClean="0"/>
                        <a:t> </a:t>
                      </a:r>
                      <a:r>
                        <a:rPr lang="es-SV" baseline="0" dirty="0" err="1" smtClean="0"/>
                        <a:t>Lissett</a:t>
                      </a:r>
                      <a:r>
                        <a:rPr lang="es-SV" baseline="0" dirty="0" smtClean="0"/>
                        <a:t> Flores García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smtClean="0"/>
                        <a:t>FG11006</a:t>
                      </a:r>
                      <a:endParaRPr lang="es-SV" dirty="0"/>
                    </a:p>
                  </a:txBody>
                  <a:tcPr/>
                </a:tc>
              </a:tr>
              <a:tr h="385242">
                <a:tc>
                  <a:txBody>
                    <a:bodyPr/>
                    <a:lstStyle/>
                    <a:p>
                      <a:r>
                        <a:rPr lang="es-SV" dirty="0" smtClean="0"/>
                        <a:t>Ángela</a:t>
                      </a:r>
                      <a:r>
                        <a:rPr lang="es-SV" baseline="0" dirty="0" smtClean="0"/>
                        <a:t> Guadalupe Salinas </a:t>
                      </a:r>
                      <a:r>
                        <a:rPr lang="es-SV" baseline="0" dirty="0" err="1" smtClean="0"/>
                        <a:t>Landaverde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smtClean="0"/>
                        <a:t>SL11003</a:t>
                      </a:r>
                      <a:endParaRPr lang="es-SV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1 Título"/>
          <p:cNvSpPr txBox="1">
            <a:spLocks/>
          </p:cNvSpPr>
          <p:nvPr/>
        </p:nvSpPr>
        <p:spPr>
          <a:xfrm>
            <a:off x="539552" y="404664"/>
            <a:ext cx="7772400" cy="1152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SV" sz="27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UNIVERSIDAD DE EL SALVADOR </a:t>
            </a:r>
            <a:br>
              <a:rPr kumimoji="0" lang="es-SV" sz="27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SV" sz="27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FACULTAD DE CIENCIAS ECONÓMICAS </a:t>
            </a:r>
            <a:br>
              <a:rPr kumimoji="0" lang="es-SV" sz="27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SV" sz="27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ESCUELA DE CONTADURÍA PÚBLICA</a:t>
            </a:r>
            <a:endParaRPr kumimoji="0" lang="es-SV" sz="27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6" descr="http://consuelomarroquin.files.wordpress.com/2010/11/miner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04664"/>
            <a:ext cx="1008112" cy="1080119"/>
          </a:xfrm>
          <a:prstGeom prst="rect">
            <a:avLst/>
          </a:prstGeom>
          <a:noFill/>
        </p:spPr>
      </p:pic>
      <p:pic>
        <p:nvPicPr>
          <p:cNvPr id="7" name="Picture 12" descr="http://www.ues.edu.sv/memorialabores/2010/imgs/logos/logoec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404664"/>
            <a:ext cx="1008112" cy="10801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SV" b="1" dirty="0"/>
              <a:t>Factores importantes en el Alcance de una auditoria forense</a:t>
            </a:r>
            <a:endParaRPr lang="es-SV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lvl="0">
              <a:buFont typeface="Wingdings" pitchFamily="2" charset="2"/>
              <a:buChar char="Ø"/>
            </a:pPr>
            <a:r>
              <a:rPr lang="es-ES" dirty="0"/>
              <a:t>El auditor no se basa en muestras representativas; sino que evalúa e investiga al 100% </a:t>
            </a:r>
            <a:endParaRPr lang="es-ES" dirty="0" smtClean="0"/>
          </a:p>
          <a:p>
            <a:pPr lvl="0">
              <a:buFont typeface="Wingdings" pitchFamily="2" charset="2"/>
              <a:buChar char="Ø"/>
            </a:pPr>
            <a:endParaRPr lang="es-SV" dirty="0"/>
          </a:p>
          <a:p>
            <a:pPr lvl="0">
              <a:buFont typeface="Wingdings" pitchFamily="2" charset="2"/>
              <a:buChar char="Ø"/>
            </a:pPr>
            <a:r>
              <a:rPr lang="es-ES" dirty="0"/>
              <a:t>Es obligatorio examinar todas y cada una de las partidas o transacciones relacionadas con la investigación que se está </a:t>
            </a:r>
            <a:r>
              <a:rPr lang="es-ES" dirty="0" smtClean="0"/>
              <a:t>realizando</a:t>
            </a:r>
          </a:p>
          <a:p>
            <a:pPr lvl="0">
              <a:buFont typeface="Wingdings" pitchFamily="2" charset="2"/>
              <a:buChar char="Ø"/>
            </a:pPr>
            <a:endParaRPr lang="es-SV" dirty="0"/>
          </a:p>
          <a:p>
            <a:pPr lvl="0">
              <a:buFont typeface="Wingdings" pitchFamily="2" charset="2"/>
              <a:buChar char="Ø"/>
            </a:pPr>
            <a:r>
              <a:rPr lang="es-ES" dirty="0"/>
              <a:t>El alcance de una auditoría forense está relacionado con el período sujeto a investigación.</a:t>
            </a:r>
            <a:endParaRPr lang="es-SV" dirty="0"/>
          </a:p>
          <a:p>
            <a:endParaRPr lang="es-SV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70609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s-CO" b="1" dirty="0" smtClean="0"/>
              <a:t/>
            </a:r>
            <a:br>
              <a:rPr lang="es-CO" b="1" dirty="0" smtClean="0"/>
            </a:br>
            <a:r>
              <a:rPr lang="es-CO" b="1" dirty="0" smtClean="0"/>
              <a:t>CAMPOS </a:t>
            </a:r>
            <a:r>
              <a:rPr lang="es-CO" b="1" dirty="0"/>
              <a:t>DE INVESTIGACIÓN.</a:t>
            </a:r>
            <a:r>
              <a:rPr lang="es-SV" dirty="0"/>
              <a:t/>
            </a:r>
            <a:br>
              <a:rPr lang="es-SV" dirty="0"/>
            </a:br>
            <a:endParaRPr lang="es-SV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2996952"/>
            <a:ext cx="8147248" cy="280831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CO" dirty="0"/>
              <a:t>Corrupción administrativa, fraude contable, crimen financiero, delitos contra el patrimonio, contra la fe pública, contra la administración pública y contra la economía nacional. Investigación a </a:t>
            </a:r>
            <a:r>
              <a:rPr lang="es-CO" dirty="0" err="1" smtClean="0"/>
              <a:t>PeP´s</a:t>
            </a:r>
            <a:endParaRPr lang="es-SV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27584" y="1988840"/>
            <a:ext cx="338437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SV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itchFamily="34" charset="0"/>
                <a:ea typeface="Calibri" pitchFamily="34" charset="0"/>
                <a:cs typeface="Times-Bold"/>
              </a:rPr>
              <a:t>ALGUNOS PUEDEN SER:</a:t>
            </a:r>
            <a:endParaRPr kumimoji="0" lang="es-SV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s-SV" b="1" dirty="0"/>
              <a:t>Qué tipo de Auditoría Forense Se va  a realizar</a:t>
            </a:r>
            <a:endParaRPr lang="es-SV" dirty="0"/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</p:nvPr>
        </p:nvGraphicFramePr>
        <p:xfrm>
          <a:off x="539552" y="2348880"/>
          <a:ext cx="6912768" cy="33452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1138138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s-SV" b="1" dirty="0" smtClean="0"/>
              <a:t/>
            </a:r>
            <a:br>
              <a:rPr lang="es-SV" b="1" dirty="0" smtClean="0"/>
            </a:br>
            <a:r>
              <a:rPr lang="es-SV" b="1" dirty="0" smtClean="0"/>
              <a:t>Dirección </a:t>
            </a:r>
            <a:r>
              <a:rPr lang="es-SV" b="1" dirty="0"/>
              <a:t>del peritaje, definición del objeto alcance del trabajo</a:t>
            </a:r>
            <a:r>
              <a:rPr lang="es-SV" dirty="0"/>
              <a:t/>
            </a:r>
            <a:br>
              <a:rPr lang="es-SV" dirty="0"/>
            </a:br>
            <a:endParaRPr lang="es-SV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3140968"/>
            <a:ext cx="8229600" cy="331236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endParaRPr lang="es-SV" dirty="0"/>
          </a:p>
          <a:p>
            <a:r>
              <a:rPr lang="es-SV" sz="4400" b="1" u="sng" dirty="0"/>
              <a:t>Regulación en cuanto al alcance</a:t>
            </a:r>
            <a:r>
              <a:rPr lang="es-SV" sz="4400" u="sng" dirty="0"/>
              <a:t> (Código Procesal Penal</a:t>
            </a:r>
            <a:r>
              <a:rPr lang="es-SV" sz="4400" u="sng" dirty="0" smtClean="0"/>
              <a:t>)</a:t>
            </a:r>
          </a:p>
          <a:p>
            <a:endParaRPr lang="es-SV" dirty="0"/>
          </a:p>
          <a:p>
            <a:endParaRPr lang="es-SV" dirty="0" smtClean="0"/>
          </a:p>
          <a:p>
            <a:r>
              <a:rPr lang="es-SV" sz="4200" dirty="0" smtClean="0"/>
              <a:t>Art. 200 nombramiento y notificación</a:t>
            </a:r>
          </a:p>
          <a:p>
            <a:endParaRPr lang="es-SV" sz="4200" dirty="0" smtClean="0"/>
          </a:p>
          <a:p>
            <a:endParaRPr lang="es-SV" sz="4200" dirty="0" smtClean="0"/>
          </a:p>
          <a:p>
            <a:r>
              <a:rPr lang="es-SV" sz="4200" dirty="0" smtClean="0"/>
              <a:t>art. </a:t>
            </a:r>
            <a:r>
              <a:rPr lang="es-SV" sz="4200" dirty="0" smtClean="0"/>
              <a:t>201 </a:t>
            </a:r>
            <a:r>
              <a:rPr lang="es-SV" sz="4200" dirty="0" smtClean="0"/>
              <a:t>facultad de proponer.</a:t>
            </a:r>
          </a:p>
          <a:p>
            <a:endParaRPr lang="es-SV" sz="4200" dirty="0" smtClean="0"/>
          </a:p>
          <a:p>
            <a:endParaRPr lang="es-SV" sz="4200" dirty="0" smtClean="0"/>
          </a:p>
          <a:p>
            <a:r>
              <a:rPr lang="es-SV" sz="4200" dirty="0" smtClean="0"/>
              <a:t>art. 202 dirección del peritaje</a:t>
            </a:r>
          </a:p>
          <a:p>
            <a:endParaRPr lang="es-SV" dirty="0"/>
          </a:p>
          <a:p>
            <a:endParaRPr lang="es-SV" dirty="0"/>
          </a:p>
        </p:txBody>
      </p:sp>
      <p:graphicFrame>
        <p:nvGraphicFramePr>
          <p:cNvPr id="5" name="4 Diagrama"/>
          <p:cNvGraphicFramePr/>
          <p:nvPr/>
        </p:nvGraphicFramePr>
        <p:xfrm>
          <a:off x="1115616" y="1556792"/>
          <a:ext cx="6936432" cy="1095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SV" b="1" dirty="0"/>
              <a:t>Regulación de la NITA 3000 en cuanto al alcance</a:t>
            </a:r>
            <a:endParaRPr lang="es-SV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608" y="2060848"/>
            <a:ext cx="7571184" cy="331236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SV" sz="2800" b="1" dirty="0"/>
              <a:t>Elementos de un trabajo para </a:t>
            </a:r>
            <a:r>
              <a:rPr lang="es-SV" sz="2800" b="1" dirty="0" smtClean="0"/>
              <a:t>atestiguar ( s1-2)</a:t>
            </a:r>
          </a:p>
          <a:p>
            <a:endParaRPr lang="es-SV" sz="2800" b="1" dirty="0"/>
          </a:p>
          <a:p>
            <a:r>
              <a:rPr lang="es-SV" sz="2800" b="1" dirty="0" smtClean="0"/>
              <a:t>S2-4 juico profesional.</a:t>
            </a:r>
          </a:p>
          <a:p>
            <a:endParaRPr lang="es-SV" sz="2800" b="1" dirty="0" smtClean="0"/>
          </a:p>
          <a:p>
            <a:r>
              <a:rPr lang="es-SV" sz="2800" b="1" dirty="0"/>
              <a:t>naturaleza, alcance y oportunidad de los procedimientos de </a:t>
            </a:r>
            <a:r>
              <a:rPr lang="es-SV" sz="2800" b="1" dirty="0" smtClean="0"/>
              <a:t>atestiguamiento (s2-7)</a:t>
            </a:r>
            <a:endParaRPr lang="es-SV" sz="28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245</Words>
  <Application>Microsoft Office PowerPoint</Application>
  <PresentationFormat>Presentación en pantalla (4:3)</PresentationFormat>
  <Paragraphs>44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Tema de Office</vt:lpstr>
      <vt:lpstr>ALCANCE DE UNA AUDITORIA FORENSE.</vt:lpstr>
      <vt:lpstr>Factores importantes en el Alcance de una auditoria forense</vt:lpstr>
      <vt:lpstr> CAMPOS DE INVESTIGACIÓN. </vt:lpstr>
      <vt:lpstr>Qué tipo de Auditoría Forense Se va  a realizar</vt:lpstr>
      <vt:lpstr> Dirección del peritaje, definición del objeto alcance del trabajo </vt:lpstr>
      <vt:lpstr>Regulación de la NITA 3000 en cuanto al alcance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ALCANCE DE UNA AUDITORIA FORENSE.</dc:title>
  <dc:creator>hp</dc:creator>
  <cp:lastModifiedBy>hp</cp:lastModifiedBy>
  <cp:revision>16</cp:revision>
  <dcterms:created xsi:type="dcterms:W3CDTF">2015-11-18T05:21:36Z</dcterms:created>
  <dcterms:modified xsi:type="dcterms:W3CDTF">2015-11-18T19:54:25Z</dcterms:modified>
</cp:coreProperties>
</file>