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668" r:id="rId2"/>
    <p:sldId id="517" r:id="rId3"/>
    <p:sldId id="701" r:id="rId4"/>
    <p:sldId id="685" r:id="rId5"/>
    <p:sldId id="769" r:id="rId6"/>
    <p:sldId id="771" r:id="rId7"/>
    <p:sldId id="772" r:id="rId8"/>
    <p:sldId id="773" r:id="rId9"/>
    <p:sldId id="774" r:id="rId10"/>
    <p:sldId id="779" r:id="rId11"/>
    <p:sldId id="775" r:id="rId12"/>
    <p:sldId id="776" r:id="rId13"/>
    <p:sldId id="777" r:id="rId14"/>
    <p:sldId id="778" r:id="rId15"/>
  </p:sldIdLst>
  <p:sldSz cx="9144000" cy="6858000" type="screen4x3"/>
  <p:notesSz cx="9199563" cy="6858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 useTimings="0">
    <p:present/>
    <p:sldAll/>
    <p:penClr>
      <a:schemeClr val="bg2"/>
    </p:penClr>
  </p:showPr>
  <p:clrMru>
    <a:srgbClr val="000099"/>
    <a:srgbClr val="3333CC"/>
    <a:srgbClr val="008000"/>
    <a:srgbClr val="FF6699"/>
    <a:srgbClr val="FF0000"/>
    <a:srgbClr val="99FFCC"/>
    <a:srgbClr val="FFFF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9" autoAdjust="0"/>
    <p:restoredTop sz="99516" autoAdjust="0"/>
  </p:normalViewPr>
  <p:slideViewPr>
    <p:cSldViewPr>
      <p:cViewPr>
        <p:scale>
          <a:sx n="50" d="100"/>
          <a:sy n="50" d="100"/>
        </p:scale>
        <p:origin x="-1098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8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t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1763" y="0"/>
            <a:ext cx="398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8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b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1763" y="6477000"/>
            <a:ext cx="398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fld id="{A8022199-A7E8-4AA4-B297-B774D3B0287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87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t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11763" y="0"/>
            <a:ext cx="3987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886075" y="515938"/>
            <a:ext cx="3424238" cy="25685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27138" y="3257550"/>
            <a:ext cx="674528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87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b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s-SV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11763" y="6515100"/>
            <a:ext cx="3987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0" tIns="45981" rIns="91960" bIns="45981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fld id="{0A88D89D-F57C-48A8-BEEE-1AFAAEE2AFF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1D8BB7-256C-47DD-9AA8-B70669D70DB5}" type="slidenum">
              <a:rPr lang="es-ES"/>
              <a:pPr/>
              <a:t>1</a:t>
            </a:fld>
            <a:endParaRPr lang="es-E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5210175" y="6513513"/>
            <a:ext cx="3989388" cy="344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547" tIns="47566" rIns="93547" bIns="47566" anchor="b"/>
          <a:lstStyle/>
          <a:p>
            <a:pPr algn="r" defTabSz="942975" eaLnBrk="0" hangingPunct="0"/>
            <a:r>
              <a:rPr lang="es-ES" sz="1200">
                <a:latin typeface="Times New Roman" pitchFamily="18" charset="0"/>
              </a:rPr>
              <a:t>1</a:t>
            </a:r>
          </a:p>
        </p:txBody>
      </p:sp>
      <p:sp>
        <p:nvSpPr>
          <p:cNvPr id="1741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3025775" y="633413"/>
            <a:ext cx="3149600" cy="2362200"/>
          </a:xfrm>
          <a:ln cap="flat"/>
        </p:spPr>
      </p:sp>
      <p:sp>
        <p:nvSpPr>
          <p:cNvPr id="1741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28725" y="3255963"/>
            <a:ext cx="6740525" cy="3087687"/>
          </a:xfrm>
          <a:solidFill>
            <a:srgbClr val="FFFFFF"/>
          </a:solidFill>
          <a:ln w="12700" cap="flat">
            <a:solidFill>
              <a:srgbClr val="000000"/>
            </a:solidFill>
          </a:ln>
        </p:spPr>
        <p:txBody>
          <a:bodyPr lIns="93547" tIns="47566" rIns="93547" bIns="47566"/>
          <a:lstStyle/>
          <a:p>
            <a:pPr eaLnBrk="1" hangingPunct="1"/>
            <a:endParaRPr lang="es-SV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5A67DA-172F-418C-B89C-3B10EE3EDDD0}" type="slidenum">
              <a:rPr lang="es-ES"/>
              <a:pPr/>
              <a:t>2</a:t>
            </a:fld>
            <a:endParaRPr lang="es-ES"/>
          </a:p>
        </p:txBody>
      </p:sp>
      <p:sp>
        <p:nvSpPr>
          <p:cNvPr id="18435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S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SV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SV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SV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SV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27649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7649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6E812-9C1B-49D7-9C6A-7D7DCAB9DA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8DCCDA-3362-4AA6-9A05-029E257752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C92C0-C4BA-460C-BA3A-2C81344854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E65904-C528-4889-9D80-A40DFB58B9E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78A43-C3B2-4AA2-8AA3-A421659938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2331D-A3C8-4569-980B-BBF913C939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3FB0B9-49FF-46DD-B2C4-788C9522BF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20B7F-F091-4E1B-9981-052431C1C1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644711-C689-483B-AF99-EAC173ADA4E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BCC946-461A-4FD8-8C26-5E6A3C37781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SV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32E4DC-A81B-4E72-BCA3-BC62F615A86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754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SV" sz="2400">
                <a:latin typeface="Times New Roman" pitchFamily="18" charset="0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7546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SV" sz="2400">
                  <a:latin typeface="Times New Roman" pitchFamily="18" charset="0"/>
                </a:endParaRPr>
              </a:p>
            </p:txBody>
          </p:sp>
          <p:sp>
            <p:nvSpPr>
              <p:cNvPr id="27546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754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SV"/>
          </a:p>
        </p:txBody>
      </p:sp>
      <p:sp>
        <p:nvSpPr>
          <p:cNvPr id="2754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SV"/>
          </a:p>
        </p:txBody>
      </p:sp>
      <p:sp>
        <p:nvSpPr>
          <p:cNvPr id="2754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9438847-9D28-4B38-93C1-BC28DDD4068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7546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5A2469-AD57-451C-9B0F-6706EA3379E9}" type="slidenum">
              <a:rPr lang="es-ES"/>
              <a:pPr/>
              <a:t>1</a:t>
            </a:fld>
            <a:endParaRPr lang="es-ES"/>
          </a:p>
        </p:txBody>
      </p:sp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1143" tIns="45572" rIns="91143" bIns="45572" anchor="b"/>
          <a:lstStyle/>
          <a:p>
            <a:pPr algn="r" eaLnBrk="0" hangingPunct="0"/>
            <a:endParaRPr lang="es-SV" sz="1200"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1739900" y="257175"/>
            <a:ext cx="6200775" cy="754063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/>
          </a:ln>
        </p:spPr>
        <p:txBody>
          <a:bodyPr lIns="89456" tIns="45572" rIns="89456" bIns="45572">
            <a:spAutoFit/>
          </a:bodyPr>
          <a:lstStyle/>
          <a:p>
            <a:pPr algn="ctr" defTabSz="701675" eaLnBrk="0" hangingPunct="0"/>
            <a:r>
              <a:rPr lang="es-ES" sz="2100" b="1">
                <a:solidFill>
                  <a:srgbClr val="0033CC"/>
                </a:solidFill>
                <a:latin typeface="Times New Roman" pitchFamily="18" charset="0"/>
              </a:rPr>
              <a:t>DIRECCION GENERAL DE</a:t>
            </a:r>
          </a:p>
          <a:p>
            <a:pPr algn="ctr" defTabSz="701675" eaLnBrk="0" hangingPunct="0"/>
            <a:r>
              <a:rPr lang="es-ES" sz="2100" b="1">
                <a:solidFill>
                  <a:srgbClr val="0033CC"/>
                </a:solidFill>
                <a:latin typeface="Times New Roman" pitchFamily="18" charset="0"/>
              </a:rPr>
              <a:t> IMPUESTOS INTERNOS</a:t>
            </a:r>
          </a:p>
        </p:txBody>
      </p:sp>
      <p:graphicFrame>
        <p:nvGraphicFramePr>
          <p:cNvPr id="1026" name="Object 4"/>
          <p:cNvGraphicFramePr>
            <a:graphicFrameLocks/>
          </p:cNvGraphicFramePr>
          <p:nvPr/>
        </p:nvGraphicFramePr>
        <p:xfrm>
          <a:off x="1327150" y="1322388"/>
          <a:ext cx="6867525" cy="4087812"/>
        </p:xfrm>
        <a:graphic>
          <a:graphicData uri="http://schemas.openxmlformats.org/presentationml/2006/ole">
            <p:oleObj spid="_x0000_s1026" name="Imagen de mapa de bits" r:id="rId4" imgW="6549840" imgH="3651120" progId="Paint.Picture">
              <p:embed/>
            </p:oleObj>
          </a:graphicData>
        </a:graphic>
      </p:graphicFrame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609600" y="5545138"/>
            <a:ext cx="7620000" cy="9223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/>
          </a:ln>
        </p:spPr>
        <p:txBody>
          <a:bodyPr lIns="89456" tIns="45572" rIns="89456" bIns="45572">
            <a:spAutoFit/>
          </a:bodyPr>
          <a:lstStyle/>
          <a:p>
            <a:pPr algn="ctr" defTabSz="701675" eaLnBrk="0" hangingPunct="0"/>
            <a:r>
              <a:rPr lang="es-ES" b="1">
                <a:solidFill>
                  <a:srgbClr val="0033CC"/>
                </a:solidFill>
                <a:latin typeface="Times New Roman" pitchFamily="18" charset="0"/>
              </a:rPr>
              <a:t>REQUERIMIENTOS EN LA EMISIÓN DEL DICTAMEN  SOBRE EL CUMPLIMIENTO DE OBLIGACIONES CONTENIDAS EN LA LEY DE SERVICIOS INTERNACIONALES Y SU REGLAMENTO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6) ACTIVIDADES BENEFICIADAS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d) Tecnologías de información </a:t>
            </a:r>
          </a:p>
          <a:p>
            <a:r>
              <a:rPr lang="es-ES" smtClean="0"/>
              <a:t>e) Investigación y desarrollo </a:t>
            </a:r>
          </a:p>
          <a:p>
            <a:r>
              <a:rPr lang="es-ES" smtClean="0"/>
              <a:t>f) Reparación y mantenimiento de embarcaciones marítimas </a:t>
            </a:r>
          </a:p>
          <a:p>
            <a:r>
              <a:rPr lang="es-ES" smtClean="0"/>
              <a:t>g) Reparación y mantenimiento de aeronaves </a:t>
            </a:r>
          </a:p>
          <a:p>
            <a:r>
              <a:rPr lang="es-ES" smtClean="0"/>
              <a:t>h) Procesos empresariales </a:t>
            </a:r>
          </a:p>
          <a:p>
            <a:r>
              <a:rPr lang="es-ES" smtClean="0"/>
              <a:t>i) Servicios médico-hospitalarios </a:t>
            </a:r>
          </a:p>
          <a:p>
            <a:r>
              <a:rPr lang="es-ES" smtClean="0"/>
              <a:t>j) Servicios financieros internacionales </a:t>
            </a:r>
          </a:p>
          <a:p>
            <a:pPr>
              <a:buFont typeface="Wingdings" pitchFamily="2" charset="2"/>
              <a:buNone/>
            </a:pPr>
            <a:endParaRPr lang="es-ES" smtClean="0"/>
          </a:p>
          <a:p>
            <a:endParaRPr lang="es-E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7) ESQUEMA DE VENTAS</a:t>
            </a:r>
            <a:endParaRPr lang="es-ES" sz="3200" smtClean="0"/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BE2475-FC64-40BF-B7A5-E0721BD4EC82}" type="slidenum">
              <a:rPr lang="es-ES"/>
              <a:pPr/>
              <a:t>11</a:t>
            </a:fld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8) ORIGEN DICTAMEN LEY DE SERVICIOS INTERNACIONALES</a:t>
            </a:r>
            <a:endParaRPr lang="es-ES" sz="3200" smtClean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8A2C1F-9532-41D0-83C4-5A28F7A83DBF}" type="slidenum">
              <a:rPr lang="es-ES"/>
              <a:pPr/>
              <a:t>12</a:t>
            </a:fld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9) REQUERIMIENTOS PARA LA ELABORACIÓN DEL DICTAMEN LEY DE SERVICIOS INTERNACIONALES</a:t>
            </a:r>
            <a:endParaRPr lang="es-ES" sz="3200" smtClean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CFD6A5-465F-4246-A15E-935E2637881A}" type="slidenum">
              <a:rPr lang="es-ES"/>
              <a:pPr/>
              <a:t>13</a:t>
            </a:fld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8AC3C4-CAB7-4F9F-AE69-F4204AEA1B54}" type="slidenum">
              <a:rPr lang="es-ES"/>
              <a:pPr/>
              <a:t>14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C58C24-46E7-49DC-AB47-4B2E3D1F068C}" type="slidenum">
              <a:rPr lang="es-ES"/>
              <a:pPr/>
              <a:t>2</a:t>
            </a:fld>
            <a:endParaRPr lang="es-E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381000"/>
            <a:ext cx="5113337" cy="609600"/>
          </a:xfrm>
          <a:solidFill>
            <a:srgbClr val="FFFF00"/>
          </a:solidFill>
        </p:spPr>
        <p:txBody>
          <a:bodyPr lIns="92075" tIns="46038" rIns="92075" bIns="46038"/>
          <a:lstStyle/>
          <a:p>
            <a:pPr eaLnBrk="1" hangingPunct="1"/>
            <a:r>
              <a:rPr lang="es-ES" sz="4000" b="1" u="sng" smtClean="0">
                <a:solidFill>
                  <a:srgbClr val="000099"/>
                </a:solidFill>
              </a:rPr>
              <a:t>CONTENIDO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3" y="1214438"/>
            <a:ext cx="7786687" cy="5286375"/>
          </a:xfrm>
          <a:solidFill>
            <a:srgbClr val="FFFF66"/>
          </a:solidFill>
        </p:spPr>
        <p:txBody>
          <a:bodyPr lIns="92075" tIns="46038" rIns="92075" bIns="46038" anchor="t"/>
          <a:lstStyle/>
          <a:p>
            <a:pPr marL="666750" indent="-666750" algn="l" eaLnBrk="1" hangingPunct="1">
              <a:lnSpc>
                <a:spcPct val="80000"/>
              </a:lnSpc>
            </a:pPr>
            <a:r>
              <a:rPr lang="es-SV" sz="2400" b="1" smtClean="0"/>
              <a:t>  </a:t>
            </a:r>
            <a:endParaRPr lang="es-ES" sz="3200" b="1" smtClean="0"/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ES" sz="2000" b="1" smtClean="0">
                <a:solidFill>
                  <a:srgbClr val="0000FF"/>
                </a:solidFill>
              </a:rPr>
              <a:t>RESEÑA LEY DE SERVICIOS INTERNACIONALES Y SU REGLAMENTO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ES" sz="2000" b="1" smtClean="0">
                <a:solidFill>
                  <a:srgbClr val="0000FF"/>
                </a:solidFill>
              </a:rPr>
              <a:t>O</a:t>
            </a:r>
            <a:r>
              <a:rPr lang="es-SV" sz="2000" b="1" smtClean="0">
                <a:solidFill>
                  <a:srgbClr val="0000FF"/>
                </a:solidFill>
              </a:rPr>
              <a:t>BJETIVO DE LA L. S. I.  Y ENTE APLICADOR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DEFINICIONES BASICAS L. S. I. 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REQUISITOS PARA BENEFICIARIOS L. S. I.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NO EXENCION  PARA EMPLEADOS 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ACTIVIDADES BENEFICIADAS 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ESQUEMA DE VENTAS XXX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ORIGEN DICTAMEN L. S. I.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es-SV" sz="2000" b="1" smtClean="0">
                <a:solidFill>
                  <a:srgbClr val="0000FF"/>
                </a:solidFill>
              </a:rPr>
              <a:t>REQUERIMIENTOS PARA LA ELABORACION DEL DICTAMEN</a:t>
            </a: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  <a:buFont typeface="Wingdings" pitchFamily="2" charset="2"/>
              <a:buAutoNum type="alphaLcParenR" startAt="3"/>
            </a:pPr>
            <a:endParaRPr lang="es-SV" sz="2000" b="1" smtClean="0">
              <a:solidFill>
                <a:srgbClr val="0000FF"/>
              </a:solidFill>
            </a:endParaRPr>
          </a:p>
          <a:p>
            <a:pPr marL="666750" indent="-666750" algn="l" eaLnBrk="1" hangingPunct="1">
              <a:lnSpc>
                <a:spcPct val="115000"/>
              </a:lnSpc>
              <a:buClr>
                <a:schemeClr val="tx1"/>
              </a:buClr>
            </a:pPr>
            <a:r>
              <a:rPr lang="es-SV" sz="2000" b="1" smtClean="0">
                <a:solidFill>
                  <a:srgbClr val="0000FF"/>
                </a:solidFill>
              </a:rPr>
              <a:t>	</a:t>
            </a:r>
          </a:p>
        </p:txBody>
      </p:sp>
      <p:pic>
        <p:nvPicPr>
          <p:cNvPr id="4101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0"/>
            <a:ext cx="2435225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CAC5F7-16DE-481D-A7ED-210EDE5E62D7}" type="slidenum">
              <a:rPr lang="es-ES"/>
              <a:pPr/>
              <a:t>3</a:t>
            </a:fld>
            <a:endParaRPr lang="es-E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1) RESEÑA LEY DE SERVICIOS INTERNACIONALES Y SU REGLAMENTO </a:t>
            </a:r>
            <a:endParaRPr lang="es-ES" sz="3200" b="1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857375"/>
            <a:ext cx="8472487" cy="4086225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b="1" smtClean="0">
                <a:latin typeface="Verdana" pitchFamily="34" charset="0"/>
              </a:rPr>
              <a:t>LEY DE SERVICIOS INTERNACIONALES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smtClean="0">
                <a:latin typeface="Verdana" pitchFamily="34" charset="0"/>
              </a:rPr>
              <a:t>	Aprobada mediante Decreto Legislativo No.431, de fecha 11 de octubre de 2007, publicado en el Diario Oficial No. 199, Tomo No.377, del 25 de octubre de 2007. 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smtClean="0">
                <a:latin typeface="Verdana" pitchFamily="34" charset="0"/>
              </a:rPr>
              <a:t>	Vigente a partir del: 3 de noviembre de 2007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b="1" smtClean="0">
                <a:latin typeface="Verdana" pitchFamily="34" charset="0"/>
              </a:rPr>
              <a:t>	</a:t>
            </a:r>
            <a:endParaRPr lang="es-E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618B74-1903-4DA8-9860-4E695A8FAB2C}" type="slidenum">
              <a:rPr lang="es-ES"/>
              <a:pPr/>
              <a:t>4</a:t>
            </a:fld>
            <a:endParaRPr lang="es-ES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285750"/>
            <a:ext cx="7858125" cy="838200"/>
          </a:xfrm>
        </p:spPr>
        <p:txBody>
          <a:bodyPr/>
          <a:lstStyle/>
          <a:p>
            <a:pPr algn="ctr" eaLnBrk="1" hangingPunct="1"/>
            <a:r>
              <a:rPr lang="es-ES" sz="28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RESEÑA LEY DE SERVICIOS INTERNACIONALES Y SU REGLAMENTO </a:t>
            </a:r>
            <a:endParaRPr lang="es-ES" sz="2600" b="1" i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8208962" cy="4465637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sz="2400" b="1" smtClean="0">
                <a:latin typeface="Verdana" pitchFamily="34" charset="0"/>
              </a:rPr>
              <a:t>REGLAMENTO DE LA LEY DE SERVICIOS INTERNACIONALES 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sz="2400" smtClean="0">
                <a:latin typeface="Verdana" pitchFamily="34" charset="0"/>
              </a:rPr>
              <a:t>	Aprobado mediante Decreto Ejecutivo No. 131, de fecha 4 de diciembre de 2008, publicado en el Diario Oficial No.   Tomo No. 381, del 12 de diciembre de 2008. 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" sz="2400" smtClean="0">
                <a:latin typeface="Verdana" pitchFamily="34" charset="0"/>
              </a:rPr>
              <a:t>	Vigente a partir del: 21 de diciembre de 2008. </a:t>
            </a:r>
          </a:p>
          <a:p>
            <a:pPr algn="just" eaLnBrk="1" hangingPunct="1">
              <a:lnSpc>
                <a:spcPct val="95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endParaRPr lang="es-MX" sz="2200" smtClean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2)  OBJETIVO LEY DE SERVICIOS INTERNACIONALES  Y ENTE  APLICADOR</a:t>
            </a:r>
            <a:b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</a:br>
            <a:endParaRPr lang="es-ES" sz="3200" smtClean="0"/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Art. 1.- La presente Ley tiene por objeto regular el establecimiento y funcionamiento de parques y centros de servicio, así como los beneficios y responsabilidades de los titulares de empresas que desarrollen, administren u operen en los mismos. </a:t>
            </a:r>
          </a:p>
          <a:p>
            <a:pPr eaLnBrk="1" hangingPunct="1"/>
            <a:r>
              <a:rPr lang="es-ES" smtClean="0"/>
              <a:t>Art. 7.- La aplicación de la presente Ley corresponderá al Ministerio de Economía. La vigilancia y control efectivo del régimen aduanero y fiscal de los parques y centros de servicios corresponderá al Ministerio de Hacienda, conforme a esta Ley, su Reglamento y demás normativa fiscal. </a:t>
            </a:r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06CE0A-FDF4-4E4F-AF94-86DC6D3E74B5}" type="slidenum">
              <a:rPr lang="es-ES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4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3) DEFINICIONES BASICAS</a:t>
            </a:r>
            <a:endParaRPr lang="es-ES" smtClean="0"/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SV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0DDB6-9331-471B-AF41-806DBA913AC5}" type="slidenum">
              <a:rPr lang="es-ES"/>
              <a:pPr/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4) REQUISITOS PARA SER BENEFICIARIO DE LA LEY DE SERVICIOS INTERNACIONALES</a:t>
            </a:r>
            <a:endParaRPr lang="es-ES" sz="3200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Art. 3.- Para ser sujeto a los beneficios e incentivos fiscales que otorga la presente Ley, los inversionistas nacionales o extranjeros deberán registrar previamente el capital, de conformidad a la Ley de Inversiones, en la Oficina Nacional de Inversiones, ONI, la cual emitirá la resolución correspondiente en un plazo no mayor a 5 días hábiles. </a:t>
            </a:r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A356A9-9373-4045-8ABB-7C1D2E6CCA91}" type="slidenum">
              <a:rPr lang="es-ES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5) NO EXENCION DE IMPUESTOS PARA EMPLEADOS (DOMICILIADOS)</a:t>
            </a:r>
            <a:endParaRPr lang="es-ES" sz="3200" smtClean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Art. 4.- Todo empleado, sea persona natural o jurídica, nacional o extranjera, domiciliada, contratada o subcontratada, en forma permanente o eventual, por un beneficiario de la presente ley, para laborar o prestar servicios en un parque de servicios o centro de servicios debidamente calificado de conformidad a esta Ley, estará sujeto al pago de impuestos y de las obligaciones fiscales correspondientes. </a:t>
            </a:r>
          </a:p>
          <a:p>
            <a:r>
              <a:rPr lang="es-ES" smtClean="0"/>
              <a:t>En el caso de los extranjeros no domiciliados no les será aplicable lo establecido en el artículo 158, inciso segundo, del Código Tributario. </a:t>
            </a:r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A6D6E-E65A-4B27-A2DC-7DF8AC9DC941}" type="slidenum">
              <a:rPr lang="es-ES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6) ACTIVIDADES BENEFICIADAS</a:t>
            </a:r>
            <a:endParaRPr lang="es-ES" sz="3200" smtClean="0"/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Art. 5.- Las personas naturales o jurídicas, nacionales o extranjeras que cumplan con los requisitos establecidos en la presente Ley, gozarán de los beneficios establecidos en la misma, </a:t>
            </a:r>
            <a:r>
              <a:rPr lang="es-ES" b="1" smtClean="0"/>
              <a:t>cuando se dediquen a la prestación de servicios internacionales,</a:t>
            </a:r>
            <a:r>
              <a:rPr lang="es-ES" smtClean="0"/>
              <a:t> específicamente a los siguientes: </a:t>
            </a:r>
          </a:p>
          <a:p>
            <a:pPr eaLnBrk="1" hangingPunct="1"/>
            <a:r>
              <a:rPr lang="es-ES" smtClean="0"/>
              <a:t>a) Distribución internacional </a:t>
            </a:r>
          </a:p>
          <a:p>
            <a:pPr eaLnBrk="1" hangingPunct="1"/>
            <a:r>
              <a:rPr lang="es-ES" smtClean="0"/>
              <a:t>b) Operaciones internacionales de logística </a:t>
            </a:r>
          </a:p>
          <a:p>
            <a:pPr eaLnBrk="1" hangingPunct="1"/>
            <a:r>
              <a:rPr lang="es-ES" smtClean="0"/>
              <a:t>c) Centro internacional de llamadas </a:t>
            </a:r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0A8216-BF1F-48A2-9C66-BA6C1FA4528A}" type="slidenum">
              <a:rPr lang="es-ES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>
          <a:outerShdw dist="45791" dir="2021404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>
          <a:outerShdw dist="45791" dir="2021404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10146</TotalTime>
  <Words>564</Words>
  <Application>Microsoft PowerPoint</Application>
  <PresentationFormat>Presentación en pantalla (4:3)</PresentationFormat>
  <Paragraphs>66</Paragraphs>
  <Slides>14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Arial</vt:lpstr>
      <vt:lpstr>Times New Roman</vt:lpstr>
      <vt:lpstr>Wingdings</vt:lpstr>
      <vt:lpstr>Verdana</vt:lpstr>
      <vt:lpstr>Impact</vt:lpstr>
      <vt:lpstr>Albertus Medium</vt:lpstr>
      <vt:lpstr>Capas</vt:lpstr>
      <vt:lpstr>Imagen de mapa de bits</vt:lpstr>
      <vt:lpstr>Diapositiva 1</vt:lpstr>
      <vt:lpstr>CONTENIDO</vt:lpstr>
      <vt:lpstr>1) RESEÑA LEY DE SERVICIOS INTERNACIONALES Y SU REGLAMENTO </vt:lpstr>
      <vt:lpstr>RESEÑA LEY DE SERVICIOS INTERNACIONALES Y SU REGLAMENTO </vt:lpstr>
      <vt:lpstr>2)  OBJETIVO LEY DE SERVICIOS INTERNACIONALES  Y ENTE  APLICADOR </vt:lpstr>
      <vt:lpstr>3) DEFINICIONES BASICAS</vt:lpstr>
      <vt:lpstr>4) REQUISITOS PARA SER BENEFICIARIO DE LA LEY DE SERVICIOS INTERNACIONALES</vt:lpstr>
      <vt:lpstr>5) NO EXENCION DE IMPUESTOS PARA EMPLEADOS (DOMICILIADOS)</vt:lpstr>
      <vt:lpstr>6) ACTIVIDADES BENEFICIADAS</vt:lpstr>
      <vt:lpstr>6) ACTIVIDADES BENEFICIADAS</vt:lpstr>
      <vt:lpstr>7) ESQUEMA DE VENTAS</vt:lpstr>
      <vt:lpstr>8) ORIGEN DICTAMEN LEY DE SERVICIOS INTERNACIONALES</vt:lpstr>
      <vt:lpstr>9) REQUERIMIENTOS PARA LA ELABORACIÓN DEL DICTAMEN LEY DE SERVICIOS INTERNACIONALES</vt:lpstr>
      <vt:lpstr>Diapositiva 14</vt:lpstr>
    </vt:vector>
  </TitlesOfParts>
  <Company>DGII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oscar gomez</dc:creator>
  <cp:lastModifiedBy>lnunez</cp:lastModifiedBy>
  <cp:revision>1690</cp:revision>
  <cp:lastPrinted>2001-11-23T14:56:55Z</cp:lastPrinted>
  <dcterms:created xsi:type="dcterms:W3CDTF">2001-11-12T20:07:24Z</dcterms:created>
  <dcterms:modified xsi:type="dcterms:W3CDTF">2009-02-09T13:27:25Z</dcterms:modified>
</cp:coreProperties>
</file>