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12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819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5716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190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8592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8309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602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846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6567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650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278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458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405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871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5370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6594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-786"/>
            <a:ext cx="1767506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51CCD-1B51-4C2C-9656-110D1978AD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11/11/2015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AEA21F7-A9B7-4CFD-AF8B-60AA9B034C9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021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34483" y="796159"/>
            <a:ext cx="668654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600" b="1" dirty="0" smtClean="0"/>
              <a:t>Metodología de la Auditoría Forense</a:t>
            </a:r>
            <a:endParaRPr lang="es-ES" sz="6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715" y="3749338"/>
            <a:ext cx="2533568" cy="25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756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s-SV" b="1" dirty="0" smtClean="0"/>
              <a:t>7</a:t>
            </a:r>
            <a:r>
              <a:rPr lang="es-SV" sz="4900" b="1" dirty="0" smtClean="0"/>
              <a:t>. Evaluación </a:t>
            </a:r>
            <a:r>
              <a:rPr lang="es-SV" sz="4900" b="1" dirty="0"/>
              <a:t>del Sistema de Control Interno</a:t>
            </a:r>
            <a:r>
              <a:rPr lang="es-ES" sz="4900" dirty="0"/>
              <a:t/>
            </a:r>
            <a:br>
              <a:rPr lang="es-ES" sz="4900" dirty="0"/>
            </a:br>
            <a:endParaRPr lang="es-ES" sz="49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909" y="2538248"/>
            <a:ext cx="6686550" cy="3372974"/>
          </a:xfrm>
        </p:spPr>
        <p:txBody>
          <a:bodyPr/>
          <a:lstStyle/>
          <a:p>
            <a:pPr algn="just"/>
            <a:r>
              <a:rPr lang="es-SV" sz="2800" dirty="0"/>
              <a:t>La evaluación del sistema control interna ayuda a identificar a los posibles responsables de las operaciones fraudulentas que pueden ser de la entidad o de terceros.</a:t>
            </a:r>
            <a:endParaRPr lang="es-ES" sz="2800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7454" y="4224738"/>
            <a:ext cx="2478881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43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911" y="813299"/>
            <a:ext cx="6683765" cy="779021"/>
          </a:xfrm>
        </p:spPr>
        <p:txBody>
          <a:bodyPr>
            <a:noAutofit/>
          </a:bodyPr>
          <a:lstStyle/>
          <a:p>
            <a:pPr algn="ctr"/>
            <a:r>
              <a:rPr lang="es-ES" sz="4400" b="1" dirty="0" smtClean="0"/>
              <a:t>Auditoria Forense</a:t>
            </a:r>
            <a:br>
              <a:rPr lang="es-ES" sz="4400" b="1" dirty="0" smtClean="0"/>
            </a:br>
            <a:endParaRPr lang="es-ES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/>
              <a:t>T</a:t>
            </a:r>
            <a:r>
              <a:rPr lang="es-ES" sz="2800" dirty="0" smtClean="0"/>
              <a:t>iene como </a:t>
            </a:r>
            <a:r>
              <a:rPr lang="es-ES" sz="2800" dirty="0"/>
              <a:t>fin </a:t>
            </a:r>
            <a:r>
              <a:rPr lang="es-ES" sz="2800" dirty="0" smtClean="0"/>
              <a:t>detectar </a:t>
            </a:r>
            <a:r>
              <a:rPr lang="es-ES" sz="2800" dirty="0"/>
              <a:t>y determinar los hallazgos de irregularidades, fraude y corrupción en la administración de las </a:t>
            </a:r>
            <a:r>
              <a:rPr lang="es-ES" sz="2800" dirty="0" smtClean="0"/>
              <a:t>organizaciones.</a:t>
            </a:r>
          </a:p>
          <a:p>
            <a:pPr algn="just"/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573" y="3797517"/>
            <a:ext cx="1516806" cy="203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8970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911" y="860595"/>
            <a:ext cx="6683765" cy="920911"/>
          </a:xfrm>
        </p:spPr>
        <p:txBody>
          <a:bodyPr>
            <a:normAutofit/>
          </a:bodyPr>
          <a:lstStyle/>
          <a:p>
            <a:pPr algn="ctr"/>
            <a:r>
              <a:rPr lang="es-ES" sz="4400" b="1" dirty="0" smtClean="0"/>
              <a:t>Lineamientos</a:t>
            </a:r>
            <a:endParaRPr lang="es-ES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z="2800" dirty="0"/>
              <a:t>Normas de Auditoria generalmente aceptadas (NAGAS</a:t>
            </a:r>
            <a:r>
              <a:rPr lang="es-ES" sz="2800" dirty="0" smtClean="0"/>
              <a:t>)</a:t>
            </a:r>
          </a:p>
          <a:p>
            <a:pPr marL="0" lvl="0" indent="0">
              <a:buNone/>
            </a:pPr>
            <a:endParaRPr lang="es-ES" sz="2800" dirty="0"/>
          </a:p>
          <a:p>
            <a:pPr lvl="0"/>
            <a:r>
              <a:rPr lang="es-ES" sz="2800" dirty="0"/>
              <a:t>Declaraciones sobre Normas de Auditoria.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1104" y="4392834"/>
            <a:ext cx="2064544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31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s-SV" b="1" dirty="0" smtClean="0"/>
              <a:t>1</a:t>
            </a:r>
            <a:r>
              <a:rPr lang="es-SV" sz="4900" b="1" dirty="0" smtClean="0"/>
              <a:t>. Definición </a:t>
            </a:r>
            <a:r>
              <a:rPr lang="es-SV" sz="4900" b="1" dirty="0"/>
              <a:t>y reconocimiento del problema</a:t>
            </a:r>
            <a:r>
              <a:rPr lang="es-ES" sz="4900" dirty="0"/>
              <a:t/>
            </a:r>
            <a:br>
              <a:rPr lang="es-ES" sz="4900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909" y="2459424"/>
            <a:ext cx="6686550" cy="3941379"/>
          </a:xfrm>
        </p:spPr>
        <p:txBody>
          <a:bodyPr>
            <a:normAutofit lnSpcReduction="10000"/>
          </a:bodyPr>
          <a:lstStyle/>
          <a:p>
            <a:r>
              <a:rPr lang="es-SV" sz="2800" dirty="0"/>
              <a:t>Determinar si existen suficientes motivos o indicios para investigar un posible fraude que se haya dado en la organización.  </a:t>
            </a:r>
            <a:endParaRPr lang="es-ES" sz="2800" dirty="0"/>
          </a:p>
          <a:p>
            <a:r>
              <a:rPr lang="es-SV" sz="2800" dirty="0" smtClean="0"/>
              <a:t>Se </a:t>
            </a:r>
            <a:r>
              <a:rPr lang="es-SV" sz="2800" dirty="0"/>
              <a:t>debe obtener la aprobación  de la organización </a:t>
            </a:r>
            <a:endParaRPr lang="es-SV" sz="2800" dirty="0" smtClean="0"/>
          </a:p>
          <a:p>
            <a:r>
              <a:rPr lang="es-SV" sz="2800" dirty="0"/>
              <a:t>C</a:t>
            </a:r>
            <a:r>
              <a:rPr lang="es-SV" sz="2800" dirty="0" smtClean="0"/>
              <a:t>onocer </a:t>
            </a:r>
            <a:r>
              <a:rPr lang="es-SV" sz="2800" dirty="0"/>
              <a:t>la entidad y su entorno en que se desarrollan las actividades.</a:t>
            </a:r>
            <a:endParaRPr lang="es-ES" sz="2800" dirty="0"/>
          </a:p>
          <a:p>
            <a:pPr marL="0" indent="0">
              <a:buNone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0907572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s-SV" sz="4400" b="1" dirty="0" smtClean="0"/>
              <a:t>2. Recopilación </a:t>
            </a:r>
            <a:r>
              <a:rPr lang="es-SV" sz="4400" b="1" dirty="0"/>
              <a:t>de fraude o error</a:t>
            </a:r>
            <a:r>
              <a:rPr lang="es-ES" sz="4400" dirty="0"/>
              <a:t/>
            </a:r>
            <a:br>
              <a:rPr lang="es-ES" sz="4400" dirty="0"/>
            </a:br>
            <a:endParaRPr lang="es-ES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43460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SV" sz="2600" dirty="0"/>
              <a:t>La recopilación de la evidencia de fraude o error cuando se ha determinado un indicio que lleva a la investigación </a:t>
            </a:r>
            <a:r>
              <a:rPr lang="es-SV" sz="2600" dirty="0" smtClean="0"/>
              <a:t>correspondiente</a:t>
            </a:r>
          </a:p>
          <a:p>
            <a:pPr marL="0" indent="0">
              <a:buNone/>
            </a:pPr>
            <a:r>
              <a:rPr lang="es-SV" sz="2600" dirty="0" smtClean="0"/>
              <a:t>    </a:t>
            </a:r>
          </a:p>
          <a:p>
            <a:pPr marL="0" indent="0">
              <a:buNone/>
            </a:pPr>
            <a:r>
              <a:rPr lang="es-SV" sz="2600" dirty="0" smtClean="0"/>
              <a:t>Ejemplos:</a:t>
            </a:r>
          </a:p>
          <a:p>
            <a:pPr lvl="0"/>
            <a:r>
              <a:rPr lang="es-SV" sz="2600" dirty="0"/>
              <a:t>Activos que han sido sustraídos y desaparecido.</a:t>
            </a:r>
            <a:endParaRPr lang="es-ES" sz="2600" dirty="0"/>
          </a:p>
          <a:p>
            <a:pPr lvl="0"/>
            <a:r>
              <a:rPr lang="es-SV" sz="2600" dirty="0"/>
              <a:t>Controles internos vulnerados.</a:t>
            </a:r>
            <a:endParaRPr lang="es-ES" sz="2600" dirty="0"/>
          </a:p>
          <a:p>
            <a:pPr lvl="0"/>
            <a:r>
              <a:rPr lang="es-SV" sz="2600" dirty="0"/>
              <a:t>Involucrar en las actividades al menor número de personal.</a:t>
            </a:r>
            <a:endParaRPr lang="es-ES" sz="2600" dirty="0"/>
          </a:p>
          <a:p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38983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s-SV" sz="4400" b="1" dirty="0" smtClean="0"/>
              <a:t>3. Evaluación </a:t>
            </a:r>
            <a:r>
              <a:rPr lang="es-SV" sz="4400" b="1" dirty="0"/>
              <a:t>de evidencia recolectada</a:t>
            </a:r>
            <a:r>
              <a:rPr lang="es-ES" sz="4400" dirty="0"/>
              <a:t/>
            </a:r>
            <a:br>
              <a:rPr lang="es-ES" sz="4400" dirty="0"/>
            </a:br>
            <a:endParaRPr lang="es-ES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909" y="2680138"/>
            <a:ext cx="6686550" cy="35314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SV" sz="2400" dirty="0"/>
              <a:t>Esta debe de ser completa y confiable para obtener mejores resultados en la investigación. </a:t>
            </a:r>
            <a:endParaRPr lang="es-ES" sz="2400" dirty="0"/>
          </a:p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r>
              <a:rPr lang="es-ES" sz="2400" dirty="0" smtClean="0"/>
              <a:t>Tipos de evidencia:</a:t>
            </a:r>
          </a:p>
          <a:p>
            <a:r>
              <a:rPr lang="es-ES" sz="2400" dirty="0" smtClean="0"/>
              <a:t>Testimonial o Documental.</a:t>
            </a:r>
          </a:p>
          <a:p>
            <a:r>
              <a:rPr lang="es-ES" sz="2400" dirty="0" smtClean="0"/>
              <a:t>Física y analítica.</a:t>
            </a:r>
          </a:p>
          <a:p>
            <a:r>
              <a:rPr lang="es-ES" sz="2400" dirty="0" smtClean="0"/>
              <a:t>Directa, circunstancial, documentaria y secundaria.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6632806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s-SV" sz="4400" b="1" dirty="0" smtClean="0"/>
              <a:t>4. Elaboración </a:t>
            </a:r>
            <a:r>
              <a:rPr lang="es-SV" sz="4400" b="1" dirty="0"/>
              <a:t>del informe final con los hallazgos</a:t>
            </a:r>
            <a:r>
              <a:rPr lang="es-ES" sz="4400" dirty="0"/>
              <a:t/>
            </a:r>
            <a:br>
              <a:rPr lang="es-ES" sz="4400" dirty="0"/>
            </a:br>
            <a:endParaRPr lang="es-ES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909" y="2585547"/>
            <a:ext cx="6686550" cy="33256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SV" sz="2800" dirty="0"/>
              <a:t>Es la prueba sustentatoria de la investigación realizada y este debe de ser oportuno, preciso, exhaustivo, imparcial, claro, relevante y completo.</a:t>
            </a:r>
            <a:endParaRPr lang="es-ES" sz="2800" dirty="0"/>
          </a:p>
          <a:p>
            <a:pPr algn="just"/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175" y="4248382"/>
            <a:ext cx="1814513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793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s-SV" sz="4400" b="1" dirty="0" smtClean="0"/>
              <a:t>5.Evaluación </a:t>
            </a:r>
            <a:r>
              <a:rPr lang="es-SV" sz="4400" b="1" dirty="0"/>
              <a:t>del riesgo forense</a:t>
            </a:r>
            <a:r>
              <a:rPr lang="es-ES" sz="4400" dirty="0"/>
              <a:t/>
            </a:r>
            <a:br>
              <a:rPr lang="es-ES" sz="4400" dirty="0"/>
            </a:br>
            <a:endParaRPr lang="es-ES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SV" sz="2800" dirty="0"/>
              <a:t>Debe evaluarse el riesgo que el fraude o error pueda afectar de forma material los Estados Financieros de la </a:t>
            </a:r>
            <a:r>
              <a:rPr lang="es-SV" sz="2800" dirty="0" smtClean="0"/>
              <a:t>entidad.</a:t>
            </a:r>
          </a:p>
          <a:p>
            <a:endParaRPr lang="es-SV" sz="2800" dirty="0"/>
          </a:p>
          <a:p>
            <a:r>
              <a:rPr lang="es-SV" sz="2800" dirty="0" smtClean="0"/>
              <a:t>Deben </a:t>
            </a:r>
            <a:r>
              <a:rPr lang="es-SV" sz="2800" dirty="0"/>
              <a:t>de establecer las áreas de riesgo y el debido análisis para poder determinar el impacto en la organización.</a:t>
            </a:r>
            <a:endParaRPr lang="es-ES" sz="2800" dirty="0"/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378579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s-SV" sz="4400" b="1" dirty="0" smtClean="0"/>
              <a:t>6. Detección </a:t>
            </a:r>
            <a:r>
              <a:rPr lang="es-SV" sz="4400" b="1" dirty="0"/>
              <a:t>del Fraude</a:t>
            </a:r>
            <a:r>
              <a:rPr lang="es-ES" sz="4400" dirty="0"/>
              <a:t/>
            </a:r>
            <a:br>
              <a:rPr lang="es-ES" sz="4400" dirty="0"/>
            </a:br>
            <a:endParaRPr lang="es-ES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SV" sz="2800" dirty="0"/>
              <a:t>El auditor debe de ser minucioso en las pruebas y evidencias que obtenga debido a que el fraude normalmente es ocultado por lo que es más difícil de encontrar o detectar.</a:t>
            </a:r>
            <a:endParaRPr lang="es-ES" sz="2800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349" y="4175892"/>
            <a:ext cx="2192146" cy="159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38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Microsoft Office PowerPoint</Application>
  <PresentationFormat>Presentación en pantalla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Espiral</vt:lpstr>
      <vt:lpstr>Metodología de la Auditoría Forense</vt:lpstr>
      <vt:lpstr>Auditoria Forense </vt:lpstr>
      <vt:lpstr>Lineamientos</vt:lpstr>
      <vt:lpstr>1. Definición y reconocimiento del problema </vt:lpstr>
      <vt:lpstr>2. Recopilación de fraude o error </vt:lpstr>
      <vt:lpstr>3. Evaluación de evidencia recolectada </vt:lpstr>
      <vt:lpstr>4. Elaboración del informe final con los hallazgos </vt:lpstr>
      <vt:lpstr>5.Evaluación del riesgo forense </vt:lpstr>
      <vt:lpstr>6. Detección del Fraude </vt:lpstr>
      <vt:lpstr>7. Evaluación del Sistema de Control Interno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Metodología de la Auditoría Forense</dc:title>
  <dc:creator>Estudiante</dc:creator>
  <cp:lastModifiedBy>Estudiante</cp:lastModifiedBy>
  <cp:revision>1</cp:revision>
  <dcterms:created xsi:type="dcterms:W3CDTF">2015-11-12T00:00:40Z</dcterms:created>
  <dcterms:modified xsi:type="dcterms:W3CDTF">2015-11-12T00:00:55Z</dcterms:modified>
</cp:coreProperties>
</file>