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5" r:id="rId1"/>
  </p:sldMasterIdLst>
  <p:sldIdLst>
    <p:sldId id="256" r:id="rId2"/>
    <p:sldId id="257" r:id="rId3"/>
    <p:sldId id="263" r:id="rId4"/>
    <p:sldId id="258" r:id="rId5"/>
    <p:sldId id="259" r:id="rId6"/>
    <p:sldId id="261" r:id="rId7"/>
    <p:sldId id="262" r:id="rId8"/>
  </p:sldIdLst>
  <p:sldSz cx="12192000" cy="6858000"/>
  <p:notesSz cx="6858000" cy="9144000"/>
  <p:defaultTextStyle>
    <a:defPPr>
      <a:defRPr lang="es-S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3" d="100"/>
          <a:sy n="83" d="100"/>
        </p:scale>
        <p:origin x="-102" y="-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E6C60-5ED4-46A5-87FD-F2529737E321}" type="datetimeFigureOut">
              <a:rPr lang="es-SV" smtClean="0"/>
              <a:t>17/11/2015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3DC2C-90D5-47F7-ACBE-002E07F19A6A}" type="slidenum">
              <a:rPr lang="es-SV" smtClean="0"/>
              <a:t>‹Nº›</a:t>
            </a:fld>
            <a:endParaRPr lang="es-SV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86632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E6C60-5ED4-46A5-87FD-F2529737E321}" type="datetimeFigureOut">
              <a:rPr lang="es-SV" smtClean="0"/>
              <a:t>17/11/2015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3DC2C-90D5-47F7-ACBE-002E07F19A6A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21618793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E6C60-5ED4-46A5-87FD-F2529737E321}" type="datetimeFigureOut">
              <a:rPr lang="es-SV" smtClean="0"/>
              <a:t>17/11/2015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3DC2C-90D5-47F7-ACBE-002E07F19A6A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20964366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E6C60-5ED4-46A5-87FD-F2529737E321}" type="datetimeFigureOut">
              <a:rPr lang="es-SV" smtClean="0"/>
              <a:t>17/11/2015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3DC2C-90D5-47F7-ACBE-002E07F19A6A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29211227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E6C60-5ED4-46A5-87FD-F2529737E321}" type="datetimeFigureOut">
              <a:rPr lang="es-SV" smtClean="0"/>
              <a:t>17/11/2015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3DC2C-90D5-47F7-ACBE-002E07F19A6A}" type="slidenum">
              <a:rPr lang="es-SV" smtClean="0"/>
              <a:t>‹Nº›</a:t>
            </a:fld>
            <a:endParaRPr lang="es-SV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5856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E6C60-5ED4-46A5-87FD-F2529737E321}" type="datetimeFigureOut">
              <a:rPr lang="es-SV" smtClean="0"/>
              <a:t>17/11/2015</a:t>
            </a:fld>
            <a:endParaRPr lang="es-S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3DC2C-90D5-47F7-ACBE-002E07F19A6A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3521490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E6C60-5ED4-46A5-87FD-F2529737E321}" type="datetimeFigureOut">
              <a:rPr lang="es-SV" smtClean="0"/>
              <a:t>17/11/2015</a:t>
            </a:fld>
            <a:endParaRPr lang="es-S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3DC2C-90D5-47F7-ACBE-002E07F19A6A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38465448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E6C60-5ED4-46A5-87FD-F2529737E321}" type="datetimeFigureOut">
              <a:rPr lang="es-SV" smtClean="0"/>
              <a:t>17/11/2015</a:t>
            </a:fld>
            <a:endParaRPr lang="es-S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3DC2C-90D5-47F7-ACBE-002E07F19A6A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920957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E6C60-5ED4-46A5-87FD-F2529737E321}" type="datetimeFigureOut">
              <a:rPr lang="es-SV" smtClean="0"/>
              <a:t>17/11/2015</a:t>
            </a:fld>
            <a:endParaRPr lang="es-S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s-S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3DC2C-90D5-47F7-ACBE-002E07F19A6A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3632044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945E6C60-5ED4-46A5-87FD-F2529737E321}" type="datetimeFigureOut">
              <a:rPr lang="es-SV" smtClean="0"/>
              <a:t>17/11/2015</a:t>
            </a:fld>
            <a:endParaRPr lang="es-S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s-S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B93DC2C-90D5-47F7-ACBE-002E07F19A6A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27930485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E6C60-5ED4-46A5-87FD-F2529737E321}" type="datetimeFigureOut">
              <a:rPr lang="es-SV" smtClean="0"/>
              <a:t>17/11/2015</a:t>
            </a:fld>
            <a:endParaRPr lang="es-S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3DC2C-90D5-47F7-ACBE-002E07F19A6A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40015701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45E6C60-5ED4-46A5-87FD-F2529737E321}" type="datetimeFigureOut">
              <a:rPr lang="es-SV" smtClean="0"/>
              <a:t>17/11/2015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s-S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1B93DC2C-90D5-47F7-ACBE-002E07F19A6A}" type="slidenum">
              <a:rPr lang="es-SV" smtClean="0"/>
              <a:t>‹Nº›</a:t>
            </a:fld>
            <a:endParaRPr lang="es-SV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00104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  <p:sldLayoutId id="2147483817" r:id="rId2"/>
    <p:sldLayoutId id="2147483818" r:id="rId3"/>
    <p:sldLayoutId id="2147483819" r:id="rId4"/>
    <p:sldLayoutId id="2147483820" r:id="rId5"/>
    <p:sldLayoutId id="2147483821" r:id="rId6"/>
    <p:sldLayoutId id="2147483822" r:id="rId7"/>
    <p:sldLayoutId id="2147483823" r:id="rId8"/>
    <p:sldLayoutId id="2147483824" r:id="rId9"/>
    <p:sldLayoutId id="2147483825" r:id="rId10"/>
    <p:sldLayoutId id="2147483826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5764" y="656823"/>
            <a:ext cx="1560711" cy="1457070"/>
          </a:xfrm>
          <a:prstGeom prst="rect">
            <a:avLst/>
          </a:prstGeom>
        </p:spPr>
      </p:pic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37252" y="543339"/>
            <a:ext cx="9144000" cy="5022574"/>
          </a:xfrm>
        </p:spPr>
        <p:txBody>
          <a:bodyPr>
            <a:normAutofit fontScale="55000" lnSpcReduction="20000"/>
          </a:bodyPr>
          <a:lstStyle/>
          <a:p>
            <a:endParaRPr lang="es-SV" b="1" dirty="0" smtClean="0"/>
          </a:p>
          <a:p>
            <a:pPr algn="ctr"/>
            <a:r>
              <a:rPr lang="es-SV" b="1" dirty="0" smtClean="0"/>
              <a:t>UNIVERSIDAD DE EL SALVADOR</a:t>
            </a:r>
          </a:p>
          <a:p>
            <a:pPr algn="ctr"/>
            <a:r>
              <a:rPr lang="es-SV" b="1" dirty="0" smtClean="0"/>
              <a:t>FACULTAD DE CIECIAS ECONOMICAS</a:t>
            </a:r>
          </a:p>
          <a:p>
            <a:pPr algn="ctr"/>
            <a:r>
              <a:rPr lang="es-SV" b="1" dirty="0" smtClean="0"/>
              <a:t>ESCUELA DE CONTADURIA PUBLICA</a:t>
            </a:r>
          </a:p>
          <a:p>
            <a:endParaRPr lang="es-SV" b="1" dirty="0"/>
          </a:p>
          <a:p>
            <a:pPr algn="ctr"/>
            <a:r>
              <a:rPr lang="es-SV" b="1" dirty="0" smtClean="0"/>
              <a:t>TEMA: MAS FUENTES DE INFORMACION RELACIONADA CON AUDITORIA FORENCE</a:t>
            </a:r>
            <a:endParaRPr lang="es-SV" dirty="0" smtClean="0"/>
          </a:p>
          <a:p>
            <a:endParaRPr lang="es-SV" b="1" dirty="0"/>
          </a:p>
          <a:p>
            <a:pPr algn="l"/>
            <a:r>
              <a:rPr lang="es-SV" b="1" dirty="0" smtClean="0"/>
              <a:t>	CATEDRA</a:t>
            </a:r>
            <a:r>
              <a:rPr lang="es-SV" b="1" dirty="0"/>
              <a:t>:                                     </a:t>
            </a:r>
            <a:r>
              <a:rPr lang="es-SV" b="1" dirty="0" smtClean="0"/>
              <a:t> </a:t>
            </a:r>
            <a:r>
              <a:rPr lang="es-SV" b="1" dirty="0"/>
              <a:t>SEMINARIO DE AUDITORIA </a:t>
            </a:r>
            <a:endParaRPr lang="es-SV" dirty="0"/>
          </a:p>
          <a:p>
            <a:pPr algn="l"/>
            <a:r>
              <a:rPr lang="es-SV" b="1" dirty="0"/>
              <a:t> 	CATEDRATICO:                               LIC. JAVIER ENRIQUE MIRANDA R. </a:t>
            </a:r>
            <a:endParaRPr lang="es-SV" dirty="0"/>
          </a:p>
          <a:p>
            <a:pPr algn="l"/>
            <a:r>
              <a:rPr lang="es-SV" b="1" dirty="0"/>
              <a:t> 	GRUPO TEORICO:                         </a:t>
            </a:r>
            <a:r>
              <a:rPr lang="es-SV" b="1" dirty="0" smtClean="0"/>
              <a:t>  </a:t>
            </a:r>
            <a:r>
              <a:rPr lang="es-SV" b="1" dirty="0"/>
              <a:t>03</a:t>
            </a:r>
            <a:endParaRPr lang="es-SV" dirty="0"/>
          </a:p>
          <a:p>
            <a:pPr algn="l"/>
            <a:r>
              <a:rPr lang="es-SV" b="1" dirty="0"/>
              <a:t> 	EQUIPO DE TRABAJO:                  </a:t>
            </a:r>
            <a:r>
              <a:rPr lang="es-SV" b="1" dirty="0" smtClean="0"/>
              <a:t>   02</a:t>
            </a:r>
            <a:endParaRPr lang="es-SV" dirty="0"/>
          </a:p>
          <a:p>
            <a:endParaRPr lang="es-SV" dirty="0" smtClean="0"/>
          </a:p>
          <a:p>
            <a:pPr algn="l"/>
            <a:r>
              <a:rPr lang="es-SV" b="1" dirty="0" smtClean="0"/>
              <a:t> 	NOMBRES:</a:t>
            </a:r>
            <a:r>
              <a:rPr lang="es-SV" b="1" dirty="0"/>
              <a:t>			</a:t>
            </a:r>
            <a:endParaRPr lang="es-SV" dirty="0" smtClean="0"/>
          </a:p>
          <a:p>
            <a:pPr algn="l"/>
            <a:r>
              <a:rPr lang="es-SV" dirty="0"/>
              <a:t> </a:t>
            </a:r>
            <a:r>
              <a:rPr lang="es-SV" dirty="0" smtClean="0"/>
              <a:t>                     BENJAMIN ERNESTO AGUILAR BARRERA  	                  AB03002	                                                  </a:t>
            </a:r>
          </a:p>
          <a:p>
            <a:pPr algn="l"/>
            <a:r>
              <a:rPr lang="es-SV" dirty="0" smtClean="0"/>
              <a:t>                       LUZ REBECA BARRERA DE MERINO    	                  BJ09002	</a:t>
            </a:r>
          </a:p>
          <a:p>
            <a:endParaRPr lang="es-SV" dirty="0"/>
          </a:p>
        </p:txBody>
      </p:sp>
    </p:spTree>
    <p:extLst>
      <p:ext uri="{BB962C8B-B14F-4D97-AF65-F5344CB8AC3E}">
        <p14:creationId xmlns:p14="http://schemas.microsoft.com/office/powerpoint/2010/main" val="18789083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97280" y="347730"/>
            <a:ext cx="10058400" cy="1119174"/>
          </a:xfrm>
        </p:spPr>
        <p:txBody>
          <a:bodyPr/>
          <a:lstStyle/>
          <a:p>
            <a:pPr algn="ctr"/>
            <a:r>
              <a:rPr lang="es-SV" b="1" dirty="0" smtClean="0"/>
              <a:t>AUDITORÍA FORENSE</a:t>
            </a:r>
            <a:endParaRPr lang="es-SV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3" y="1738648"/>
            <a:ext cx="10037890" cy="4739425"/>
          </a:xfrm>
        </p:spPr>
        <p:txBody>
          <a:bodyPr/>
          <a:lstStyle/>
          <a:p>
            <a:pPr marL="0" indent="0" algn="ctr">
              <a:buNone/>
            </a:pPr>
            <a:r>
              <a:rPr lang="es-SV" b="1" dirty="0"/>
              <a:t>MÁS FUENTES DE INFORMACIÓN RELACIONADAS CON AUDITORES FORENSES</a:t>
            </a:r>
            <a:r>
              <a:rPr lang="es-ES" dirty="0"/>
              <a:t/>
            </a:r>
            <a:br>
              <a:rPr lang="es-ES" dirty="0"/>
            </a:br>
            <a:endParaRPr lang="es-SV" dirty="0"/>
          </a:p>
          <a:p>
            <a:pPr lvl="0"/>
            <a:endParaRPr lang="es-ES" dirty="0" smtClean="0"/>
          </a:p>
          <a:p>
            <a:pPr lvl="0"/>
            <a:r>
              <a:rPr lang="es-ES" dirty="0" smtClean="0"/>
              <a:t>Norma </a:t>
            </a:r>
            <a:r>
              <a:rPr lang="es-ES" dirty="0"/>
              <a:t>Internacional para el Ejercicio Profesional de la Auditoría Interna – NEPAI 1210.A2 – “Pericia”.</a:t>
            </a:r>
            <a:endParaRPr lang="es-SV" dirty="0"/>
          </a:p>
          <a:p>
            <a:pPr lvl="0"/>
            <a:r>
              <a:rPr lang="es-ES" dirty="0"/>
              <a:t>Norma Internacional para el Ejercicio Profesional de la Auditoría Interna – NEPAI; Glosario.</a:t>
            </a:r>
            <a:endParaRPr lang="es-SV" dirty="0"/>
          </a:p>
          <a:p>
            <a:pPr lvl="0"/>
            <a:r>
              <a:rPr lang="es-ES" dirty="0"/>
              <a:t>Norma Internacional para el Ejercicio Profesional de la Auditoría Interna – NEPAI; Consejo para la Práctica 1210.A2-1: Identificación de Fraude. </a:t>
            </a:r>
            <a:endParaRPr lang="es-SV" dirty="0"/>
          </a:p>
          <a:p>
            <a:r>
              <a:rPr lang="es-ES" dirty="0"/>
              <a:t>Norma Internacional para el Ejercicio Profesional de la Auditoría Interna – NEPAI; Consejo para la Práctica 1210.A2-2: Responsabilidad en la Detección de Fraude</a:t>
            </a:r>
            <a:r>
              <a:rPr lang="es-ES" dirty="0" smtClean="0"/>
              <a:t>.</a:t>
            </a:r>
          </a:p>
          <a:p>
            <a:pPr lvl="0"/>
            <a:r>
              <a:rPr lang="es-ES" dirty="0"/>
              <a:t>Ley </a:t>
            </a:r>
            <a:r>
              <a:rPr lang="es-ES" dirty="0" err="1"/>
              <a:t>Sarbanes</a:t>
            </a:r>
            <a:r>
              <a:rPr lang="es-ES" dirty="0"/>
              <a:t> </a:t>
            </a:r>
            <a:r>
              <a:rPr lang="es-ES" dirty="0" err="1"/>
              <a:t>Oxley</a:t>
            </a:r>
            <a:r>
              <a:rPr lang="es-ES" dirty="0"/>
              <a:t> (</a:t>
            </a:r>
            <a:r>
              <a:rPr lang="es-ES" dirty="0" err="1"/>
              <a:t>Sarbanes</a:t>
            </a:r>
            <a:r>
              <a:rPr lang="es-ES" dirty="0"/>
              <a:t> </a:t>
            </a:r>
            <a:r>
              <a:rPr lang="es-ES" dirty="0" err="1"/>
              <a:t>Oxley</a:t>
            </a:r>
            <a:r>
              <a:rPr lang="es-ES" dirty="0"/>
              <a:t> </a:t>
            </a:r>
            <a:r>
              <a:rPr lang="es-ES" dirty="0" err="1"/>
              <a:t>Act</a:t>
            </a:r>
            <a:r>
              <a:rPr lang="es-ES" dirty="0"/>
              <a:t>); Ley emitida en los Estados Unidos de Norteamérica (USA); 2002</a:t>
            </a:r>
            <a:r>
              <a:rPr lang="es-ES" dirty="0" smtClean="0"/>
              <a:t>.</a:t>
            </a:r>
            <a:endParaRPr lang="es-SV" dirty="0"/>
          </a:p>
          <a:p>
            <a:endParaRPr lang="es-SV" dirty="0"/>
          </a:p>
        </p:txBody>
      </p:sp>
    </p:spTree>
    <p:extLst>
      <p:ext uri="{BB962C8B-B14F-4D97-AF65-F5344CB8AC3E}">
        <p14:creationId xmlns:p14="http://schemas.microsoft.com/office/powerpoint/2010/main" val="32858860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97280" y="708338"/>
            <a:ext cx="10058400" cy="5160756"/>
          </a:xfrm>
        </p:spPr>
        <p:txBody>
          <a:bodyPr>
            <a:normAutofit/>
          </a:bodyPr>
          <a:lstStyle/>
          <a:p>
            <a:pPr lvl="0"/>
            <a:r>
              <a:rPr lang="es-ES" dirty="0" smtClean="0"/>
              <a:t>Convergencia </a:t>
            </a:r>
            <a:r>
              <a:rPr lang="es-ES" dirty="0"/>
              <a:t>Internacional de Medidas y Normas de Capital; 2004; Comité de Supervisión Bancaria de Basilea (</a:t>
            </a:r>
            <a:r>
              <a:rPr lang="es-ES" dirty="0" err="1"/>
              <a:t>Basel</a:t>
            </a:r>
            <a:r>
              <a:rPr lang="es-ES" dirty="0"/>
              <a:t> </a:t>
            </a:r>
            <a:r>
              <a:rPr lang="es-ES" dirty="0" err="1"/>
              <a:t>Committee</a:t>
            </a:r>
            <a:r>
              <a:rPr lang="es-ES" dirty="0"/>
              <a:t> </a:t>
            </a:r>
            <a:r>
              <a:rPr lang="es-ES" dirty="0" err="1"/>
              <a:t>on</a:t>
            </a:r>
            <a:r>
              <a:rPr lang="es-ES" dirty="0"/>
              <a:t> </a:t>
            </a:r>
            <a:r>
              <a:rPr lang="es-ES" dirty="0" err="1"/>
              <a:t>Banking</a:t>
            </a:r>
            <a:r>
              <a:rPr lang="es-ES" dirty="0"/>
              <a:t> Supervisión).</a:t>
            </a:r>
            <a:endParaRPr lang="es-SV" dirty="0"/>
          </a:p>
          <a:p>
            <a:pPr lvl="0"/>
            <a:endParaRPr lang="es-ES" dirty="0" smtClean="0"/>
          </a:p>
          <a:p>
            <a:pPr lvl="0"/>
            <a:r>
              <a:rPr lang="es-ES" dirty="0" smtClean="0"/>
              <a:t>Convención </a:t>
            </a:r>
            <a:r>
              <a:rPr lang="es-ES" dirty="0"/>
              <a:t>de las Naciones Unidas Contra la Corrupción – CNUCC; Oficina de las Naciones Unidas contra la Droga y el Delito - ONUDD. </a:t>
            </a:r>
            <a:endParaRPr lang="es-SV" dirty="0"/>
          </a:p>
          <a:p>
            <a:pPr lvl="0"/>
            <a:r>
              <a:rPr lang="es-ES" dirty="0"/>
              <a:t>Declaración sobre Normas de Auditoría DNA (SAS)-99 (AU 316) “La Consideración del Fraude en los Estados Financieros.”.</a:t>
            </a:r>
            <a:endParaRPr lang="es-SV" dirty="0"/>
          </a:p>
          <a:p>
            <a:pPr lvl="0"/>
            <a:r>
              <a:rPr lang="es-ES" dirty="0"/>
              <a:t>Ley de Prácticas Corruptas en el Extranjero (</a:t>
            </a:r>
            <a:r>
              <a:rPr lang="es-ES" dirty="0" err="1"/>
              <a:t>Foreign</a:t>
            </a:r>
            <a:r>
              <a:rPr lang="es-ES" dirty="0"/>
              <a:t> </a:t>
            </a:r>
            <a:r>
              <a:rPr lang="es-ES" dirty="0" err="1"/>
              <a:t>Corrupt</a:t>
            </a:r>
            <a:r>
              <a:rPr lang="es-ES" dirty="0"/>
              <a:t> </a:t>
            </a:r>
            <a:r>
              <a:rPr lang="es-ES" dirty="0" err="1"/>
              <a:t>Practices</a:t>
            </a:r>
            <a:r>
              <a:rPr lang="es-ES" dirty="0"/>
              <a:t> </a:t>
            </a:r>
            <a:r>
              <a:rPr lang="es-ES" dirty="0" err="1"/>
              <a:t>Act</a:t>
            </a:r>
            <a:r>
              <a:rPr lang="es-ES" dirty="0"/>
              <a:t> – FCPA); Ley emitida en los Estados Unidos de Norteamérica (USA); 1977.</a:t>
            </a:r>
            <a:endParaRPr lang="es-SV" dirty="0"/>
          </a:p>
          <a:p>
            <a:pPr lvl="0"/>
            <a:r>
              <a:rPr lang="es-ES" dirty="0"/>
              <a:t>Ley Patriótica de los Estados Unidos de Norteamérica (USA </a:t>
            </a:r>
            <a:r>
              <a:rPr lang="es-ES" dirty="0" err="1"/>
              <a:t>Patriot</a:t>
            </a:r>
            <a:r>
              <a:rPr lang="es-ES" dirty="0"/>
              <a:t> </a:t>
            </a:r>
            <a:r>
              <a:rPr lang="es-ES" dirty="0" err="1"/>
              <a:t>Act</a:t>
            </a:r>
            <a:r>
              <a:rPr lang="es-ES" dirty="0"/>
              <a:t>); Ley emitida en los Estados Unidos de Norteamérica (USA); 2001.</a:t>
            </a:r>
            <a:endParaRPr lang="es-SV" dirty="0"/>
          </a:p>
          <a:p>
            <a:endParaRPr lang="es-SV" dirty="0"/>
          </a:p>
        </p:txBody>
      </p:sp>
    </p:spTree>
    <p:extLst>
      <p:ext uri="{BB962C8B-B14F-4D97-AF65-F5344CB8AC3E}">
        <p14:creationId xmlns:p14="http://schemas.microsoft.com/office/powerpoint/2010/main" val="15845168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715617"/>
            <a:ext cx="10515600" cy="5461346"/>
          </a:xfrm>
        </p:spPr>
        <p:txBody>
          <a:bodyPr>
            <a:normAutofit/>
          </a:bodyPr>
          <a:lstStyle/>
          <a:p>
            <a:endParaRPr lang="es-ES" dirty="0" smtClean="0"/>
          </a:p>
          <a:p>
            <a:pPr marL="0" indent="0">
              <a:buNone/>
            </a:pPr>
            <a:r>
              <a:rPr lang="es-ES" b="1" dirty="0" smtClean="0"/>
              <a:t>Ley </a:t>
            </a:r>
            <a:r>
              <a:rPr lang="es-ES" b="1" dirty="0" err="1"/>
              <a:t>Sarbanes</a:t>
            </a:r>
            <a:r>
              <a:rPr lang="es-ES" b="1" dirty="0"/>
              <a:t> </a:t>
            </a:r>
            <a:r>
              <a:rPr lang="es-ES" b="1" dirty="0" err="1" smtClean="0"/>
              <a:t>Oxley</a:t>
            </a:r>
            <a:endParaRPr lang="es-SV" b="1" dirty="0"/>
          </a:p>
          <a:p>
            <a:pPr marL="0" indent="0" algn="just">
              <a:buNone/>
            </a:pPr>
            <a:endParaRPr lang="es-SV" dirty="0"/>
          </a:p>
          <a:p>
            <a:pPr marL="0" indent="0" algn="just">
              <a:buNone/>
            </a:pPr>
            <a:r>
              <a:rPr lang="es-SV" dirty="0" smtClean="0"/>
              <a:t>Con </a:t>
            </a:r>
            <a:r>
              <a:rPr lang="es-SV" dirty="0"/>
              <a:t>el fin de monitorear a las empresas que cotizan en bolsa de </a:t>
            </a:r>
            <a:r>
              <a:rPr lang="es-SV" dirty="0" smtClean="0"/>
              <a:t>valores, </a:t>
            </a:r>
            <a:r>
              <a:rPr lang="es-SV" dirty="0"/>
              <a:t>evitando que la valorización de las acciones de las mismas sean alteradas de manera dudosa, mientras que su valor es menor. Su finalidad es evitar fraudes y </a:t>
            </a:r>
            <a:r>
              <a:rPr lang="es-SV" dirty="0" smtClean="0"/>
              <a:t>riesgo </a:t>
            </a:r>
            <a:r>
              <a:rPr lang="es-SV" dirty="0"/>
              <a:t>de bancarrota, protegiendo al inversor</a:t>
            </a:r>
            <a:r>
              <a:rPr lang="es-SV" dirty="0" smtClean="0"/>
              <a:t>.</a:t>
            </a:r>
          </a:p>
          <a:p>
            <a:pPr marL="0" indent="0" algn="just">
              <a:buNone/>
            </a:pPr>
            <a:r>
              <a:rPr lang="es-SV" dirty="0" smtClean="0"/>
              <a:t>LIBROS</a:t>
            </a:r>
            <a:endParaRPr lang="es-SV" dirty="0"/>
          </a:p>
          <a:p>
            <a:r>
              <a:rPr lang="es-ES" dirty="0"/>
              <a:t>CANO, Miguel Antonio y CASTRO, René Mauricio; “Escándalos, Fraudes Contables y Corporativos.”. </a:t>
            </a:r>
            <a:endParaRPr lang="es-SV" dirty="0"/>
          </a:p>
          <a:p>
            <a:r>
              <a:rPr lang="es-ES" dirty="0"/>
              <a:t>CANO, Miguel Antonio y LUGO, Danilo; “Auditoría Forense: en la Investigación Criminal del Lavado de Dinero y Activos.”; 2a. Edición; ECOE ediciones; 2004; 370 p. </a:t>
            </a:r>
            <a:endParaRPr lang="es-SV" dirty="0"/>
          </a:p>
          <a:p>
            <a:r>
              <a:rPr lang="es-ES" dirty="0"/>
              <a:t>CANO, Miguel Antonio; “Modalidades de Lavado de Dinero y Activos: Prácticas Contables para su Detección y Prevención.”; 1a. Edición; ECOE ediciones; 2001; 145 p. </a:t>
            </a:r>
            <a:endParaRPr lang="es-SV" dirty="0"/>
          </a:p>
          <a:p>
            <a:pPr marL="0" indent="0" algn="just">
              <a:buNone/>
            </a:pPr>
            <a:endParaRPr lang="es-SV" dirty="0"/>
          </a:p>
        </p:txBody>
      </p:sp>
    </p:spTree>
    <p:extLst>
      <p:ext uri="{BB962C8B-B14F-4D97-AF65-F5344CB8AC3E}">
        <p14:creationId xmlns:p14="http://schemas.microsoft.com/office/powerpoint/2010/main" val="11682222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543339"/>
            <a:ext cx="10515600" cy="5633624"/>
          </a:xfrm>
        </p:spPr>
        <p:txBody>
          <a:bodyPr>
            <a:normAutofit lnSpcReduction="10000"/>
          </a:bodyPr>
          <a:lstStyle/>
          <a:p>
            <a:endParaRPr lang="es-ES" b="1" dirty="0" smtClean="0"/>
          </a:p>
          <a:p>
            <a:r>
              <a:rPr lang="es-ES" b="1" smtClean="0"/>
              <a:t>DOCUMENTALES</a:t>
            </a:r>
            <a:endParaRPr lang="es-SV" b="1" dirty="0" smtClean="0"/>
          </a:p>
          <a:p>
            <a:pPr lvl="0"/>
            <a:r>
              <a:rPr lang="es-ES" dirty="0" smtClean="0"/>
              <a:t>La </a:t>
            </a:r>
            <a:r>
              <a:rPr lang="es-ES" dirty="0"/>
              <a:t>Corporación /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Corporation</a:t>
            </a:r>
            <a:r>
              <a:rPr lang="es-ES" dirty="0"/>
              <a:t> (Mark </a:t>
            </a:r>
            <a:r>
              <a:rPr lang="es-ES" dirty="0" err="1"/>
              <a:t>Achbar</a:t>
            </a:r>
            <a:r>
              <a:rPr lang="es-ES" dirty="0"/>
              <a:t>, Jennifer Abbott).</a:t>
            </a:r>
            <a:endParaRPr lang="es-SV" dirty="0"/>
          </a:p>
          <a:p>
            <a:pPr lvl="0"/>
            <a:r>
              <a:rPr lang="es-ES" dirty="0" smtClean="0"/>
              <a:t>Masacre </a:t>
            </a:r>
            <a:r>
              <a:rPr lang="es-ES" dirty="0"/>
              <a:t>en </a:t>
            </a:r>
            <a:r>
              <a:rPr lang="es-ES" dirty="0" err="1"/>
              <a:t>Columbine</a:t>
            </a:r>
            <a:r>
              <a:rPr lang="es-ES" dirty="0"/>
              <a:t> (Michael Moore). </a:t>
            </a:r>
            <a:endParaRPr lang="es-SV" dirty="0"/>
          </a:p>
          <a:p>
            <a:pPr lvl="0"/>
            <a:r>
              <a:rPr lang="es-ES" dirty="0" err="1"/>
              <a:t>Sicko</a:t>
            </a:r>
            <a:r>
              <a:rPr lang="es-ES" dirty="0"/>
              <a:t> (Michael Moore).</a:t>
            </a:r>
            <a:endParaRPr lang="es-SV" dirty="0"/>
          </a:p>
          <a:p>
            <a:r>
              <a:rPr lang="es-ES" dirty="0"/>
              <a:t>Los Nuevos Detectives </a:t>
            </a:r>
            <a:r>
              <a:rPr lang="es-ES" dirty="0" smtClean="0"/>
              <a:t>Forenses </a:t>
            </a:r>
            <a:r>
              <a:rPr lang="es-ES" dirty="0"/>
              <a:t>(</a:t>
            </a:r>
            <a:r>
              <a:rPr lang="es-ES" dirty="0" err="1"/>
              <a:t>Discovery</a:t>
            </a:r>
            <a:r>
              <a:rPr lang="es-ES" dirty="0"/>
              <a:t> </a:t>
            </a:r>
            <a:r>
              <a:rPr lang="es-ES" dirty="0" err="1"/>
              <a:t>Channel</a:t>
            </a:r>
            <a:r>
              <a:rPr lang="es-ES" dirty="0" smtClean="0"/>
              <a:t>).</a:t>
            </a:r>
          </a:p>
          <a:p>
            <a:r>
              <a:rPr lang="es-ES" b="1" dirty="0" smtClean="0"/>
              <a:t>NORMATIVA</a:t>
            </a:r>
            <a:endParaRPr lang="es-ES" b="1" dirty="0" smtClean="0"/>
          </a:p>
          <a:p>
            <a:r>
              <a:rPr lang="es-SV" dirty="0"/>
              <a:t>NIA 200 “OBJETIVO Y PRINCIPIOS GENERALES QUE GOBIERNAN UNA AUDITORÍA DE ESTADOS FINANCIEROS”</a:t>
            </a:r>
          </a:p>
          <a:p>
            <a:r>
              <a:rPr lang="es-SV" dirty="0"/>
              <a:t>NIA 240 “RESPONSABILIDAD DEL AUDITOR DE CONSIDERAR EL FRAUDE EN UNA AUDITORÍA DE ESTADOS FINANCIEROS”</a:t>
            </a:r>
          </a:p>
          <a:p>
            <a:r>
              <a:rPr lang="es-SV" dirty="0"/>
              <a:t>NIA 300 “PLANEACIÓN DE LA AUDITORÍA DE ESTADOS FINANCIEROS”</a:t>
            </a:r>
          </a:p>
          <a:p>
            <a:r>
              <a:rPr lang="es-SV" dirty="0"/>
              <a:t>NIA 500 “EVIDENCIA DE AUDITORÍA”</a:t>
            </a:r>
          </a:p>
          <a:p>
            <a:r>
              <a:rPr lang="es-SV" dirty="0"/>
              <a:t>NIA 620 “USO DEL TRABAJO DE UN EXPERTO”</a:t>
            </a:r>
          </a:p>
          <a:p>
            <a:endParaRPr lang="es-SV" dirty="0"/>
          </a:p>
          <a:p>
            <a:endParaRPr lang="es-ES" dirty="0" smtClean="0"/>
          </a:p>
          <a:p>
            <a:pPr lvl="0"/>
            <a:endParaRPr lang="es-SV" dirty="0" smtClean="0"/>
          </a:p>
          <a:p>
            <a:endParaRPr lang="es-SV" dirty="0"/>
          </a:p>
        </p:txBody>
      </p:sp>
    </p:spTree>
    <p:extLst>
      <p:ext uri="{BB962C8B-B14F-4D97-AF65-F5344CB8AC3E}">
        <p14:creationId xmlns:p14="http://schemas.microsoft.com/office/powerpoint/2010/main" val="24569991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35169" y="1030308"/>
            <a:ext cx="10515600" cy="492771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SV" dirty="0" smtClean="0"/>
          </a:p>
          <a:p>
            <a:r>
              <a:rPr lang="es-SV" dirty="0" smtClean="0"/>
              <a:t>NIA 200 “OBJETIVO Y PRINCIPIOS GENERALES QUE GOBIERNAN UNA AUDITORÍA DE ESTADOS FINANCIEROS”</a:t>
            </a:r>
          </a:p>
          <a:p>
            <a:r>
              <a:rPr lang="es-SV" dirty="0" smtClean="0"/>
              <a:t>NIA 240 “RESPONSABILIDAD DEL AUDITOR DE CONSIDERAR EL FRAUDE EN UNA AUDITORÍA DE ESTADOS FINANCIEROS”</a:t>
            </a:r>
          </a:p>
          <a:p>
            <a:r>
              <a:rPr lang="es-SV" dirty="0" smtClean="0"/>
              <a:t>NIA 300 “PLANEACIÓN DE LA AUDITORÍA DE ESTADOS FINANCIEROS”</a:t>
            </a:r>
          </a:p>
          <a:p>
            <a:r>
              <a:rPr lang="es-SV" dirty="0" smtClean="0"/>
              <a:t>NIA 500 “EVIDENCIA DE AUDITORÍA”</a:t>
            </a:r>
          </a:p>
          <a:p>
            <a:r>
              <a:rPr lang="es-SV" dirty="0" smtClean="0"/>
              <a:t>NIA 620 “USO DEL TRABAJO DE UN EXPERTO”</a:t>
            </a:r>
          </a:p>
          <a:p>
            <a:endParaRPr lang="es-SV" dirty="0" smtClean="0"/>
          </a:p>
          <a:p>
            <a:endParaRPr lang="es-SV" dirty="0"/>
          </a:p>
        </p:txBody>
      </p:sp>
    </p:spTree>
    <p:extLst>
      <p:ext uri="{BB962C8B-B14F-4D97-AF65-F5344CB8AC3E}">
        <p14:creationId xmlns:p14="http://schemas.microsoft.com/office/powerpoint/2010/main" val="27793010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47036" y="2528552"/>
            <a:ext cx="8596668" cy="1320800"/>
          </a:xfrm>
        </p:spPr>
        <p:txBody>
          <a:bodyPr>
            <a:normAutofit/>
          </a:bodyPr>
          <a:lstStyle/>
          <a:p>
            <a:r>
              <a:rPr lang="es-SV" sz="7200" dirty="0" smtClean="0"/>
              <a:t>MUCHAS GRACIAS</a:t>
            </a:r>
            <a:endParaRPr lang="es-SV" sz="7200" dirty="0"/>
          </a:p>
        </p:txBody>
      </p:sp>
    </p:spTree>
    <p:extLst>
      <p:ext uri="{BB962C8B-B14F-4D97-AF65-F5344CB8AC3E}">
        <p14:creationId xmlns:p14="http://schemas.microsoft.com/office/powerpoint/2010/main" val="1742914510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ción">
  <a:themeElements>
    <a:clrScheme name="Retrospección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ción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ción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77</TotalTime>
  <Words>459</Words>
  <Application>Microsoft Office PowerPoint</Application>
  <PresentationFormat>Personalizado</PresentationFormat>
  <Paragraphs>58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8" baseType="lpstr">
      <vt:lpstr>Retrospección</vt:lpstr>
      <vt:lpstr>Presentación de PowerPoint</vt:lpstr>
      <vt:lpstr>AUDITORÍA FORENSE</vt:lpstr>
      <vt:lpstr>Presentación de PowerPoint</vt:lpstr>
      <vt:lpstr>Presentación de PowerPoint</vt:lpstr>
      <vt:lpstr>Presentación de PowerPoint</vt:lpstr>
      <vt:lpstr>Presentación de PowerPoint</vt:lpstr>
      <vt:lpstr>MUCHAS GRACIAS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Acer</dc:creator>
  <cp:lastModifiedBy>Estudiante</cp:lastModifiedBy>
  <cp:revision>15</cp:revision>
  <dcterms:created xsi:type="dcterms:W3CDTF">2015-11-13T17:34:53Z</dcterms:created>
  <dcterms:modified xsi:type="dcterms:W3CDTF">2015-11-17T23:46:39Z</dcterms:modified>
</cp:coreProperties>
</file>