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863" r:id="rId1"/>
  </p:sldMasterIdLst>
  <p:sldIdLst>
    <p:sldId id="307" r:id="rId2"/>
    <p:sldId id="309" r:id="rId3"/>
    <p:sldId id="310" r:id="rId4"/>
    <p:sldId id="311" r:id="rId5"/>
    <p:sldId id="312" r:id="rId6"/>
    <p:sldId id="313" r:id="rId7"/>
    <p:sldId id="314" r:id="rId8"/>
    <p:sldId id="318" r:id="rId9"/>
    <p:sldId id="320" r:id="rId10"/>
    <p:sldId id="321" r:id="rId11"/>
    <p:sldId id="319" r:id="rId12"/>
    <p:sldId id="322" r:id="rId13"/>
    <p:sldId id="315"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316" r:id="rId30"/>
    <p:sldId id="338" r:id="rId31"/>
    <p:sldId id="339" r:id="rId32"/>
    <p:sldId id="340" r:id="rId33"/>
    <p:sldId id="341" r:id="rId34"/>
    <p:sldId id="342" r:id="rId35"/>
    <p:sldId id="343" r:id="rId36"/>
    <p:sldId id="344" r:id="rId37"/>
  </p:sldIdLst>
  <p:sldSz cx="12192000" cy="6858000"/>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4EAC"/>
    <a:srgbClr val="54A8BC"/>
    <a:srgbClr val="834D7F"/>
    <a:srgbClr val="A36D82"/>
    <a:srgbClr val="8B4A45"/>
    <a:srgbClr val="5C4BC5"/>
    <a:srgbClr val="4233B5"/>
    <a:srgbClr val="6ABEE8"/>
    <a:srgbClr val="666699"/>
    <a:srgbClr val="66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87" autoAdjust="0"/>
    <p:restoredTop sz="94660"/>
  </p:normalViewPr>
  <p:slideViewPr>
    <p:cSldViewPr snapToGrid="0">
      <p:cViewPr>
        <p:scale>
          <a:sx n="40" d="100"/>
          <a:sy n="40" d="100"/>
        </p:scale>
        <p:origin x="-954" y="-31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3009327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3893873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xmlns="" val="39017619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1284943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25810135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922458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1744707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2304323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2102273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301873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1413902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8" name="Footer Placeholder 7"/>
          <p:cNvSpPr>
            <a:spLocks noGrp="1"/>
          </p:cNvSpPr>
          <p:nvPr>
            <p:ph type="ftr" sz="quarter" idx="11"/>
          </p:nvPr>
        </p:nvSpPr>
        <p:spPr/>
        <p:txBody>
          <a:bodyPr/>
          <a:lstStyle/>
          <a:p>
            <a:endParaRPr lang="es-SV"/>
          </a:p>
        </p:txBody>
      </p:sp>
      <p:sp>
        <p:nvSpPr>
          <p:cNvPr id="9" name="Slide Number Placeholder 8"/>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2014835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4" name="Footer Placeholder 3"/>
          <p:cNvSpPr>
            <a:spLocks noGrp="1"/>
          </p:cNvSpPr>
          <p:nvPr>
            <p:ph type="ftr" sz="quarter" idx="11"/>
          </p:nvPr>
        </p:nvSpPr>
        <p:spPr/>
        <p:txBody>
          <a:bodyPr/>
          <a:lstStyle/>
          <a:p>
            <a:endParaRPr lang="es-SV"/>
          </a:p>
        </p:txBody>
      </p:sp>
      <p:sp>
        <p:nvSpPr>
          <p:cNvPr id="5" name="Slide Number Placeholder 4"/>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1779504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3" name="Footer Placeholder 2"/>
          <p:cNvSpPr>
            <a:spLocks noGrp="1"/>
          </p:cNvSpPr>
          <p:nvPr>
            <p:ph type="ftr" sz="quarter" idx="11"/>
          </p:nvPr>
        </p:nvSpPr>
        <p:spPr/>
        <p:txBody>
          <a:bodyPr/>
          <a:lstStyle/>
          <a:p>
            <a:endParaRPr lang="es-SV"/>
          </a:p>
        </p:txBody>
      </p:sp>
      <p:sp>
        <p:nvSpPr>
          <p:cNvPr id="4" name="Slide Number Placeholder 3"/>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964466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165593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DAD9F0E-1D7D-4789-8728-2304EF163564}" type="datetimeFigureOut">
              <a:rPr lang="es-SV" smtClean="0"/>
              <a:pPr/>
              <a:t>27/11/2013</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2741803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DAD9F0E-1D7D-4789-8728-2304EF163564}" type="datetimeFigureOut">
              <a:rPr lang="es-SV" smtClean="0"/>
              <a:pPr/>
              <a:t>27/11/2013</a:t>
            </a:fld>
            <a:endParaRPr lang="es-SV"/>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SV"/>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7CAF53F-8EDC-4F87-82D3-09AAD1817D19}" type="slidenum">
              <a:rPr lang="es-SV" smtClean="0"/>
              <a:pPr/>
              <a:t>‹Nº›</a:t>
            </a:fld>
            <a:endParaRPr lang="es-SV"/>
          </a:p>
        </p:txBody>
      </p:sp>
    </p:spTree>
    <p:extLst>
      <p:ext uri="{BB962C8B-B14F-4D97-AF65-F5344CB8AC3E}">
        <p14:creationId xmlns:p14="http://schemas.microsoft.com/office/powerpoint/2010/main" xmlns="" val="728166331"/>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 id="2147483875" r:id="rId12"/>
    <p:sldLayoutId id="2147483876" r:id="rId13"/>
    <p:sldLayoutId id="2147483877" r:id="rId14"/>
    <p:sldLayoutId id="2147483878" r:id="rId15"/>
    <p:sldLayoutId id="214748387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30 Imagen"/>
          <p:cNvPicPr/>
          <p:nvPr/>
        </p:nvPicPr>
        <p:blipFill>
          <a:blip r:embed="rId2" cstate="print"/>
          <a:srcRect/>
          <a:stretch>
            <a:fillRect/>
          </a:stretch>
        </p:blipFill>
        <p:spPr bwMode="auto">
          <a:xfrm>
            <a:off x="747279" y="361950"/>
            <a:ext cx="1477241"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8" name="27 Título"/>
          <p:cNvSpPr>
            <a:spLocks noGrp="1"/>
          </p:cNvSpPr>
          <p:nvPr>
            <p:ph type="title"/>
          </p:nvPr>
        </p:nvSpPr>
        <p:spPr>
          <a:xfrm>
            <a:off x="677334" y="419100"/>
            <a:ext cx="8596668" cy="1320800"/>
          </a:xfrm>
        </p:spPr>
        <p:txBody>
          <a:bodyPr>
            <a:noAutofit/>
          </a:bodyPr>
          <a:lstStyle/>
          <a:p>
            <a:pPr algn="ctr">
              <a:lnSpc>
                <a:spcPct val="115000"/>
              </a:lnSpc>
              <a:spcAft>
                <a:spcPts val="0"/>
              </a:spcAft>
            </a:pPr>
            <a:r>
              <a:rPr lang="es-SV" sz="1800" b="1" dirty="0" smtClean="0">
                <a:solidFill>
                  <a:schemeClr val="tx1"/>
                </a:solidFill>
                <a:latin typeface="Lucida Calligraphy"/>
                <a:cs typeface="Times New Roman"/>
              </a:rPr>
              <a:t>Universidad de El Salvador</a:t>
            </a:r>
            <a:r>
              <a:rPr lang="es-SV" sz="1600" dirty="0" smtClean="0">
                <a:solidFill>
                  <a:schemeClr val="tx1"/>
                </a:solidFill>
              </a:rPr>
              <a:t> </a:t>
            </a:r>
            <a:br>
              <a:rPr lang="es-SV" sz="1600" dirty="0" smtClean="0">
                <a:solidFill>
                  <a:schemeClr val="tx1"/>
                </a:solidFill>
              </a:rPr>
            </a:br>
            <a:r>
              <a:rPr lang="es-SV" sz="1600" dirty="0" smtClean="0">
                <a:solidFill>
                  <a:schemeClr val="tx1"/>
                </a:solidFill>
                <a:latin typeface="Lucida Calligraphy"/>
                <a:ea typeface="Times New Roman"/>
                <a:cs typeface="Times New Roman"/>
              </a:rPr>
              <a:t>Facultad de Ciencias Económicas</a:t>
            </a:r>
            <a:r>
              <a:rPr lang="es-SV" sz="1400" dirty="0" smtClean="0">
                <a:solidFill>
                  <a:schemeClr val="tx1"/>
                </a:solidFill>
                <a:latin typeface="Californian FB"/>
                <a:ea typeface="Times New Roman"/>
                <a:cs typeface="Times New Roman"/>
              </a:rPr>
              <a:t/>
            </a:r>
            <a:br>
              <a:rPr lang="es-SV" sz="1400" dirty="0" smtClean="0">
                <a:solidFill>
                  <a:schemeClr val="tx1"/>
                </a:solidFill>
                <a:latin typeface="Californian FB"/>
                <a:ea typeface="Times New Roman"/>
                <a:cs typeface="Times New Roman"/>
              </a:rPr>
            </a:br>
            <a:r>
              <a:rPr lang="es-SV" sz="1600" kern="0" dirty="0" smtClean="0">
                <a:solidFill>
                  <a:schemeClr val="tx1"/>
                </a:solidFill>
                <a:latin typeface="Lucida Calligraphy"/>
                <a:ea typeface="Times New Roman"/>
                <a:cs typeface="Times New Roman"/>
              </a:rPr>
              <a:t>Escuela de Contaduría Pública</a:t>
            </a:r>
            <a:endParaRPr lang="es-SV" sz="1600" dirty="0">
              <a:solidFill>
                <a:schemeClr val="tx1"/>
              </a:solidFill>
            </a:endParaRPr>
          </a:p>
        </p:txBody>
      </p:sp>
      <p:sp>
        <p:nvSpPr>
          <p:cNvPr id="29" name="28 Marcador de contenido"/>
          <p:cNvSpPr>
            <a:spLocks noGrp="1"/>
          </p:cNvSpPr>
          <p:nvPr>
            <p:ph idx="1"/>
          </p:nvPr>
        </p:nvSpPr>
        <p:spPr>
          <a:xfrm>
            <a:off x="924984" y="2419351"/>
            <a:ext cx="8596668" cy="4210050"/>
          </a:xfrm>
        </p:spPr>
        <p:txBody>
          <a:bodyPr>
            <a:noAutofit/>
          </a:bodyPr>
          <a:lstStyle/>
          <a:p>
            <a:pPr algn="ctr">
              <a:buNone/>
            </a:pPr>
            <a:r>
              <a:rPr lang="es-SV" sz="1600" b="1" dirty="0" smtClean="0">
                <a:solidFill>
                  <a:schemeClr val="tx2"/>
                </a:solidFill>
                <a:latin typeface="Lucida Calligraphy"/>
                <a:ea typeface="Calibri"/>
                <a:cs typeface="Times New Roman"/>
              </a:rPr>
              <a:t>Asignatura: </a:t>
            </a:r>
            <a:r>
              <a:rPr lang="es-SV" sz="1600" dirty="0" smtClean="0">
                <a:solidFill>
                  <a:schemeClr val="tx2"/>
                </a:solidFill>
                <a:latin typeface="Lucida Calligraphy"/>
                <a:ea typeface="Calibri"/>
                <a:cs typeface="Times New Roman"/>
              </a:rPr>
              <a:t>Seminario de Auditoría</a:t>
            </a:r>
            <a:endParaRPr lang="es-SV" sz="1400" dirty="0" smtClean="0">
              <a:solidFill>
                <a:schemeClr val="tx2"/>
              </a:solidFill>
              <a:latin typeface="Calibri"/>
              <a:ea typeface="Calibri"/>
              <a:cs typeface="Times New Roman"/>
            </a:endParaRPr>
          </a:p>
          <a:p>
            <a:pPr algn="ctr">
              <a:buNone/>
            </a:pPr>
            <a:r>
              <a:rPr lang="es-SV" sz="1600" dirty="0" smtClean="0">
                <a:solidFill>
                  <a:schemeClr val="tx2"/>
                </a:solidFill>
                <a:latin typeface="Lucida Calligraphy"/>
                <a:ea typeface="Calibri"/>
                <a:cs typeface="Times New Roman"/>
              </a:rPr>
              <a:t> </a:t>
            </a:r>
            <a:r>
              <a:rPr lang="es-SV" sz="1600" b="1" dirty="0" smtClean="0">
                <a:solidFill>
                  <a:schemeClr val="tx2"/>
                </a:solidFill>
                <a:latin typeface="Lucida Calligraphy"/>
                <a:ea typeface="Calibri"/>
                <a:cs typeface="Times New Roman"/>
              </a:rPr>
              <a:t>Catedrático:</a:t>
            </a:r>
            <a:r>
              <a:rPr lang="es-SV" sz="1400" dirty="0" smtClean="0">
                <a:solidFill>
                  <a:schemeClr val="tx2"/>
                </a:solidFill>
                <a:latin typeface="Calibri"/>
                <a:ea typeface="Calibri"/>
                <a:cs typeface="Times New Roman"/>
              </a:rPr>
              <a:t> </a:t>
            </a:r>
            <a:r>
              <a:rPr lang="es-SV" sz="1600" dirty="0" smtClean="0">
                <a:solidFill>
                  <a:schemeClr val="tx2"/>
                </a:solidFill>
                <a:latin typeface="Lucida Calligraphy"/>
                <a:ea typeface="Calibri"/>
                <a:cs typeface="Times New Roman"/>
              </a:rPr>
              <a:t>Lic. Javier Miranda.</a:t>
            </a:r>
            <a:endParaRPr lang="es-SV" sz="1400" dirty="0" smtClean="0">
              <a:solidFill>
                <a:schemeClr val="tx2"/>
              </a:solidFill>
              <a:latin typeface="Calibri"/>
              <a:ea typeface="Calibri"/>
              <a:cs typeface="Times New Roman"/>
            </a:endParaRPr>
          </a:p>
          <a:p>
            <a:pPr algn="ctr">
              <a:buNone/>
            </a:pPr>
            <a:r>
              <a:rPr lang="es-SV" sz="1600" b="1" dirty="0" smtClean="0">
                <a:solidFill>
                  <a:schemeClr val="tx2"/>
                </a:solidFill>
                <a:latin typeface="Lucida Calligraphy"/>
                <a:ea typeface="Calibri"/>
                <a:cs typeface="Times New Roman"/>
              </a:rPr>
              <a:t>Grupo Teórico:</a:t>
            </a:r>
            <a:r>
              <a:rPr lang="es-SV" sz="1400" dirty="0" smtClean="0">
                <a:solidFill>
                  <a:schemeClr val="tx2"/>
                </a:solidFill>
                <a:latin typeface="Calibri"/>
                <a:ea typeface="Calibri"/>
                <a:cs typeface="Times New Roman"/>
              </a:rPr>
              <a:t> </a:t>
            </a:r>
            <a:r>
              <a:rPr lang="es-SV" sz="1600" dirty="0" smtClean="0">
                <a:solidFill>
                  <a:schemeClr val="tx2"/>
                </a:solidFill>
                <a:latin typeface="Lucida Calligraphy"/>
                <a:ea typeface="Calibri"/>
                <a:cs typeface="Times New Roman"/>
              </a:rPr>
              <a:t>Nº 04</a:t>
            </a:r>
            <a:endParaRPr lang="es-SV" sz="1400" dirty="0" smtClean="0">
              <a:solidFill>
                <a:schemeClr val="tx2"/>
              </a:solidFill>
              <a:latin typeface="Calibri"/>
              <a:ea typeface="Calibri"/>
              <a:cs typeface="Times New Roman"/>
            </a:endParaRPr>
          </a:p>
          <a:p>
            <a:pPr algn="just">
              <a:buNone/>
            </a:pPr>
            <a:endParaRPr lang="es-SV" sz="1400" dirty="0" smtClean="0">
              <a:solidFill>
                <a:schemeClr val="tx2"/>
              </a:solidFill>
              <a:latin typeface="Californian FB"/>
              <a:ea typeface="Times New Roman"/>
              <a:cs typeface="Times New Roman"/>
            </a:endParaRPr>
          </a:p>
          <a:p>
            <a:pPr algn="ctr">
              <a:buNone/>
            </a:pPr>
            <a:r>
              <a:rPr lang="es-SV" sz="1600" b="1" dirty="0" smtClean="0">
                <a:solidFill>
                  <a:schemeClr val="tx2"/>
                </a:solidFill>
                <a:latin typeface="Lucida Calligraphy"/>
                <a:ea typeface="Calibri"/>
                <a:cs typeface="Times New Roman"/>
              </a:rPr>
              <a:t>Alumna:</a:t>
            </a:r>
            <a:endParaRPr lang="es-SV" sz="1400" dirty="0" smtClean="0">
              <a:solidFill>
                <a:schemeClr val="tx2"/>
              </a:solidFill>
              <a:latin typeface="Calibri"/>
              <a:ea typeface="Calibri"/>
              <a:cs typeface="Times New Roman"/>
            </a:endParaRPr>
          </a:p>
          <a:p>
            <a:pPr algn="ctr">
              <a:buNone/>
            </a:pPr>
            <a:r>
              <a:rPr lang="es-SV" sz="1600" dirty="0" smtClean="0">
                <a:solidFill>
                  <a:schemeClr val="tx2"/>
                </a:solidFill>
                <a:latin typeface="Lucida Calligraphy"/>
                <a:ea typeface="Calibri"/>
                <a:cs typeface="Times New Roman"/>
              </a:rPr>
              <a:t>Oscar Edgardo Alegría Alfaro AA09011</a:t>
            </a:r>
            <a:endParaRPr lang="es-SV" sz="1400" dirty="0" smtClean="0">
              <a:solidFill>
                <a:schemeClr val="tx2"/>
              </a:solidFill>
              <a:latin typeface="Calibri"/>
              <a:ea typeface="Calibri"/>
              <a:cs typeface="Times New Roman"/>
            </a:endParaRPr>
          </a:p>
          <a:p>
            <a:pPr marL="71755" algn="ctr">
              <a:buNone/>
              <a:tabLst>
                <a:tab pos="4564380" algn="l"/>
              </a:tabLst>
            </a:pPr>
            <a:r>
              <a:rPr lang="es-SV" sz="1600" dirty="0" smtClean="0">
                <a:solidFill>
                  <a:schemeClr val="tx2"/>
                </a:solidFill>
                <a:latin typeface="Lucida Calligraphy"/>
                <a:ea typeface="Calibri"/>
                <a:cs typeface="Times New Roman"/>
              </a:rPr>
              <a:t>Blanca Luz </a:t>
            </a:r>
            <a:r>
              <a:rPr lang="es-SV" sz="1600" dirty="0" err="1" smtClean="0">
                <a:solidFill>
                  <a:schemeClr val="tx2"/>
                </a:solidFill>
                <a:latin typeface="Lucida Calligraphy"/>
                <a:ea typeface="Calibri"/>
                <a:cs typeface="Times New Roman"/>
              </a:rPr>
              <a:t>Melara</a:t>
            </a:r>
            <a:r>
              <a:rPr lang="es-SV" sz="1600" dirty="0" smtClean="0">
                <a:solidFill>
                  <a:schemeClr val="tx2"/>
                </a:solidFill>
                <a:latin typeface="Lucida Calligraphy"/>
                <a:ea typeface="Calibri"/>
                <a:cs typeface="Times New Roman"/>
              </a:rPr>
              <a:t> Corea MC 09103</a:t>
            </a:r>
            <a:endParaRPr lang="es-SV" sz="1400" dirty="0" smtClean="0">
              <a:solidFill>
                <a:schemeClr val="tx2"/>
              </a:solidFill>
              <a:latin typeface="Calibri"/>
              <a:ea typeface="Calibri"/>
              <a:cs typeface="Times New Roman"/>
            </a:endParaRPr>
          </a:p>
          <a:p>
            <a:pPr marL="71755" algn="ctr">
              <a:buNone/>
              <a:tabLst>
                <a:tab pos="4564380" algn="l"/>
              </a:tabLst>
            </a:pPr>
            <a:r>
              <a:rPr lang="es-SV" sz="1600" dirty="0" smtClean="0">
                <a:solidFill>
                  <a:schemeClr val="tx2"/>
                </a:solidFill>
                <a:latin typeface="Lucida Calligraphy"/>
                <a:ea typeface="Calibri"/>
                <a:cs typeface="Times New Roman"/>
              </a:rPr>
              <a:t>María Orbelina Navarro Palma NP09001</a:t>
            </a:r>
            <a:endParaRPr lang="es-SV" sz="1400" dirty="0" smtClean="0">
              <a:solidFill>
                <a:schemeClr val="tx2"/>
              </a:solidFill>
              <a:latin typeface="Calibri"/>
              <a:ea typeface="Calibri"/>
              <a:cs typeface="Times New Roman"/>
            </a:endParaRPr>
          </a:p>
          <a:p>
            <a:pPr marL="449580" algn="ctr">
              <a:buNone/>
            </a:pPr>
            <a:r>
              <a:rPr lang="es-SV" sz="1600" dirty="0" smtClean="0">
                <a:solidFill>
                  <a:schemeClr val="tx2"/>
                </a:solidFill>
                <a:latin typeface="Lucida Calligraphy"/>
                <a:ea typeface="Times New Roman"/>
                <a:cs typeface="Arial"/>
              </a:rPr>
              <a:t>José Mario Merino Constancia  MC090104</a:t>
            </a:r>
            <a:endParaRPr lang="es-SV" sz="1400" dirty="0" smtClean="0">
              <a:solidFill>
                <a:schemeClr val="tx2"/>
              </a:solidFill>
              <a:latin typeface="Californian FB"/>
              <a:ea typeface="Times New Roman"/>
              <a:cs typeface="Times New Roman"/>
            </a:endParaRPr>
          </a:p>
          <a:p>
            <a:pPr marL="449580" algn="ctr">
              <a:buNone/>
            </a:pPr>
            <a:r>
              <a:rPr lang="es-SV" sz="1600" dirty="0" err="1" smtClean="0">
                <a:solidFill>
                  <a:schemeClr val="tx2"/>
                </a:solidFill>
                <a:latin typeface="Lucida Calligraphy"/>
                <a:ea typeface="Times New Roman"/>
                <a:cs typeface="Arial"/>
              </a:rPr>
              <a:t>Yoryina</a:t>
            </a:r>
            <a:r>
              <a:rPr lang="es-SV" sz="1600" dirty="0" smtClean="0">
                <a:solidFill>
                  <a:schemeClr val="tx2"/>
                </a:solidFill>
                <a:latin typeface="Lucida Calligraphy"/>
                <a:ea typeface="Times New Roman"/>
                <a:cs typeface="Arial"/>
              </a:rPr>
              <a:t> </a:t>
            </a:r>
            <a:r>
              <a:rPr lang="es-SV" sz="1600" dirty="0" err="1" smtClean="0">
                <a:solidFill>
                  <a:schemeClr val="tx2"/>
                </a:solidFill>
                <a:latin typeface="Lucida Calligraphy"/>
                <a:ea typeface="Times New Roman"/>
                <a:cs typeface="Arial"/>
              </a:rPr>
              <a:t>Yeaneette</a:t>
            </a:r>
            <a:r>
              <a:rPr lang="es-SV" sz="1600" dirty="0" smtClean="0">
                <a:solidFill>
                  <a:schemeClr val="tx2"/>
                </a:solidFill>
                <a:latin typeface="Lucida Calligraphy"/>
                <a:ea typeface="Times New Roman"/>
                <a:cs typeface="Arial"/>
              </a:rPr>
              <a:t> Molina Zelaya  MZ05011</a:t>
            </a:r>
            <a:endParaRPr lang="es-SV" sz="1400" dirty="0" smtClean="0">
              <a:solidFill>
                <a:schemeClr val="tx2"/>
              </a:solidFill>
              <a:latin typeface="Lucida Calligraphy"/>
              <a:ea typeface="Times New Roman"/>
              <a:cs typeface="Times New Roman"/>
            </a:endParaRPr>
          </a:p>
          <a:p>
            <a:pPr algn="r">
              <a:buNone/>
            </a:pPr>
            <a:r>
              <a:rPr lang="es-SV" sz="1400" b="1" dirty="0" smtClean="0">
                <a:solidFill>
                  <a:schemeClr val="tx2"/>
                </a:solidFill>
                <a:latin typeface="Lucida Calligraphy"/>
                <a:ea typeface="Times New Roman"/>
                <a:cs typeface="Times New Roman"/>
              </a:rPr>
              <a:t> Ciudad Universitaria, 22/11 2013</a:t>
            </a:r>
            <a:endParaRPr lang="es-SV" sz="1200" dirty="0" smtClean="0">
              <a:solidFill>
                <a:schemeClr val="tx2"/>
              </a:solidFill>
              <a:latin typeface="Californian FB"/>
              <a:ea typeface="Times New Roman"/>
              <a:cs typeface="Times New Roman"/>
            </a:endParaRPr>
          </a:p>
          <a:p>
            <a:pPr algn="ctr"/>
            <a:endParaRPr lang="es-SV" sz="4000" dirty="0">
              <a:solidFill>
                <a:schemeClr val="tx2"/>
              </a:solidFill>
            </a:endParaRPr>
          </a:p>
        </p:txBody>
      </p:sp>
      <p:sp>
        <p:nvSpPr>
          <p:cNvPr id="2079" name="Rectángulo 9"/>
          <p:cNvSpPr>
            <a:spLocks noChangeArrowheads="1"/>
          </p:cNvSpPr>
          <p:nvPr/>
        </p:nvSpPr>
        <p:spPr bwMode="auto">
          <a:xfrm>
            <a:off x="2546350" y="1524000"/>
            <a:ext cx="5607050" cy="704850"/>
          </a:xfrm>
          <a:prstGeom prst="rect">
            <a:avLst/>
          </a:prstGeom>
          <a:solidFill>
            <a:srgbClr val="FFFFFF"/>
          </a:solidFill>
          <a:ln w="19050">
            <a:solidFill>
              <a:srgbClr val="44546A"/>
            </a:solidFill>
            <a:miter lim="800000"/>
            <a:headEnd/>
            <a:tailEnd/>
          </a:ln>
          <a:effectLst>
            <a:outerShdw dist="107763" dir="2700000" algn="ctr" rotWithShape="0">
              <a:srgbClr val="D8D8D8">
                <a:alpha val="50000"/>
              </a:srgbClr>
            </a:outerShdw>
          </a:effectLst>
        </p:spPr>
        <p:txBody>
          <a:bodyPr vert="horz" wrap="square" lIns="182880" tIns="45720" rIns="18288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SV" b="0" i="0" u="none" strike="noStrike" cap="none" normalizeH="0" baseline="0" dirty="0" smtClean="0">
                <a:ln>
                  <a:noFill/>
                </a:ln>
                <a:solidFill>
                  <a:schemeClr val="tx1"/>
                </a:solidFill>
                <a:effectLst/>
                <a:latin typeface="Monotype Corsiva" pitchFamily="66" charset="0"/>
                <a:cs typeface="Arial" pitchFamily="34" charset="0"/>
              </a:rPr>
              <a:t>AUDITORIA</a:t>
            </a:r>
            <a:r>
              <a:rPr kumimoji="0" lang="es-SV" b="0" i="0" u="none" strike="noStrike" cap="none" normalizeH="0" dirty="0" smtClean="0">
                <a:ln>
                  <a:noFill/>
                </a:ln>
                <a:solidFill>
                  <a:schemeClr val="tx1"/>
                </a:solidFill>
                <a:effectLst/>
                <a:latin typeface="Monotype Corsiva" pitchFamily="66" charset="0"/>
                <a:cs typeface="Arial" pitchFamily="34" charset="0"/>
              </a:rPr>
              <a:t> FORENCE</a:t>
            </a:r>
            <a:endParaRPr kumimoji="0" lang="es-SV"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26" name="Picture 2" descr="https://encrypted-tbn3.gstatic.com/images?q=tbn:ANd9GcSfLsMfMenzaxWDdwMOSy-JAACrPiRBdjxO8R9UdvCn67euNXUZ"/>
          <p:cNvPicPr>
            <a:picLocks noChangeAspect="1" noChangeArrowheads="1"/>
          </p:cNvPicPr>
          <p:nvPr/>
        </p:nvPicPr>
        <p:blipFill>
          <a:blip r:embed="rId3" cstate="print"/>
          <a:srcRect/>
          <a:stretch>
            <a:fillRect/>
          </a:stretch>
        </p:blipFill>
        <p:spPr bwMode="auto">
          <a:xfrm>
            <a:off x="8343901" y="342900"/>
            <a:ext cx="1143000" cy="17716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68014" y="342900"/>
            <a:ext cx="9412014" cy="6172199"/>
          </a:xfrm>
        </p:spPr>
        <p:txBody>
          <a:bodyPr>
            <a:noAutofit/>
          </a:bodyPr>
          <a:lstStyle/>
          <a:p>
            <a:pPr algn="just">
              <a:buFont typeface="Arial" pitchFamily="34" charset="0"/>
              <a:buChar char="•"/>
            </a:pPr>
            <a:endParaRPr lang="es-SV" sz="1600" dirty="0" smtClean="0">
              <a:solidFill>
                <a:schemeClr val="tx2"/>
              </a:solidFill>
              <a:latin typeface="Arial Narrow"/>
              <a:ea typeface="Calibri"/>
              <a:cs typeface="Times New Roman"/>
            </a:endParaRPr>
          </a:p>
          <a:p>
            <a:pPr algn="ctr">
              <a:buNone/>
            </a:pPr>
            <a:r>
              <a:rPr lang="es-SV" sz="1600" b="1" dirty="0" smtClean="0">
                <a:solidFill>
                  <a:schemeClr val="tx2"/>
                </a:solidFill>
                <a:latin typeface="Arial Narrow"/>
                <a:ea typeface="Calibri"/>
                <a:cs typeface="Times New Roman"/>
              </a:rPr>
              <a:t>Evaluación del Ambiente de Control.</a:t>
            </a:r>
            <a:endParaRPr lang="fr-FR" sz="1600" b="1" dirty="0" smtClean="0">
              <a:solidFill>
                <a:schemeClr val="tx2"/>
              </a:solidFill>
              <a:latin typeface="Arial Narrow"/>
              <a:ea typeface="Calibri"/>
              <a:cs typeface="Times New Roman"/>
            </a:endParaRPr>
          </a:p>
          <a:p>
            <a:pPr algn="ctr">
              <a:buNone/>
            </a:pPr>
            <a:r>
              <a:rPr lang="es-SV" sz="1600" b="1" dirty="0" smtClean="0">
                <a:solidFill>
                  <a:schemeClr val="tx2"/>
                </a:solidFill>
                <a:latin typeface="Arial Narrow"/>
                <a:ea typeface="Calibri"/>
                <a:cs typeface="Times New Roman"/>
              </a:rPr>
              <a:t>Ambiente </a:t>
            </a:r>
            <a:r>
              <a:rPr lang="es-SV" sz="1600" b="1" dirty="0" smtClean="0">
                <a:solidFill>
                  <a:schemeClr val="tx2"/>
                </a:solidFill>
                <a:latin typeface="Arial Narrow"/>
                <a:ea typeface="Calibri"/>
                <a:cs typeface="Times New Roman"/>
              </a:rPr>
              <a:t>de Control.</a:t>
            </a:r>
            <a:endParaRPr lang="fr-FR" sz="1600" b="1" dirty="0" smtClean="0">
              <a:solidFill>
                <a:schemeClr val="tx2"/>
              </a:solidFill>
              <a:latin typeface="Arial Narrow"/>
              <a:ea typeface="Calibri"/>
              <a:cs typeface="Times New Roman"/>
            </a:endParaRPr>
          </a:p>
          <a:p>
            <a:pPr algn="just">
              <a:buNone/>
            </a:pPr>
            <a:r>
              <a:rPr lang="es-SV" sz="1600" dirty="0" smtClean="0">
                <a:solidFill>
                  <a:schemeClr val="tx2"/>
                </a:solidFill>
                <a:latin typeface="Arial Narrow"/>
                <a:ea typeface="Calibri"/>
                <a:cs typeface="Times New Roman"/>
              </a:rPr>
              <a:t>	La </a:t>
            </a:r>
            <a:r>
              <a:rPr lang="es-SV" sz="1600" dirty="0" smtClean="0">
                <a:solidFill>
                  <a:schemeClr val="tx2"/>
                </a:solidFill>
                <a:latin typeface="Arial Narrow"/>
                <a:ea typeface="Calibri"/>
                <a:cs typeface="Times New Roman"/>
              </a:rPr>
              <a:t>estructura organizativa está diseñada de tal manera que permite que los diferentes departamentos integran en el desarrollo de sus funciones, con la guía que la Gerencia General proporciona a cada uno de los jefes de los distintos departamentos para el logro de los objetivos establecidos en el plan estratégico trianual.</a:t>
            </a:r>
            <a:endParaRPr lang="fr-FR" sz="1600" dirty="0" smtClean="0">
              <a:solidFill>
                <a:schemeClr val="tx2"/>
              </a:solidFill>
              <a:latin typeface="Arial Narrow"/>
              <a:ea typeface="Calibri"/>
              <a:cs typeface="Times New Roman"/>
            </a:endParaRPr>
          </a:p>
          <a:p>
            <a:pPr algn="just">
              <a:buNone/>
            </a:pPr>
            <a:r>
              <a:rPr lang="es-SV" sz="1600" dirty="0" smtClean="0">
                <a:solidFill>
                  <a:schemeClr val="tx2"/>
                </a:solidFill>
                <a:latin typeface="Arial Narrow"/>
                <a:ea typeface="Calibri"/>
                <a:cs typeface="Times New Roman"/>
              </a:rPr>
              <a:t>	La </a:t>
            </a:r>
            <a:r>
              <a:rPr lang="es-SV" sz="1600" dirty="0" smtClean="0">
                <a:solidFill>
                  <a:schemeClr val="tx2"/>
                </a:solidFill>
                <a:latin typeface="Arial Narrow"/>
                <a:ea typeface="Calibri"/>
                <a:cs typeface="Times New Roman"/>
              </a:rPr>
              <a:t>Asociación  Cooperativa tiene como premisa fundamental comportamientos éticos, honestos y responsables en todos sus niveles, para poder cumplir con lo establecido en la visión Cooperativista que rige el funcionamiento de sus actividades.</a:t>
            </a:r>
            <a:endParaRPr lang="fr-FR" sz="1600" dirty="0" smtClean="0">
              <a:solidFill>
                <a:schemeClr val="tx2"/>
              </a:solidFill>
              <a:latin typeface="Arial Narrow"/>
              <a:ea typeface="Calibri"/>
              <a:cs typeface="Times New Roman"/>
            </a:endParaRPr>
          </a:p>
          <a:p>
            <a:pPr algn="ctr">
              <a:buNone/>
            </a:pPr>
            <a:endParaRPr lang="es-SV" sz="1600" b="1" dirty="0" smtClean="0">
              <a:solidFill>
                <a:schemeClr val="tx2"/>
              </a:solidFill>
            </a:endParaRPr>
          </a:p>
          <a:p>
            <a:pPr algn="ctr">
              <a:buNone/>
            </a:pPr>
            <a:r>
              <a:rPr lang="es-SV" sz="1600" b="1" dirty="0" smtClean="0">
                <a:solidFill>
                  <a:schemeClr val="tx2"/>
                </a:solidFill>
              </a:rPr>
              <a:t>Valoración </a:t>
            </a:r>
            <a:r>
              <a:rPr lang="es-SV" sz="1600" b="1" dirty="0" smtClean="0">
                <a:solidFill>
                  <a:schemeClr val="tx2"/>
                </a:solidFill>
              </a:rPr>
              <a:t>del Riesgo.</a:t>
            </a:r>
            <a:endParaRPr lang="fr-FR" sz="1600" dirty="0" smtClean="0">
              <a:solidFill>
                <a:schemeClr val="tx2"/>
              </a:solidFill>
              <a:latin typeface="Calibri"/>
              <a:ea typeface="Calibri"/>
              <a:cs typeface="Times New Roman"/>
            </a:endParaRPr>
          </a:p>
          <a:p>
            <a:pPr marL="228600" algn="just">
              <a:spcAft>
                <a:spcPts val="1000"/>
              </a:spcAft>
              <a:buFont typeface="Arial" pitchFamily="34" charset="0"/>
              <a:buChar char="•"/>
            </a:pPr>
            <a:endParaRPr lang="es-SV" sz="1050" dirty="0" smtClean="0">
              <a:solidFill>
                <a:schemeClr val="tx2"/>
              </a:solidFill>
            </a:endParaRPr>
          </a:p>
          <a:p>
            <a:pPr algn="just">
              <a:buNone/>
            </a:pPr>
            <a:r>
              <a:rPr lang="es-SV" sz="1600" dirty="0" smtClean="0">
                <a:solidFill>
                  <a:schemeClr val="tx2"/>
                </a:solidFill>
                <a:latin typeface="Arial Narrow"/>
                <a:ea typeface="Calibri"/>
                <a:cs typeface="Times New Roman"/>
              </a:rPr>
              <a:t>	Por  </a:t>
            </a:r>
            <a:r>
              <a:rPr lang="es-SV" sz="1600" dirty="0" smtClean="0">
                <a:solidFill>
                  <a:schemeClr val="tx2"/>
                </a:solidFill>
                <a:latin typeface="Arial Narrow"/>
                <a:ea typeface="Calibri"/>
                <a:cs typeface="Times New Roman"/>
              </a:rPr>
              <a:t>ser  nuestro  objetivo  básico  en  la  auditoría,  la  emisión  de  una  conclusión  sobre  el acontecimiento de perjuicio patrimonial en contra de los asociados de ACACEU, para apreciar la forma en que este componente es interiorizado, hemos realizado una evaluación preliminar del riesgo para los principales rubros según se indica a continuación:</a:t>
            </a:r>
            <a:endParaRPr lang="fr-FR" sz="1600" dirty="0" smtClean="0">
              <a:solidFill>
                <a:schemeClr val="tx2"/>
              </a:solidFill>
              <a:latin typeface="Arial Narrow"/>
              <a:ea typeface="Calibri"/>
              <a:cs typeface="Times New Roman"/>
            </a:endParaRPr>
          </a:p>
          <a:p>
            <a:pPr marL="228600" algn="just">
              <a:spcAft>
                <a:spcPts val="1000"/>
              </a:spcAft>
              <a:buFont typeface="Arial" pitchFamily="34" charset="0"/>
              <a:buChar char="•"/>
            </a:pPr>
            <a:endParaRPr lang="fr-FR" sz="1050" dirty="0">
              <a:solidFill>
                <a:schemeClr val="tx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04497" y="583324"/>
          <a:ext cx="8970579" cy="5615951"/>
        </p:xfrm>
        <a:graphic>
          <a:graphicData uri="http://schemas.openxmlformats.org/drawingml/2006/table">
            <a:tbl>
              <a:tblPr/>
              <a:tblGrid>
                <a:gridCol w="1367043"/>
                <a:gridCol w="2674121"/>
                <a:gridCol w="3404960"/>
                <a:gridCol w="804860"/>
                <a:gridCol w="719595"/>
              </a:tblGrid>
              <a:tr h="366235">
                <a:tc rowSpan="2">
                  <a:txBody>
                    <a:bodyPr/>
                    <a:lstStyle/>
                    <a:p>
                      <a:pPr marL="158750" algn="l">
                        <a:lnSpc>
                          <a:spcPts val="1360"/>
                        </a:lnSpc>
                        <a:spcAft>
                          <a:spcPts val="0"/>
                        </a:spcAft>
                      </a:pPr>
                      <a:r>
                        <a:rPr lang="es-ES" sz="1400" b="1" spc="-30">
                          <a:solidFill>
                            <a:srgbClr val="000000"/>
                          </a:solidFill>
                          <a:latin typeface="Arial Narrow"/>
                          <a:ea typeface="Calibri"/>
                          <a:cs typeface="Arial Narrow"/>
                        </a:rPr>
                        <a:t>Área</a:t>
                      </a:r>
                      <a:r>
                        <a:rPr lang="es-ES" sz="1400" b="1" spc="-25">
                          <a:solidFill>
                            <a:srgbClr val="000000"/>
                          </a:solidFill>
                          <a:latin typeface="Arial Narrow"/>
                          <a:ea typeface="Calibri"/>
                          <a:cs typeface="Calibri"/>
                        </a:rPr>
                        <a:t> </a:t>
                      </a:r>
                      <a:r>
                        <a:rPr lang="es-ES" sz="1400" b="1" spc="-5">
                          <a:solidFill>
                            <a:srgbClr val="000000"/>
                          </a:solidFill>
                          <a:latin typeface="Arial Narrow"/>
                          <a:ea typeface="Calibri"/>
                          <a:cs typeface="Arial Narrow"/>
                        </a:rPr>
                        <a:t>Sujeta</a:t>
                      </a:r>
                      <a:r>
                        <a:rPr lang="es-ES" sz="1400" b="1" spc="-15">
                          <a:solidFill>
                            <a:srgbClr val="000000"/>
                          </a:solidFill>
                          <a:latin typeface="Arial Narrow"/>
                          <a:ea typeface="Calibri"/>
                          <a:cs typeface="Calibri"/>
                        </a:rPr>
                        <a:t> </a:t>
                      </a:r>
                      <a:r>
                        <a:rPr lang="es-ES" sz="1400" b="1" spc="-10">
                          <a:solidFill>
                            <a:srgbClr val="000000"/>
                          </a:solidFill>
                          <a:latin typeface="Arial Narrow"/>
                          <a:ea typeface="Calibri"/>
                          <a:cs typeface="Arial Narrow"/>
                        </a:rPr>
                        <a:t>a</a:t>
                      </a:r>
                      <a:endParaRPr lang="fr-FR" sz="1400">
                        <a:latin typeface="Calibri"/>
                        <a:ea typeface="Calibri"/>
                        <a:cs typeface="Times New Roman"/>
                      </a:endParaRPr>
                    </a:p>
                    <a:p>
                      <a:pPr marL="262255" algn="l">
                        <a:lnSpc>
                          <a:spcPts val="1715"/>
                        </a:lnSpc>
                        <a:spcAft>
                          <a:spcPts val="0"/>
                        </a:spcAft>
                      </a:pPr>
                      <a:r>
                        <a:rPr lang="es-ES" sz="1400" b="1" spc="-10">
                          <a:solidFill>
                            <a:srgbClr val="000000"/>
                          </a:solidFill>
                          <a:latin typeface="Arial Narrow"/>
                          <a:ea typeface="Calibri"/>
                          <a:cs typeface="Arial Narrow"/>
                        </a:rPr>
                        <a:t>Revisión</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38430" algn="l">
                        <a:lnSpc>
                          <a:spcPts val="2215"/>
                        </a:lnSpc>
                        <a:spcAft>
                          <a:spcPts val="0"/>
                        </a:spcAft>
                      </a:pPr>
                      <a:r>
                        <a:rPr lang="es-SV" sz="1400" b="1" spc="-5">
                          <a:solidFill>
                            <a:srgbClr val="000000"/>
                          </a:solidFill>
                          <a:latin typeface="Arial Narrow"/>
                          <a:ea typeface="Calibri"/>
                          <a:cs typeface="Arial Narrow"/>
                        </a:rPr>
                        <a:t>Objetivos</a:t>
                      </a:r>
                      <a:r>
                        <a:rPr lang="es-SV" sz="1400" b="1" spc="-25">
                          <a:solidFill>
                            <a:srgbClr val="000000"/>
                          </a:solidFill>
                          <a:latin typeface="Arial Narrow"/>
                          <a:ea typeface="Calibri"/>
                          <a:cs typeface="Calibri"/>
                        </a:rPr>
                        <a:t> </a:t>
                      </a:r>
                      <a:r>
                        <a:rPr lang="es-SV" sz="1400" b="1" spc="-10">
                          <a:solidFill>
                            <a:srgbClr val="000000"/>
                          </a:solidFill>
                          <a:latin typeface="Arial Narrow"/>
                          <a:ea typeface="Calibri"/>
                          <a:cs typeface="Arial Narrow"/>
                        </a:rPr>
                        <a:t>de</a:t>
                      </a:r>
                      <a:r>
                        <a:rPr lang="es-SV" sz="1400" b="1" spc="-25">
                          <a:solidFill>
                            <a:srgbClr val="000000"/>
                          </a:solidFill>
                          <a:latin typeface="Arial Narrow"/>
                          <a:ea typeface="Calibri"/>
                          <a:cs typeface="Calibri"/>
                        </a:rPr>
                        <a:t> </a:t>
                      </a:r>
                      <a:r>
                        <a:rPr lang="es-SV" sz="1400" b="1">
                          <a:solidFill>
                            <a:srgbClr val="000000"/>
                          </a:solidFill>
                          <a:latin typeface="Arial Narrow"/>
                          <a:ea typeface="Calibri"/>
                          <a:cs typeface="Arial Narrow"/>
                        </a:rPr>
                        <a:t>la</a:t>
                      </a:r>
                      <a:r>
                        <a:rPr lang="es-SV" sz="1400" b="1" spc="-25">
                          <a:solidFill>
                            <a:srgbClr val="000000"/>
                          </a:solidFill>
                          <a:latin typeface="Arial Narrow"/>
                          <a:ea typeface="Calibri"/>
                          <a:cs typeface="Calibri"/>
                        </a:rPr>
                        <a:t> </a:t>
                      </a:r>
                      <a:r>
                        <a:rPr lang="es-SV" sz="1400" b="1" spc="-10">
                          <a:solidFill>
                            <a:srgbClr val="000000"/>
                          </a:solidFill>
                          <a:latin typeface="Arial Narrow"/>
                          <a:ea typeface="Calibri"/>
                          <a:cs typeface="Arial Narrow"/>
                        </a:rPr>
                        <a:t>Auditoría</a:t>
                      </a:r>
                      <a:r>
                        <a:rPr lang="es-SV" sz="1400" b="1" spc="-35">
                          <a:solidFill>
                            <a:srgbClr val="000000"/>
                          </a:solidFill>
                          <a:latin typeface="Arial Narrow"/>
                          <a:ea typeface="Calibri"/>
                          <a:cs typeface="Calibri"/>
                        </a:rPr>
                        <a:t> </a:t>
                      </a:r>
                      <a:r>
                        <a:rPr lang="es-SV" sz="1400" b="1" spc="-30">
                          <a:solidFill>
                            <a:srgbClr val="000000"/>
                          </a:solidFill>
                          <a:latin typeface="Arial Narrow"/>
                          <a:ea typeface="Calibri"/>
                          <a:cs typeface="Arial Narrow"/>
                        </a:rPr>
                        <a:t>Forense</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280670" algn="l">
                        <a:lnSpc>
                          <a:spcPts val="2215"/>
                        </a:lnSpc>
                        <a:spcAft>
                          <a:spcPts val="0"/>
                        </a:spcAft>
                      </a:pPr>
                      <a:r>
                        <a:rPr lang="es-SV" sz="1400" b="1" spc="-30">
                          <a:solidFill>
                            <a:srgbClr val="000000"/>
                          </a:solidFill>
                          <a:latin typeface="Arial Narrow"/>
                          <a:ea typeface="Calibri"/>
                          <a:cs typeface="Arial Narrow"/>
                        </a:rPr>
                        <a:t>Expectativas</a:t>
                      </a:r>
                      <a:r>
                        <a:rPr lang="es-SV" sz="1400" b="1" spc="-30">
                          <a:solidFill>
                            <a:srgbClr val="000000"/>
                          </a:solidFill>
                          <a:latin typeface="Arial Narrow"/>
                          <a:ea typeface="Calibri"/>
                          <a:cs typeface="Calibri"/>
                        </a:rPr>
                        <a:t> </a:t>
                      </a:r>
                      <a:r>
                        <a:rPr lang="es-SV" sz="1400" b="1" spc="-10">
                          <a:solidFill>
                            <a:srgbClr val="000000"/>
                          </a:solidFill>
                          <a:latin typeface="Arial Narrow"/>
                          <a:ea typeface="Calibri"/>
                          <a:cs typeface="Arial Narrow"/>
                        </a:rPr>
                        <a:t>que</a:t>
                      </a:r>
                      <a:r>
                        <a:rPr lang="es-SV" sz="1400" b="1" spc="-15">
                          <a:solidFill>
                            <a:srgbClr val="000000"/>
                          </a:solidFill>
                          <a:latin typeface="Arial Narrow"/>
                          <a:ea typeface="Calibri"/>
                          <a:cs typeface="Calibri"/>
                        </a:rPr>
                        <a:t> </a:t>
                      </a:r>
                      <a:r>
                        <a:rPr lang="es-SV" sz="1400" b="1" spc="-10">
                          <a:solidFill>
                            <a:srgbClr val="000000"/>
                          </a:solidFill>
                          <a:latin typeface="Arial Narrow"/>
                          <a:ea typeface="Calibri"/>
                          <a:cs typeface="Arial Narrow"/>
                        </a:rPr>
                        <a:t>Aumentan</a:t>
                      </a:r>
                      <a:r>
                        <a:rPr lang="es-SV" sz="1400" b="1" spc="-20">
                          <a:solidFill>
                            <a:srgbClr val="000000"/>
                          </a:solidFill>
                          <a:latin typeface="Arial Narrow"/>
                          <a:ea typeface="Calibri"/>
                          <a:cs typeface="Calibri"/>
                        </a:rPr>
                        <a:t> </a:t>
                      </a:r>
                      <a:r>
                        <a:rPr lang="es-SV" sz="1400" b="1" spc="-5">
                          <a:solidFill>
                            <a:srgbClr val="000000"/>
                          </a:solidFill>
                          <a:latin typeface="Arial Narrow"/>
                          <a:ea typeface="Calibri"/>
                          <a:cs typeface="Arial Narrow"/>
                        </a:rPr>
                        <a:t>el</a:t>
                      </a:r>
                      <a:r>
                        <a:rPr lang="es-SV" sz="1400" b="1" spc="-15">
                          <a:solidFill>
                            <a:srgbClr val="000000"/>
                          </a:solidFill>
                          <a:latin typeface="Arial Narrow"/>
                          <a:ea typeface="Calibri"/>
                          <a:cs typeface="Calibri"/>
                        </a:rPr>
                        <a:t> </a:t>
                      </a:r>
                      <a:r>
                        <a:rPr lang="es-SV" sz="1400" b="1" spc="-10">
                          <a:solidFill>
                            <a:srgbClr val="000000"/>
                          </a:solidFill>
                          <a:latin typeface="Arial Narrow"/>
                          <a:ea typeface="Calibri"/>
                          <a:cs typeface="Arial Narrow"/>
                        </a:rPr>
                        <a:t>Riesgo</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13970" algn="l">
                        <a:lnSpc>
                          <a:spcPts val="1300"/>
                        </a:lnSpc>
                        <a:spcAft>
                          <a:spcPts val="0"/>
                        </a:spcAft>
                      </a:pPr>
                      <a:r>
                        <a:rPr lang="es-ES" sz="1400" b="1" spc="-5">
                          <a:solidFill>
                            <a:srgbClr val="000000"/>
                          </a:solidFill>
                          <a:latin typeface="Arial Narrow"/>
                          <a:ea typeface="Calibri"/>
                          <a:cs typeface="Arial Narrow"/>
                        </a:rPr>
                        <a:t>Estimación</a:t>
                      </a:r>
                      <a:r>
                        <a:rPr lang="es-ES" sz="1400" b="1" spc="-35">
                          <a:solidFill>
                            <a:srgbClr val="000000"/>
                          </a:solidFill>
                          <a:latin typeface="Arial Narrow"/>
                          <a:ea typeface="Calibri"/>
                          <a:cs typeface="Calibri"/>
                        </a:rPr>
                        <a:t> </a:t>
                      </a:r>
                      <a:r>
                        <a:rPr lang="es-ES" sz="1400" b="1" spc="-5">
                          <a:solidFill>
                            <a:srgbClr val="000000"/>
                          </a:solidFill>
                          <a:latin typeface="Arial Narrow"/>
                          <a:ea typeface="Calibri"/>
                          <a:cs typeface="Arial Narrow"/>
                        </a:rPr>
                        <a:t>de</a:t>
                      </a:r>
                      <a:r>
                        <a:rPr lang="es-ES" sz="1400" b="1" spc="-25">
                          <a:solidFill>
                            <a:srgbClr val="000000"/>
                          </a:solidFill>
                          <a:latin typeface="Arial Narrow"/>
                          <a:ea typeface="Calibri"/>
                          <a:cs typeface="Calibri"/>
                        </a:rPr>
                        <a:t> </a:t>
                      </a:r>
                      <a:r>
                        <a:rPr lang="es-ES" sz="1400" b="1" spc="-10">
                          <a:solidFill>
                            <a:srgbClr val="000000"/>
                          </a:solidFill>
                          <a:latin typeface="Arial Narrow"/>
                          <a:ea typeface="Calibri"/>
                          <a:cs typeface="Arial Narrow"/>
                        </a:rPr>
                        <a:t>Riesgo</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r>
              <a:tr h="368243">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marL="54610" algn="l">
                        <a:lnSpc>
                          <a:spcPts val="1315"/>
                        </a:lnSpc>
                        <a:spcAft>
                          <a:spcPts val="0"/>
                        </a:spcAft>
                      </a:pPr>
                      <a:r>
                        <a:rPr lang="es-ES" sz="1400" b="1" spc="-30">
                          <a:solidFill>
                            <a:srgbClr val="000000"/>
                          </a:solidFill>
                          <a:latin typeface="Arial Narrow"/>
                          <a:ea typeface="Calibri"/>
                          <a:cs typeface="Arial Narrow"/>
                        </a:rPr>
                        <a:t>Inherente</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l">
                        <a:lnSpc>
                          <a:spcPts val="1315"/>
                        </a:lnSpc>
                        <a:spcAft>
                          <a:spcPts val="0"/>
                        </a:spcAft>
                      </a:pPr>
                      <a:r>
                        <a:rPr lang="es-ES" sz="1400" b="1" spc="-10">
                          <a:solidFill>
                            <a:srgbClr val="000000"/>
                          </a:solidFill>
                          <a:latin typeface="Arial Narrow"/>
                          <a:ea typeface="Calibri"/>
                          <a:cs typeface="Arial Narrow"/>
                        </a:rPr>
                        <a:t>Control</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9232">
                <a:tc>
                  <a:txBody>
                    <a:bodyPr/>
                    <a:lstStyle/>
                    <a:p>
                      <a:pPr marL="8890" algn="l">
                        <a:lnSpc>
                          <a:spcPts val="1300"/>
                        </a:lnSpc>
                        <a:spcAft>
                          <a:spcPts val="0"/>
                        </a:spcAft>
                      </a:pPr>
                      <a:r>
                        <a:rPr lang="es-ES" sz="1400" spc="-5">
                          <a:solidFill>
                            <a:srgbClr val="000000"/>
                          </a:solidFill>
                          <a:latin typeface="Arial Narrow"/>
                          <a:ea typeface="Calibri"/>
                          <a:cs typeface="Arial Narrow"/>
                        </a:rPr>
                        <a:t>Préstamos</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620" algn="l">
                        <a:lnSpc>
                          <a:spcPts val="1300"/>
                        </a:lnSpc>
                        <a:spcAft>
                          <a:spcPts val="0"/>
                        </a:spcAft>
                      </a:pPr>
                      <a:r>
                        <a:rPr lang="es-SV" sz="1400" spc="-30">
                          <a:solidFill>
                            <a:srgbClr val="000000"/>
                          </a:solidFill>
                          <a:latin typeface="Arial Narrow"/>
                          <a:ea typeface="Calibri"/>
                          <a:cs typeface="Arial Narrow"/>
                        </a:rPr>
                        <a:t>Comprobar</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que</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el</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saldo</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reflejado</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en</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las</a:t>
                      </a:r>
                      <a:endParaRPr lang="fr-FR" sz="1400">
                        <a:latin typeface="Calibri"/>
                        <a:ea typeface="Calibri"/>
                        <a:cs typeface="Times New Roman"/>
                      </a:endParaRPr>
                    </a:p>
                    <a:p>
                      <a:pPr marL="7620" algn="l">
                        <a:lnSpc>
                          <a:spcPts val="1730"/>
                        </a:lnSpc>
                        <a:spcAft>
                          <a:spcPts val="0"/>
                        </a:spcAft>
                      </a:pPr>
                      <a:r>
                        <a:rPr lang="es-SV" sz="1400" spc="-10">
                          <a:solidFill>
                            <a:srgbClr val="000000"/>
                          </a:solidFill>
                          <a:latin typeface="Arial Narrow"/>
                          <a:ea typeface="Calibri"/>
                          <a:cs typeface="Arial Narrow"/>
                        </a:rPr>
                        <a:t>cuentas</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por</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cobrar</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en</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concepto</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de </a:t>
                      </a:r>
                      <a:r>
                        <a:rPr lang="es-SV" sz="1400" spc="-10">
                          <a:solidFill>
                            <a:srgbClr val="000000"/>
                          </a:solidFill>
                          <a:latin typeface="Arial Narrow"/>
                          <a:ea typeface="Calibri"/>
                          <a:cs typeface="Arial Narrow"/>
                        </a:rPr>
                        <a:t>préstamos</a:t>
                      </a:r>
                      <a:r>
                        <a:rPr lang="es-SV" sz="1400" spc="-15">
                          <a:solidFill>
                            <a:srgbClr val="000000"/>
                          </a:solidFill>
                          <a:latin typeface="Arial Narrow"/>
                          <a:ea typeface="Calibri"/>
                          <a:cs typeface="Calibri"/>
                        </a:rPr>
                        <a:t>  </a:t>
                      </a:r>
                      <a:r>
                        <a:rPr lang="es-SV" sz="1400" spc="-10">
                          <a:solidFill>
                            <a:srgbClr val="000000"/>
                          </a:solidFill>
                          <a:latin typeface="Arial Narrow"/>
                          <a:ea typeface="Calibri"/>
                          <a:cs typeface="Arial Narrow"/>
                        </a:rPr>
                        <a:t>a</a:t>
                      </a:r>
                      <a:r>
                        <a:rPr lang="es-SV" sz="1400" spc="-10">
                          <a:solidFill>
                            <a:srgbClr val="000000"/>
                          </a:solidFill>
                          <a:latin typeface="Arial Narrow"/>
                          <a:ea typeface="Calibri"/>
                          <a:cs typeface="Calibri"/>
                        </a:rPr>
                        <a:t>  </a:t>
                      </a:r>
                      <a:r>
                        <a:rPr lang="es-SV" sz="1400" spc="-10">
                          <a:solidFill>
                            <a:srgbClr val="000000"/>
                          </a:solidFill>
                          <a:latin typeface="Arial Narrow"/>
                          <a:ea typeface="Calibri"/>
                          <a:cs typeface="Arial Narrow"/>
                        </a:rPr>
                        <a:t>los</a:t>
                      </a:r>
                      <a:r>
                        <a:rPr lang="es-SV" sz="1400" spc="-5">
                          <a:solidFill>
                            <a:srgbClr val="000000"/>
                          </a:solidFill>
                          <a:latin typeface="Arial Narrow"/>
                          <a:ea typeface="Calibri"/>
                          <a:cs typeface="Calibri"/>
                        </a:rPr>
                        <a:t>  </a:t>
                      </a:r>
                      <a:r>
                        <a:rPr lang="es-SV" sz="1400" spc="-10">
                          <a:solidFill>
                            <a:srgbClr val="000000"/>
                          </a:solidFill>
                          <a:latin typeface="Arial Narrow"/>
                          <a:ea typeface="Calibri"/>
                          <a:cs typeface="Arial Narrow"/>
                        </a:rPr>
                        <a:t>Asociados</a:t>
                      </a:r>
                      <a:r>
                        <a:rPr lang="es-SV" sz="1400" spc="-10">
                          <a:solidFill>
                            <a:srgbClr val="000000"/>
                          </a:solidFill>
                          <a:latin typeface="Arial Narrow"/>
                          <a:ea typeface="Calibri"/>
                          <a:cs typeface="Calibri"/>
                        </a:rPr>
                        <a:t>  </a:t>
                      </a:r>
                      <a:r>
                        <a:rPr lang="es-SV" sz="1400" spc="-10">
                          <a:solidFill>
                            <a:srgbClr val="000000"/>
                          </a:solidFill>
                          <a:latin typeface="Arial Narrow"/>
                          <a:ea typeface="Calibri"/>
                          <a:cs typeface="Arial Narrow"/>
                        </a:rPr>
                        <a:t>cumple</a:t>
                      </a:r>
                      <a:r>
                        <a:rPr lang="es-SV" sz="1400" spc="-15">
                          <a:solidFill>
                            <a:srgbClr val="000000"/>
                          </a:solidFill>
                          <a:latin typeface="Arial Narrow"/>
                          <a:ea typeface="Calibri"/>
                          <a:cs typeface="Calibri"/>
                        </a:rPr>
                        <a:t>  </a:t>
                      </a:r>
                      <a:r>
                        <a:rPr lang="es-SV" sz="1400" spc="-30">
                          <a:solidFill>
                            <a:srgbClr val="000000"/>
                          </a:solidFill>
                          <a:latin typeface="Arial Narrow"/>
                          <a:ea typeface="Calibri"/>
                          <a:cs typeface="Arial Narrow"/>
                        </a:rPr>
                        <a:t>con</a:t>
                      </a:r>
                      <a:endParaRPr lang="fr-FR" sz="1400">
                        <a:latin typeface="Calibri"/>
                        <a:ea typeface="Calibri"/>
                        <a:cs typeface="Times New Roman"/>
                      </a:endParaRPr>
                    </a:p>
                    <a:p>
                      <a:pPr marL="7620" algn="l">
                        <a:lnSpc>
                          <a:spcPts val="1715"/>
                        </a:lnSpc>
                        <a:spcAft>
                          <a:spcPts val="0"/>
                        </a:spcAft>
                      </a:pPr>
                      <a:r>
                        <a:rPr lang="es-SV" sz="1400" spc="-10">
                          <a:solidFill>
                            <a:srgbClr val="000000"/>
                          </a:solidFill>
                          <a:latin typeface="Arial Narrow"/>
                          <a:ea typeface="Calibri"/>
                          <a:cs typeface="Arial Narrow"/>
                        </a:rPr>
                        <a:t>las</a:t>
                      </a:r>
                      <a:r>
                        <a:rPr lang="es-SV" sz="1400" spc="-5">
                          <a:solidFill>
                            <a:srgbClr val="000000"/>
                          </a:solidFill>
                          <a:latin typeface="Arial Narrow"/>
                          <a:ea typeface="Calibri"/>
                          <a:cs typeface="Calibri"/>
                        </a:rPr>
                        <a:t>      </a:t>
                      </a:r>
                      <a:r>
                        <a:rPr lang="es-SV" sz="1400" spc="-30">
                          <a:solidFill>
                            <a:srgbClr val="000000"/>
                          </a:solidFill>
                          <a:latin typeface="Arial Narrow"/>
                          <a:ea typeface="Calibri"/>
                          <a:cs typeface="Arial Narrow"/>
                        </a:rPr>
                        <a:t>aseveraciones</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de:</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Existencia, </a:t>
                      </a:r>
                      <a:r>
                        <a:rPr lang="es-SV" sz="1400" spc="-30">
                          <a:solidFill>
                            <a:srgbClr val="000000"/>
                          </a:solidFill>
                          <a:latin typeface="Arial Narrow"/>
                          <a:ea typeface="Calibri"/>
                          <a:cs typeface="Arial Narrow"/>
                        </a:rPr>
                        <a:t>exactitud</a:t>
                      </a:r>
                      <a:r>
                        <a:rPr lang="es-SV" sz="1400" spc="-20">
                          <a:solidFill>
                            <a:srgbClr val="000000"/>
                          </a:solidFill>
                          <a:latin typeface="Arial Narrow"/>
                          <a:ea typeface="Calibri"/>
                          <a:cs typeface="Calibri"/>
                        </a:rPr>
                        <a:t>  </a:t>
                      </a:r>
                      <a:r>
                        <a:rPr lang="es-SV" sz="1400">
                          <a:solidFill>
                            <a:srgbClr val="000000"/>
                          </a:solidFill>
                          <a:latin typeface="Arial Narrow"/>
                          <a:ea typeface="Calibri"/>
                          <a:cs typeface="Arial Narrow"/>
                        </a:rPr>
                        <a:t>y</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representan</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derechos</a:t>
                      </a:r>
                      <a:r>
                        <a:rPr lang="es-SV" sz="1400" spc="-15">
                          <a:solidFill>
                            <a:srgbClr val="000000"/>
                          </a:solidFill>
                          <a:latin typeface="Arial Narrow"/>
                          <a:ea typeface="Calibri"/>
                          <a:cs typeface="Calibri"/>
                        </a:rPr>
                        <a:t>  </a:t>
                      </a:r>
                      <a:r>
                        <a:rPr lang="es-SV" sz="1400" spc="-30">
                          <a:solidFill>
                            <a:srgbClr val="000000"/>
                          </a:solidFill>
                          <a:latin typeface="Arial Narrow"/>
                          <a:ea typeface="Calibri"/>
                          <a:cs typeface="Arial Narrow"/>
                        </a:rPr>
                        <a:t>reales</a:t>
                      </a:r>
                      <a:endParaRPr lang="fr-FR" sz="1400">
                        <a:latin typeface="Calibri"/>
                        <a:ea typeface="Calibri"/>
                        <a:cs typeface="Times New Roman"/>
                      </a:endParaRPr>
                    </a:p>
                    <a:p>
                      <a:pPr marL="7620" algn="l">
                        <a:lnSpc>
                          <a:spcPts val="1715"/>
                        </a:lnSpc>
                        <a:spcAft>
                          <a:spcPts val="0"/>
                        </a:spcAft>
                      </a:pPr>
                      <a:r>
                        <a:rPr lang="es-ES" sz="1400" spc="-30">
                          <a:solidFill>
                            <a:srgbClr val="000000"/>
                          </a:solidFill>
                          <a:latin typeface="Arial Narrow"/>
                          <a:ea typeface="Calibri"/>
                          <a:cs typeface="Arial Narrow"/>
                        </a:rPr>
                        <a:t>para</a:t>
                      </a:r>
                      <a:r>
                        <a:rPr lang="es-ES" sz="1400" spc="-25">
                          <a:solidFill>
                            <a:srgbClr val="000000"/>
                          </a:solidFill>
                          <a:latin typeface="Arial Narrow"/>
                          <a:ea typeface="Calibri"/>
                          <a:cs typeface="Calibri"/>
                        </a:rPr>
                        <a:t> </a:t>
                      </a:r>
                      <a:r>
                        <a:rPr lang="es-ES" sz="1400" spc="-30">
                          <a:solidFill>
                            <a:srgbClr val="000000"/>
                          </a:solidFill>
                          <a:latin typeface="Arial Narrow"/>
                          <a:ea typeface="Calibri"/>
                          <a:cs typeface="Arial Narrow"/>
                        </a:rPr>
                        <a:t>la</a:t>
                      </a:r>
                      <a:r>
                        <a:rPr lang="es-ES" sz="1400" spc="-15">
                          <a:solidFill>
                            <a:srgbClr val="000000"/>
                          </a:solidFill>
                          <a:latin typeface="Arial Narrow"/>
                          <a:ea typeface="Calibri"/>
                          <a:cs typeface="Calibri"/>
                        </a:rPr>
                        <a:t> </a:t>
                      </a:r>
                      <a:r>
                        <a:rPr lang="es-ES" sz="1400" spc="-10">
                          <a:solidFill>
                            <a:srgbClr val="000000"/>
                          </a:solidFill>
                          <a:latin typeface="Arial Narrow"/>
                          <a:ea typeface="Calibri"/>
                          <a:cs typeface="Arial Narrow"/>
                        </a:rPr>
                        <a:t>Asociación</a:t>
                      </a:r>
                      <a:r>
                        <a:rPr lang="es-ES" sz="1400" spc="-15">
                          <a:solidFill>
                            <a:srgbClr val="000000"/>
                          </a:solidFill>
                          <a:latin typeface="Arial Narrow"/>
                          <a:ea typeface="Calibri"/>
                          <a:cs typeface="Calibri"/>
                        </a:rPr>
                        <a:t> </a:t>
                      </a:r>
                      <a:r>
                        <a:rPr lang="es-ES" sz="1400" spc="-30">
                          <a:solidFill>
                            <a:srgbClr val="000000"/>
                          </a:solidFill>
                          <a:latin typeface="Arial Narrow"/>
                          <a:ea typeface="Calibri"/>
                          <a:cs typeface="Arial Narrow"/>
                        </a:rPr>
                        <a:t>Cooperativa.</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9370" algn="l">
                        <a:lnSpc>
                          <a:spcPts val="1745"/>
                        </a:lnSpc>
                        <a:spcAft>
                          <a:spcPts val="0"/>
                        </a:spcAft>
                      </a:pPr>
                      <a:r>
                        <a:rPr lang="es-SV" sz="1400" spc="-5">
                          <a:solidFill>
                            <a:srgbClr val="000000"/>
                          </a:solidFill>
                          <a:latin typeface="Arial Narrow"/>
                          <a:ea typeface="Calibri"/>
                          <a:cs typeface="Gabriola"/>
                        </a:rPr>
                        <a:t>·</a:t>
                      </a:r>
                      <a:r>
                        <a:rPr lang="es-SV" sz="1400">
                          <a:solidFill>
                            <a:srgbClr val="000000"/>
                          </a:solidFill>
                          <a:latin typeface="Arial Narrow"/>
                          <a:ea typeface="Calibri"/>
                          <a:cs typeface="Calibri"/>
                        </a:rPr>
                        <a:t>  </a:t>
                      </a:r>
                      <a:r>
                        <a:rPr lang="es-SV" sz="1400">
                          <a:solidFill>
                            <a:srgbClr val="000000"/>
                          </a:solidFill>
                          <a:latin typeface="Arial Narrow"/>
                          <a:ea typeface="Calibri"/>
                          <a:cs typeface="Arial Narrow"/>
                        </a:rPr>
                        <a:t>El</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no</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encontrar</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un</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adecuado</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procedimiento</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para</a:t>
                      </a:r>
                      <a:endParaRPr lang="fr-FR" sz="1400">
                        <a:latin typeface="Calibri"/>
                        <a:ea typeface="Calibri"/>
                        <a:cs typeface="Times New Roman"/>
                      </a:endParaRPr>
                    </a:p>
                    <a:p>
                      <a:pPr marL="129540" algn="l">
                        <a:lnSpc>
                          <a:spcPts val="1730"/>
                        </a:lnSpc>
                        <a:spcAft>
                          <a:spcPts val="0"/>
                        </a:spcAft>
                      </a:pPr>
                      <a:r>
                        <a:rPr lang="es-SV" sz="1400" spc="-30">
                          <a:solidFill>
                            <a:srgbClr val="000000"/>
                          </a:solidFill>
                          <a:latin typeface="Arial Narrow"/>
                          <a:ea typeface="Calibri"/>
                          <a:cs typeface="Arial Narrow"/>
                        </a:rPr>
                        <a:t>el</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control</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spc="-25">
                          <a:solidFill>
                            <a:srgbClr val="000000"/>
                          </a:solidFill>
                          <a:latin typeface="Arial Narrow"/>
                          <a:ea typeface="Calibri"/>
                          <a:cs typeface="Calibri"/>
                        </a:rPr>
                        <a:t> </a:t>
                      </a:r>
                      <a:r>
                        <a:rPr lang="es-SV" sz="1400" spc="-10">
                          <a:solidFill>
                            <a:srgbClr val="000000"/>
                          </a:solidFill>
                          <a:latin typeface="Arial Narrow"/>
                          <a:ea typeface="Calibri"/>
                          <a:cs typeface="Arial Narrow"/>
                        </a:rPr>
                        <a:t>los</a:t>
                      </a:r>
                      <a:r>
                        <a:rPr lang="es-SV" sz="1400" spc="-25">
                          <a:solidFill>
                            <a:srgbClr val="000000"/>
                          </a:solidFill>
                          <a:latin typeface="Arial Narrow"/>
                          <a:ea typeface="Calibri"/>
                          <a:cs typeface="Calibri"/>
                        </a:rPr>
                        <a:t> </a:t>
                      </a:r>
                      <a:r>
                        <a:rPr lang="es-SV" sz="1400" spc="-10">
                          <a:solidFill>
                            <a:srgbClr val="000000"/>
                          </a:solidFill>
                          <a:latin typeface="Arial Narrow"/>
                          <a:ea typeface="Calibri"/>
                          <a:cs typeface="Arial Narrow"/>
                        </a:rPr>
                        <a:t>préstamos.</a:t>
                      </a:r>
                      <a:endParaRPr lang="fr-FR" sz="1400">
                        <a:latin typeface="Calibri"/>
                        <a:ea typeface="Calibri"/>
                        <a:cs typeface="Times New Roman"/>
                      </a:endParaRPr>
                    </a:p>
                    <a:p>
                      <a:pPr marL="39370" algn="l">
                        <a:lnSpc>
                          <a:spcPts val="2160"/>
                        </a:lnSpc>
                        <a:spcAft>
                          <a:spcPts val="0"/>
                        </a:spcAft>
                      </a:pPr>
                      <a:r>
                        <a:rPr lang="es-SV" sz="1400" spc="-5">
                          <a:solidFill>
                            <a:srgbClr val="000000"/>
                          </a:solidFill>
                          <a:latin typeface="Arial Narrow"/>
                          <a:ea typeface="Calibri"/>
                          <a:cs typeface="Gabriola"/>
                        </a:rPr>
                        <a:t>·</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No</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poseer</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un</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control</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revisión</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spc="-15">
                          <a:solidFill>
                            <a:srgbClr val="000000"/>
                          </a:solidFill>
                          <a:latin typeface="Arial Narrow"/>
                          <a:ea typeface="Calibri"/>
                          <a:cs typeface="Calibri"/>
                        </a:rPr>
                        <a:t> </a:t>
                      </a:r>
                      <a:r>
                        <a:rPr lang="es-SV" sz="1400" spc="-10">
                          <a:solidFill>
                            <a:srgbClr val="000000"/>
                          </a:solidFill>
                          <a:latin typeface="Arial Narrow"/>
                          <a:ea typeface="Calibri"/>
                          <a:cs typeface="Arial Narrow"/>
                        </a:rPr>
                        <a:t>la</a:t>
                      </a:r>
                      <a:r>
                        <a:rPr lang="es-SV" sz="1400" spc="-25">
                          <a:solidFill>
                            <a:srgbClr val="000000"/>
                          </a:solidFill>
                          <a:latin typeface="Arial Narrow"/>
                          <a:ea typeface="Calibri"/>
                          <a:cs typeface="Calibri"/>
                        </a:rPr>
                        <a:t> </a:t>
                      </a:r>
                      <a:r>
                        <a:rPr lang="es-SV" sz="1400" spc="-10">
                          <a:solidFill>
                            <a:srgbClr val="000000"/>
                          </a:solidFill>
                          <a:latin typeface="Arial Narrow"/>
                          <a:ea typeface="Calibri"/>
                          <a:cs typeface="Arial Narrow"/>
                        </a:rPr>
                        <a:t>información</a:t>
                      </a:r>
                      <a:endParaRPr lang="fr-FR" sz="1400">
                        <a:latin typeface="Calibri"/>
                        <a:ea typeface="Calibri"/>
                        <a:cs typeface="Times New Roman"/>
                      </a:endParaRPr>
                    </a:p>
                    <a:p>
                      <a:pPr marL="129540" algn="l">
                        <a:lnSpc>
                          <a:spcPts val="1730"/>
                        </a:lnSpc>
                        <a:spcAft>
                          <a:spcPts val="0"/>
                        </a:spcAft>
                      </a:pPr>
                      <a:r>
                        <a:rPr lang="es-ES" sz="1400" spc="-30">
                          <a:solidFill>
                            <a:srgbClr val="000000"/>
                          </a:solidFill>
                          <a:latin typeface="Arial Narrow"/>
                          <a:ea typeface="Calibri"/>
                          <a:cs typeface="Arial Narrow"/>
                        </a:rPr>
                        <a:t>del</a:t>
                      </a:r>
                      <a:r>
                        <a:rPr lang="es-ES" sz="1400" spc="-30">
                          <a:solidFill>
                            <a:srgbClr val="000000"/>
                          </a:solidFill>
                          <a:latin typeface="Arial Narrow"/>
                          <a:ea typeface="Calibri"/>
                          <a:cs typeface="Calibri"/>
                        </a:rPr>
                        <a:t> </a:t>
                      </a:r>
                      <a:r>
                        <a:rPr lang="es-ES" sz="1400" spc="-30">
                          <a:solidFill>
                            <a:srgbClr val="000000"/>
                          </a:solidFill>
                          <a:latin typeface="Arial Narrow"/>
                          <a:ea typeface="Calibri"/>
                          <a:cs typeface="Arial Narrow"/>
                        </a:rPr>
                        <a:t>asociado.</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39395" algn="l">
                        <a:lnSpc>
                          <a:spcPts val="6460"/>
                        </a:lnSpc>
                        <a:spcAft>
                          <a:spcPts val="0"/>
                        </a:spcAft>
                      </a:pPr>
                      <a:r>
                        <a:rPr lang="es-ES" sz="1400" spc="-5">
                          <a:solidFill>
                            <a:srgbClr val="000000"/>
                          </a:solidFill>
                          <a:latin typeface="Arial Narrow"/>
                          <a:ea typeface="Calibri"/>
                          <a:cs typeface="Arial Narrow"/>
                        </a:rPr>
                        <a:t>B</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2565" algn="l">
                        <a:lnSpc>
                          <a:spcPts val="6460"/>
                        </a:lnSpc>
                        <a:spcAft>
                          <a:spcPts val="0"/>
                        </a:spcAft>
                      </a:pPr>
                      <a:r>
                        <a:rPr lang="es-ES" sz="1400" spc="-5">
                          <a:solidFill>
                            <a:srgbClr val="000000"/>
                          </a:solidFill>
                          <a:latin typeface="Arial Narrow"/>
                          <a:ea typeface="Calibri"/>
                          <a:cs typeface="Arial Narrow"/>
                        </a:rPr>
                        <a:t>M</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2241">
                <a:tc>
                  <a:txBody>
                    <a:bodyPr/>
                    <a:lstStyle/>
                    <a:p>
                      <a:pPr marL="8890" algn="l">
                        <a:lnSpc>
                          <a:spcPts val="1300"/>
                        </a:lnSpc>
                        <a:spcAft>
                          <a:spcPts val="0"/>
                        </a:spcAft>
                      </a:pPr>
                      <a:r>
                        <a:rPr lang="es-ES" sz="1400" spc="-10">
                          <a:solidFill>
                            <a:srgbClr val="000000"/>
                          </a:solidFill>
                          <a:latin typeface="Arial Narrow"/>
                          <a:ea typeface="Calibri"/>
                          <a:cs typeface="Arial Narrow"/>
                        </a:rPr>
                        <a:t>Depósitos.</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620" algn="l">
                        <a:lnSpc>
                          <a:spcPts val="1300"/>
                        </a:lnSpc>
                        <a:spcAft>
                          <a:spcPts val="0"/>
                        </a:spcAft>
                      </a:pPr>
                      <a:r>
                        <a:rPr lang="es-SV" sz="1400" spc="-30">
                          <a:solidFill>
                            <a:srgbClr val="000000"/>
                          </a:solidFill>
                          <a:latin typeface="Arial Narrow"/>
                          <a:ea typeface="Calibri"/>
                          <a:cs typeface="Arial Narrow"/>
                        </a:rPr>
                        <a:t>Comprobar</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que</a:t>
                      </a:r>
                      <a:r>
                        <a:rPr lang="es-SV" sz="1400" spc="-15">
                          <a:solidFill>
                            <a:srgbClr val="000000"/>
                          </a:solidFill>
                          <a:latin typeface="Arial Narrow"/>
                          <a:ea typeface="Calibri"/>
                          <a:cs typeface="Calibri"/>
                        </a:rPr>
                        <a:t> </a:t>
                      </a:r>
                      <a:r>
                        <a:rPr lang="es-SV" sz="1400" spc="-10">
                          <a:solidFill>
                            <a:srgbClr val="000000"/>
                          </a:solidFill>
                          <a:latin typeface="Arial Narrow"/>
                          <a:ea typeface="Calibri"/>
                          <a:cs typeface="Arial Narrow"/>
                        </a:rPr>
                        <a:t>los</a:t>
                      </a:r>
                      <a:r>
                        <a:rPr lang="es-SV" sz="1400" spc="-15">
                          <a:solidFill>
                            <a:srgbClr val="000000"/>
                          </a:solidFill>
                          <a:latin typeface="Arial Narrow"/>
                          <a:ea typeface="Calibri"/>
                          <a:cs typeface="Calibri"/>
                        </a:rPr>
                        <a:t> </a:t>
                      </a:r>
                      <a:r>
                        <a:rPr lang="es-SV" sz="1400" spc="-10">
                          <a:solidFill>
                            <a:srgbClr val="000000"/>
                          </a:solidFill>
                          <a:latin typeface="Arial Narrow"/>
                          <a:ea typeface="Calibri"/>
                          <a:cs typeface="Arial Narrow"/>
                        </a:rPr>
                        <a:t>pasivos</a:t>
                      </a:r>
                      <a:r>
                        <a:rPr lang="es-SV" sz="1400" spc="-5">
                          <a:solidFill>
                            <a:srgbClr val="000000"/>
                          </a:solidFill>
                          <a:latin typeface="Arial Narrow"/>
                          <a:ea typeface="Calibri"/>
                          <a:cs typeface="Calibri"/>
                        </a:rPr>
                        <a:t> </a:t>
                      </a:r>
                      <a:r>
                        <a:rPr lang="es-SV" sz="1400" spc="-30">
                          <a:solidFill>
                            <a:srgbClr val="000000"/>
                          </a:solidFill>
                          <a:latin typeface="Arial Narrow"/>
                          <a:ea typeface="Calibri"/>
                          <a:cs typeface="Arial Narrow"/>
                        </a:rPr>
                        <a:t>corresponden</a:t>
                      </a:r>
                      <a:endParaRPr lang="fr-FR" sz="1400">
                        <a:latin typeface="Calibri"/>
                        <a:ea typeface="Calibri"/>
                        <a:cs typeface="Times New Roman"/>
                      </a:endParaRPr>
                    </a:p>
                    <a:p>
                      <a:pPr marL="7620" algn="l">
                        <a:lnSpc>
                          <a:spcPts val="1730"/>
                        </a:lnSpc>
                        <a:spcAft>
                          <a:spcPts val="0"/>
                        </a:spcAft>
                      </a:pPr>
                      <a:r>
                        <a:rPr lang="es-SV" sz="1400" spc="-10">
                          <a:solidFill>
                            <a:srgbClr val="000000"/>
                          </a:solidFill>
                          <a:latin typeface="Arial Narrow"/>
                          <a:ea typeface="Calibri"/>
                          <a:cs typeface="Arial Narrow"/>
                        </a:rPr>
                        <a:t>a</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las</a:t>
                      </a:r>
                      <a:r>
                        <a:rPr lang="es-SV" sz="1400" spc="-5">
                          <a:solidFill>
                            <a:srgbClr val="000000"/>
                          </a:solidFill>
                          <a:latin typeface="Arial Narrow"/>
                          <a:ea typeface="Calibri"/>
                          <a:cs typeface="Calibri"/>
                        </a:rPr>
                        <a:t> </a:t>
                      </a:r>
                      <a:r>
                        <a:rPr lang="es-SV" sz="1400" spc="-30">
                          <a:solidFill>
                            <a:srgbClr val="000000"/>
                          </a:solidFill>
                          <a:latin typeface="Arial Narrow"/>
                          <a:ea typeface="Calibri"/>
                          <a:cs typeface="Arial Narrow"/>
                        </a:rPr>
                        <a:t>obligaciones</a:t>
                      </a:r>
                      <a:r>
                        <a:rPr lang="es-SV" sz="1400" spc="-5">
                          <a:solidFill>
                            <a:srgbClr val="000000"/>
                          </a:solidFill>
                          <a:latin typeface="Arial Narrow"/>
                          <a:ea typeface="Calibri"/>
                          <a:cs typeface="Calibri"/>
                        </a:rPr>
                        <a:t> </a:t>
                      </a:r>
                      <a:r>
                        <a:rPr lang="es-SV" sz="1400" spc="-30">
                          <a:solidFill>
                            <a:srgbClr val="000000"/>
                          </a:solidFill>
                          <a:latin typeface="Arial Narrow"/>
                          <a:ea typeface="Calibri"/>
                          <a:cs typeface="Arial Narrow"/>
                        </a:rPr>
                        <a:t>por</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depósitos</a:t>
                      </a:r>
                      <a:r>
                        <a:rPr lang="es-SV" sz="1400" spc="-5">
                          <a:solidFill>
                            <a:srgbClr val="000000"/>
                          </a:solidFill>
                          <a:latin typeface="Arial Narrow"/>
                          <a:ea typeface="Calibri"/>
                          <a:cs typeface="Calibri"/>
                        </a:rPr>
                        <a:t> </a:t>
                      </a:r>
                      <a:r>
                        <a:rPr lang="es-SV" sz="1400" spc="-10">
                          <a:solidFill>
                            <a:srgbClr val="000000"/>
                          </a:solidFill>
                          <a:latin typeface="Arial Narrow"/>
                          <a:ea typeface="Calibri"/>
                          <a:cs typeface="Arial Narrow"/>
                        </a:rPr>
                        <a:t>a</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plazo</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a</a:t>
                      </a:r>
                      <a:endParaRPr lang="fr-FR" sz="1400">
                        <a:latin typeface="Calibri"/>
                        <a:ea typeface="Calibri"/>
                        <a:cs typeface="Times New Roman"/>
                      </a:endParaRPr>
                    </a:p>
                    <a:p>
                      <a:pPr marL="7620" algn="l">
                        <a:lnSpc>
                          <a:spcPts val="1715"/>
                        </a:lnSpc>
                        <a:spcAft>
                          <a:spcPts val="0"/>
                        </a:spcAft>
                      </a:pPr>
                      <a:r>
                        <a:rPr lang="es-SV" sz="1400" spc="-10">
                          <a:solidFill>
                            <a:srgbClr val="000000"/>
                          </a:solidFill>
                          <a:latin typeface="Arial Narrow"/>
                          <a:ea typeface="Calibri"/>
                          <a:cs typeface="Arial Narrow"/>
                        </a:rPr>
                        <a:t>favor</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los</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asociados</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se</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encuentran</a:t>
                      </a:r>
                      <a:endParaRPr lang="fr-FR" sz="1400">
                        <a:latin typeface="Calibri"/>
                        <a:ea typeface="Calibri"/>
                        <a:cs typeface="Times New Roman"/>
                      </a:endParaRPr>
                    </a:p>
                    <a:p>
                      <a:pPr marL="7620" algn="l">
                        <a:lnSpc>
                          <a:spcPts val="1730"/>
                        </a:lnSpc>
                        <a:spcAft>
                          <a:spcPts val="0"/>
                        </a:spcAft>
                      </a:pPr>
                      <a:r>
                        <a:rPr lang="es-SV" sz="1400" spc="-30">
                          <a:solidFill>
                            <a:srgbClr val="000000"/>
                          </a:solidFill>
                          <a:latin typeface="Arial Narrow"/>
                          <a:ea typeface="Calibri"/>
                          <a:cs typeface="Arial Narrow"/>
                        </a:rPr>
                        <a:t>soportados,</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por</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lo</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tanto</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cumplen</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con</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las</a:t>
                      </a:r>
                      <a:endParaRPr lang="fr-FR" sz="1400">
                        <a:latin typeface="Calibri"/>
                        <a:ea typeface="Calibri"/>
                        <a:cs typeface="Times New Roman"/>
                      </a:endParaRPr>
                    </a:p>
                    <a:p>
                      <a:pPr marL="7620" algn="l">
                        <a:lnSpc>
                          <a:spcPts val="1715"/>
                        </a:lnSpc>
                        <a:spcAft>
                          <a:spcPts val="0"/>
                        </a:spcAft>
                      </a:pPr>
                      <a:r>
                        <a:rPr lang="es-SV" sz="1400" spc="-30">
                          <a:solidFill>
                            <a:srgbClr val="000000"/>
                          </a:solidFill>
                          <a:latin typeface="Arial Narrow"/>
                          <a:ea typeface="Calibri"/>
                          <a:cs typeface="Arial Narrow"/>
                        </a:rPr>
                        <a:t>aseveraciones</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existencia,</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exactitud</a:t>
                      </a:r>
                      <a:r>
                        <a:rPr lang="es-SV" sz="1400">
                          <a:solidFill>
                            <a:srgbClr val="000000"/>
                          </a:solidFill>
                          <a:latin typeface="Arial Narrow"/>
                          <a:ea typeface="Calibri"/>
                          <a:cs typeface="Calibri"/>
                        </a:rPr>
                        <a:t> </a:t>
                      </a:r>
                      <a:r>
                        <a:rPr lang="es-SV" sz="1400">
                          <a:solidFill>
                            <a:srgbClr val="000000"/>
                          </a:solidFill>
                          <a:latin typeface="Arial Narrow"/>
                          <a:ea typeface="Calibri"/>
                          <a:cs typeface="Arial Narrow"/>
                        </a:rPr>
                        <a:t>y</a:t>
                      </a:r>
                      <a:endParaRPr lang="fr-FR" sz="1400">
                        <a:latin typeface="Calibri"/>
                        <a:ea typeface="Calibri"/>
                        <a:cs typeface="Times New Roman"/>
                      </a:endParaRPr>
                    </a:p>
                    <a:p>
                      <a:pPr marL="7620" algn="l">
                        <a:lnSpc>
                          <a:spcPts val="1730"/>
                        </a:lnSpc>
                        <a:spcAft>
                          <a:spcPts val="0"/>
                        </a:spcAft>
                      </a:pPr>
                      <a:r>
                        <a:rPr lang="es-SV" sz="1400" spc="-30">
                          <a:solidFill>
                            <a:srgbClr val="000000"/>
                          </a:solidFill>
                          <a:latin typeface="Arial Narrow"/>
                          <a:ea typeface="Calibri"/>
                          <a:cs typeface="Arial Narrow"/>
                        </a:rPr>
                        <a:t>representan</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obligaciones</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reales</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para</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la</a:t>
                      </a:r>
                      <a:endParaRPr lang="fr-FR" sz="1400">
                        <a:latin typeface="Calibri"/>
                        <a:ea typeface="Calibri"/>
                        <a:cs typeface="Times New Roman"/>
                      </a:endParaRPr>
                    </a:p>
                    <a:p>
                      <a:pPr marL="7620" algn="l">
                        <a:lnSpc>
                          <a:spcPts val="1715"/>
                        </a:lnSpc>
                        <a:spcAft>
                          <a:spcPts val="0"/>
                        </a:spcAft>
                      </a:pPr>
                      <a:r>
                        <a:rPr lang="es-ES" sz="1400" spc="-10">
                          <a:solidFill>
                            <a:srgbClr val="000000"/>
                          </a:solidFill>
                          <a:latin typeface="Arial Narrow"/>
                          <a:ea typeface="Calibri"/>
                          <a:cs typeface="Arial Narrow"/>
                        </a:rPr>
                        <a:t>Asociación</a:t>
                      </a:r>
                      <a:r>
                        <a:rPr lang="es-ES" sz="1400" spc="-25">
                          <a:solidFill>
                            <a:srgbClr val="000000"/>
                          </a:solidFill>
                          <a:latin typeface="Arial Narrow"/>
                          <a:ea typeface="Calibri"/>
                          <a:cs typeface="Calibri"/>
                        </a:rPr>
                        <a:t> </a:t>
                      </a:r>
                      <a:r>
                        <a:rPr lang="es-ES" sz="1400" spc="-30">
                          <a:solidFill>
                            <a:srgbClr val="000000"/>
                          </a:solidFill>
                          <a:latin typeface="Arial Narrow"/>
                          <a:ea typeface="Calibri"/>
                          <a:cs typeface="Arial Narrow"/>
                        </a:rPr>
                        <a:t>Cooperativa.</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9370" algn="l">
                        <a:lnSpc>
                          <a:spcPts val="1745"/>
                        </a:lnSpc>
                        <a:spcAft>
                          <a:spcPts val="0"/>
                        </a:spcAft>
                      </a:pPr>
                      <a:r>
                        <a:rPr lang="es-SV" sz="1400" spc="-5">
                          <a:solidFill>
                            <a:srgbClr val="000000"/>
                          </a:solidFill>
                          <a:latin typeface="Arial Narrow"/>
                          <a:ea typeface="Calibri"/>
                          <a:cs typeface="Gabriola"/>
                        </a:rPr>
                        <a:t>·</a:t>
                      </a:r>
                      <a:r>
                        <a:rPr lang="es-SV" sz="1400">
                          <a:solidFill>
                            <a:srgbClr val="000000"/>
                          </a:solidFill>
                          <a:latin typeface="Arial Narrow"/>
                          <a:ea typeface="Calibri"/>
                          <a:cs typeface="Calibri"/>
                        </a:rPr>
                        <a:t>  </a:t>
                      </a:r>
                      <a:r>
                        <a:rPr lang="es-SV" sz="1400" spc="-10">
                          <a:solidFill>
                            <a:srgbClr val="000000"/>
                          </a:solidFill>
                          <a:latin typeface="Arial Narrow"/>
                          <a:ea typeface="Calibri"/>
                          <a:cs typeface="Arial Narrow"/>
                        </a:rPr>
                        <a:t>Documentación</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soporte</a:t>
                      </a:r>
                      <a:r>
                        <a:rPr lang="es-SV" sz="1400" spc="-25">
                          <a:solidFill>
                            <a:srgbClr val="000000"/>
                          </a:solidFill>
                          <a:latin typeface="Arial Narrow"/>
                          <a:ea typeface="Calibri"/>
                          <a:cs typeface="Calibri"/>
                        </a:rPr>
                        <a:t> </a:t>
                      </a:r>
                      <a:r>
                        <a:rPr lang="es-SV" sz="1400" spc="-10">
                          <a:solidFill>
                            <a:srgbClr val="000000"/>
                          </a:solidFill>
                          <a:latin typeface="Arial Narrow"/>
                          <a:ea typeface="Calibri"/>
                          <a:cs typeface="Arial Narrow"/>
                        </a:rPr>
                        <a:t>incompleta</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acerca</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endParaRPr lang="fr-FR" sz="1400">
                        <a:latin typeface="Calibri"/>
                        <a:ea typeface="Calibri"/>
                        <a:cs typeface="Times New Roman"/>
                      </a:endParaRPr>
                    </a:p>
                    <a:p>
                      <a:pPr marL="129540" algn="l">
                        <a:lnSpc>
                          <a:spcPts val="1730"/>
                        </a:lnSpc>
                        <a:spcAft>
                          <a:spcPts val="0"/>
                        </a:spcAft>
                      </a:pPr>
                      <a:r>
                        <a:rPr lang="es-SV" sz="1400" spc="-10">
                          <a:solidFill>
                            <a:srgbClr val="000000"/>
                          </a:solidFill>
                          <a:latin typeface="Arial Narrow"/>
                          <a:ea typeface="Calibri"/>
                          <a:cs typeface="Arial Narrow"/>
                        </a:rPr>
                        <a:t>los</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depósitos</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spc="-25">
                          <a:solidFill>
                            <a:srgbClr val="000000"/>
                          </a:solidFill>
                          <a:latin typeface="Arial Narrow"/>
                          <a:ea typeface="Calibri"/>
                          <a:cs typeface="Calibri"/>
                        </a:rPr>
                        <a:t> </a:t>
                      </a:r>
                      <a:r>
                        <a:rPr lang="es-SV" sz="1400" spc="-10">
                          <a:solidFill>
                            <a:srgbClr val="000000"/>
                          </a:solidFill>
                          <a:latin typeface="Arial Narrow"/>
                          <a:ea typeface="Calibri"/>
                          <a:cs typeface="Arial Narrow"/>
                        </a:rPr>
                        <a:t>los</a:t>
                      </a:r>
                      <a:r>
                        <a:rPr lang="es-SV" sz="1400" spc="-15">
                          <a:solidFill>
                            <a:srgbClr val="000000"/>
                          </a:solidFill>
                          <a:latin typeface="Arial Narrow"/>
                          <a:ea typeface="Calibri"/>
                          <a:cs typeface="Calibri"/>
                        </a:rPr>
                        <a:t> </a:t>
                      </a:r>
                      <a:r>
                        <a:rPr lang="es-SV" sz="1400" spc="-10">
                          <a:solidFill>
                            <a:srgbClr val="000000"/>
                          </a:solidFill>
                          <a:latin typeface="Arial Narrow"/>
                          <a:ea typeface="Calibri"/>
                          <a:cs typeface="Arial Narrow"/>
                        </a:rPr>
                        <a:t>Asociados.</a:t>
                      </a:r>
                      <a:endParaRPr lang="fr-FR" sz="1400">
                        <a:latin typeface="Calibri"/>
                        <a:ea typeface="Calibri"/>
                        <a:cs typeface="Times New Roman"/>
                      </a:endParaRPr>
                    </a:p>
                    <a:p>
                      <a:pPr marL="40005" algn="l">
                        <a:lnSpc>
                          <a:spcPts val="2160"/>
                        </a:lnSpc>
                        <a:spcAft>
                          <a:spcPts val="0"/>
                        </a:spcAft>
                      </a:pPr>
                      <a:r>
                        <a:rPr lang="es-SV" sz="1400" spc="-5">
                          <a:solidFill>
                            <a:srgbClr val="000000"/>
                          </a:solidFill>
                          <a:latin typeface="Arial Narrow"/>
                          <a:ea typeface="Calibri"/>
                          <a:cs typeface="Gabriola"/>
                        </a:rPr>
                        <a:t>·</a:t>
                      </a:r>
                      <a:r>
                        <a:rPr lang="es-SV" sz="1400">
                          <a:solidFill>
                            <a:srgbClr val="000000"/>
                          </a:solidFill>
                          <a:latin typeface="Arial Narrow"/>
                          <a:ea typeface="Calibri"/>
                          <a:cs typeface="Calibri"/>
                        </a:rPr>
                        <a:t>  </a:t>
                      </a:r>
                      <a:r>
                        <a:rPr lang="es-SV" sz="1400" spc="-30">
                          <a:solidFill>
                            <a:srgbClr val="000000"/>
                          </a:solidFill>
                          <a:latin typeface="Arial Narrow"/>
                          <a:ea typeface="Calibri"/>
                          <a:cs typeface="Arial Narrow"/>
                        </a:rPr>
                        <a:t>No</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existencia</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evidencia</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supervisión</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spc="-25">
                          <a:solidFill>
                            <a:srgbClr val="000000"/>
                          </a:solidFill>
                          <a:latin typeface="Arial Narrow"/>
                          <a:ea typeface="Calibri"/>
                          <a:cs typeface="Calibri"/>
                        </a:rPr>
                        <a:t> </a:t>
                      </a:r>
                      <a:r>
                        <a:rPr lang="es-SV" sz="1400" spc="-10">
                          <a:solidFill>
                            <a:srgbClr val="000000"/>
                          </a:solidFill>
                          <a:latin typeface="Arial Narrow"/>
                          <a:ea typeface="Calibri"/>
                          <a:cs typeface="Arial Narrow"/>
                        </a:rPr>
                        <a:t>los</a:t>
                      </a:r>
                      <a:endParaRPr lang="fr-FR" sz="1400">
                        <a:latin typeface="Calibri"/>
                        <a:ea typeface="Calibri"/>
                        <a:cs typeface="Times New Roman"/>
                      </a:endParaRPr>
                    </a:p>
                    <a:p>
                      <a:pPr marL="129540" algn="l">
                        <a:lnSpc>
                          <a:spcPts val="1730"/>
                        </a:lnSpc>
                        <a:spcAft>
                          <a:spcPts val="0"/>
                        </a:spcAft>
                      </a:pPr>
                      <a:r>
                        <a:rPr lang="es-SV" sz="1400" spc="-10">
                          <a:solidFill>
                            <a:srgbClr val="000000"/>
                          </a:solidFill>
                          <a:latin typeface="Arial Narrow"/>
                          <a:ea typeface="Calibri"/>
                          <a:cs typeface="Arial Narrow"/>
                        </a:rPr>
                        <a:t>desembolsos</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de</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intereses</a:t>
                      </a:r>
                      <a:r>
                        <a:rPr lang="es-SV" sz="1400" spc="-25">
                          <a:solidFill>
                            <a:srgbClr val="000000"/>
                          </a:solidFill>
                          <a:latin typeface="Arial Narrow"/>
                          <a:ea typeface="Calibri"/>
                          <a:cs typeface="Calibri"/>
                        </a:rPr>
                        <a:t> </a:t>
                      </a:r>
                      <a:r>
                        <a:rPr lang="es-SV" sz="1400" spc="-30">
                          <a:solidFill>
                            <a:srgbClr val="000000"/>
                          </a:solidFill>
                          <a:latin typeface="Arial Narrow"/>
                          <a:ea typeface="Calibri"/>
                          <a:cs typeface="Arial Narrow"/>
                        </a:rPr>
                        <a:t>generados</a:t>
                      </a:r>
                      <a:r>
                        <a:rPr lang="es-SV" sz="1400" spc="-30">
                          <a:solidFill>
                            <a:srgbClr val="000000"/>
                          </a:solidFill>
                          <a:latin typeface="Arial Narrow"/>
                          <a:ea typeface="Calibri"/>
                          <a:cs typeface="Calibri"/>
                        </a:rPr>
                        <a:t> </a:t>
                      </a:r>
                      <a:r>
                        <a:rPr lang="es-SV" sz="1400" spc="-30">
                          <a:solidFill>
                            <a:srgbClr val="000000"/>
                          </a:solidFill>
                          <a:latin typeface="Arial Narrow"/>
                          <a:ea typeface="Calibri"/>
                          <a:cs typeface="Arial Narrow"/>
                        </a:rPr>
                        <a:t>por</a:t>
                      </a:r>
                      <a:r>
                        <a:rPr lang="es-SV" sz="1400" spc="-10">
                          <a:solidFill>
                            <a:srgbClr val="000000"/>
                          </a:solidFill>
                          <a:latin typeface="Arial Narrow"/>
                          <a:ea typeface="Calibri"/>
                          <a:cs typeface="Calibri"/>
                        </a:rPr>
                        <a:t> </a:t>
                      </a:r>
                      <a:r>
                        <a:rPr lang="es-SV" sz="1400" spc="-10">
                          <a:solidFill>
                            <a:srgbClr val="000000"/>
                          </a:solidFill>
                          <a:latin typeface="Arial Narrow"/>
                          <a:ea typeface="Calibri"/>
                          <a:cs typeface="Arial Narrow"/>
                        </a:rPr>
                        <a:t>los</a:t>
                      </a:r>
                      <a:endParaRPr lang="fr-FR" sz="1400">
                        <a:latin typeface="Calibri"/>
                        <a:ea typeface="Calibri"/>
                        <a:cs typeface="Times New Roman"/>
                      </a:endParaRPr>
                    </a:p>
                    <a:p>
                      <a:pPr marL="129540" algn="l">
                        <a:lnSpc>
                          <a:spcPts val="1730"/>
                        </a:lnSpc>
                        <a:spcAft>
                          <a:spcPts val="0"/>
                        </a:spcAft>
                      </a:pPr>
                      <a:r>
                        <a:rPr lang="es-ES" sz="1400" spc="-30">
                          <a:solidFill>
                            <a:srgbClr val="000000"/>
                          </a:solidFill>
                          <a:latin typeface="Arial Narrow"/>
                          <a:ea typeface="Calibri"/>
                          <a:cs typeface="Arial Narrow"/>
                        </a:rPr>
                        <a:t>depósitos</a:t>
                      </a:r>
                      <a:r>
                        <a:rPr lang="es-ES" sz="1400" spc="-30">
                          <a:solidFill>
                            <a:srgbClr val="000000"/>
                          </a:solidFill>
                          <a:latin typeface="Arial Narrow"/>
                          <a:ea typeface="Calibri"/>
                          <a:cs typeface="Calibri"/>
                        </a:rPr>
                        <a:t> </a:t>
                      </a:r>
                      <a:r>
                        <a:rPr lang="es-ES" sz="1400" spc="-10">
                          <a:solidFill>
                            <a:srgbClr val="000000"/>
                          </a:solidFill>
                          <a:latin typeface="Arial Narrow"/>
                          <a:ea typeface="Calibri"/>
                          <a:cs typeface="Arial Narrow"/>
                        </a:rPr>
                        <a:t>a</a:t>
                      </a:r>
                      <a:r>
                        <a:rPr lang="es-ES" sz="1400" spc="-25">
                          <a:solidFill>
                            <a:srgbClr val="000000"/>
                          </a:solidFill>
                          <a:latin typeface="Arial Narrow"/>
                          <a:ea typeface="Calibri"/>
                          <a:cs typeface="Calibri"/>
                        </a:rPr>
                        <a:t> </a:t>
                      </a:r>
                      <a:r>
                        <a:rPr lang="es-ES" sz="1400" spc="-10">
                          <a:solidFill>
                            <a:srgbClr val="000000"/>
                          </a:solidFill>
                          <a:latin typeface="Arial Narrow"/>
                          <a:ea typeface="Calibri"/>
                          <a:cs typeface="Arial Narrow"/>
                        </a:rPr>
                        <a:t>plazo.</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39395" algn="l">
                        <a:lnSpc>
                          <a:spcPts val="6475"/>
                        </a:lnSpc>
                        <a:spcAft>
                          <a:spcPts val="0"/>
                        </a:spcAft>
                      </a:pPr>
                      <a:r>
                        <a:rPr lang="es-ES" sz="1400" spc="-5">
                          <a:solidFill>
                            <a:srgbClr val="000000"/>
                          </a:solidFill>
                          <a:latin typeface="Arial Narrow"/>
                          <a:ea typeface="Calibri"/>
                          <a:cs typeface="Arial Narrow"/>
                        </a:rPr>
                        <a:t>B</a:t>
                      </a:r>
                      <a:endParaRPr lang="fr-FR" sz="14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2565" algn="l">
                        <a:lnSpc>
                          <a:spcPts val="6475"/>
                        </a:lnSpc>
                        <a:spcAft>
                          <a:spcPts val="0"/>
                        </a:spcAft>
                      </a:pPr>
                      <a:r>
                        <a:rPr lang="es-ES" sz="1400" spc="-5" dirty="0">
                          <a:solidFill>
                            <a:srgbClr val="000000"/>
                          </a:solidFill>
                          <a:latin typeface="Arial Narrow"/>
                          <a:ea typeface="Calibri"/>
                          <a:cs typeface="Arial Narrow"/>
                        </a:rPr>
                        <a:t>M</a:t>
                      </a:r>
                      <a:endParaRPr lang="fr-FR" sz="1400" dirty="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3779" y="346841"/>
            <a:ext cx="9601200" cy="5694521"/>
          </a:xfrm>
        </p:spPr>
        <p:txBody>
          <a:bodyPr>
            <a:noAutofit/>
          </a:bodyPr>
          <a:lstStyle/>
          <a:p>
            <a:pPr lvl="0" algn="just">
              <a:lnSpc>
                <a:spcPct val="150000"/>
              </a:lnSpc>
              <a:spcAft>
                <a:spcPts val="1000"/>
              </a:spcAft>
              <a:buNone/>
            </a:pPr>
            <a:r>
              <a:rPr lang="es-ES" b="1" dirty="0" smtClean="0">
                <a:solidFill>
                  <a:schemeClr val="tx2"/>
                </a:solidFill>
                <a:latin typeface="Arial Narrow"/>
                <a:ea typeface="Calibri"/>
                <a:cs typeface="Times New Roman"/>
              </a:rPr>
              <a:t>	Elementos </a:t>
            </a:r>
            <a:r>
              <a:rPr lang="es-ES" b="1" dirty="0" smtClean="0">
                <a:solidFill>
                  <a:schemeClr val="tx2"/>
                </a:solidFill>
                <a:latin typeface="Arial Narrow"/>
                <a:ea typeface="Calibri"/>
                <a:cs typeface="Times New Roman"/>
              </a:rPr>
              <a:t>Generales a Aplicar en la Estrategia de Auditoría.</a:t>
            </a:r>
            <a:endParaRPr lang="fr-FR" sz="1600" dirty="0" smtClean="0">
              <a:solidFill>
                <a:schemeClr val="tx2"/>
              </a:solidFill>
              <a:latin typeface="Calibri"/>
              <a:ea typeface="Calibri"/>
              <a:cs typeface="Times New Roman"/>
            </a:endParaRPr>
          </a:p>
          <a:p>
            <a:pPr algn="just">
              <a:lnSpc>
                <a:spcPct val="150000"/>
              </a:lnSpc>
              <a:spcAft>
                <a:spcPts val="1000"/>
              </a:spcAft>
              <a:buNone/>
            </a:pPr>
            <a:r>
              <a:rPr lang="es-ES" dirty="0" smtClean="0">
                <a:solidFill>
                  <a:schemeClr val="tx2"/>
                </a:solidFill>
                <a:latin typeface="Arial Narrow"/>
                <a:ea typeface="Calibri"/>
                <a:cs typeface="Times New Roman"/>
              </a:rPr>
              <a:t>	Los </a:t>
            </a:r>
            <a:r>
              <a:rPr lang="es-ES" dirty="0" smtClean="0">
                <a:solidFill>
                  <a:schemeClr val="tx2"/>
                </a:solidFill>
                <a:latin typeface="Arial Narrow"/>
                <a:ea typeface="Calibri"/>
                <a:cs typeface="Times New Roman"/>
              </a:rPr>
              <a:t>siguientes son elementos generales que se aplicarán en la determinación de alcances de pruebas en la estrategia de auditoría:</a:t>
            </a:r>
            <a:endParaRPr lang="fr-FR" sz="1600" dirty="0" smtClean="0">
              <a:solidFill>
                <a:schemeClr val="tx2"/>
              </a:solidFill>
              <a:latin typeface="Calibri"/>
              <a:ea typeface="Calibri"/>
              <a:cs typeface="Times New Roman"/>
            </a:endParaRPr>
          </a:p>
          <a:p>
            <a:pPr algn="just">
              <a:lnSpc>
                <a:spcPct val="150000"/>
              </a:lnSpc>
              <a:spcAft>
                <a:spcPts val="1000"/>
              </a:spcAft>
              <a:buNone/>
            </a:pPr>
            <a:r>
              <a:rPr lang="es-ES" b="1" dirty="0" smtClean="0">
                <a:solidFill>
                  <a:schemeClr val="tx2"/>
                </a:solidFill>
                <a:latin typeface="Arial Narrow"/>
                <a:ea typeface="Calibri"/>
                <a:cs typeface="Times New Roman"/>
              </a:rPr>
              <a:t>	Oportunidad </a:t>
            </a:r>
            <a:r>
              <a:rPr lang="es-ES" b="1" dirty="0" smtClean="0">
                <a:solidFill>
                  <a:schemeClr val="tx2"/>
                </a:solidFill>
                <a:latin typeface="Arial Narrow"/>
                <a:ea typeface="Calibri"/>
                <a:cs typeface="Times New Roman"/>
              </a:rPr>
              <a:t>y Alcance de Pruebas.</a:t>
            </a:r>
            <a:endParaRPr lang="fr-FR" sz="1600" dirty="0" smtClean="0">
              <a:solidFill>
                <a:schemeClr val="tx2"/>
              </a:solidFill>
              <a:latin typeface="Calibri"/>
              <a:ea typeface="Calibri"/>
              <a:cs typeface="Times New Roman"/>
            </a:endParaRPr>
          </a:p>
          <a:p>
            <a:pPr algn="just">
              <a:lnSpc>
                <a:spcPct val="150000"/>
              </a:lnSpc>
              <a:spcAft>
                <a:spcPts val="1000"/>
              </a:spcAft>
              <a:buNone/>
            </a:pPr>
            <a:r>
              <a:rPr lang="es-ES" dirty="0" smtClean="0">
                <a:solidFill>
                  <a:schemeClr val="tx2"/>
                </a:solidFill>
                <a:latin typeface="Arial Narrow"/>
                <a:ea typeface="Calibri"/>
                <a:cs typeface="Times New Roman"/>
              </a:rPr>
              <a:t>	Los  </a:t>
            </a:r>
            <a:r>
              <a:rPr lang="es-ES" dirty="0" smtClean="0">
                <a:solidFill>
                  <a:schemeClr val="tx2"/>
                </a:solidFill>
                <a:latin typeface="Arial Narrow"/>
                <a:ea typeface="Calibri"/>
                <a:cs typeface="Times New Roman"/>
              </a:rPr>
              <a:t>exámenes  serán  efectuados  sobre  la  base  de  pruebas  selectivas,  en  las  que  serán observadas técnicas no estadísticas, en las que se tendrá  en cuenta cobertura de un 100% de las partidas de préstamos de los asociados y depósitos de ahorro  a plazo, siendo éstas, las que implican altos riesgos y las que estén en un proceso judicial abierto.</a:t>
            </a:r>
            <a:endParaRPr lang="fr-FR" sz="1600" dirty="0" smtClean="0">
              <a:solidFill>
                <a:schemeClr val="tx2"/>
              </a:solidFill>
              <a:latin typeface="Calibri"/>
              <a:ea typeface="Calibri"/>
              <a:cs typeface="Times New Roman"/>
            </a:endParaRPr>
          </a:p>
          <a:p>
            <a:pPr>
              <a:lnSpc>
                <a:spcPct val="150000"/>
              </a:lnSpc>
              <a:buNone/>
            </a:pPr>
            <a:r>
              <a:rPr lang="es-ES" dirty="0" smtClean="0">
                <a:solidFill>
                  <a:schemeClr val="tx2"/>
                </a:solidFill>
                <a:latin typeface="Arial Narrow"/>
                <a:ea typeface="Calibri"/>
                <a:cs typeface="Times New Roman"/>
              </a:rPr>
              <a:t>	Como </a:t>
            </a:r>
            <a:r>
              <a:rPr lang="es-ES" dirty="0" smtClean="0">
                <a:solidFill>
                  <a:schemeClr val="tx2"/>
                </a:solidFill>
                <a:latin typeface="Arial Narrow"/>
                <a:ea typeface="Calibri"/>
                <a:cs typeface="Times New Roman"/>
              </a:rPr>
              <a:t>respuesta a los riesgos evaluados, la estrategia de auditoría establecida es probar las aseveraciones sobre clases de transacciones y eventos que de la Administración de ACACEU de R.L., ha llevado a cabo durante el período comprendido de diciembre de 2007 a agosto de 2008, los cuales se identificaron de la siguiente manera:</a:t>
            </a:r>
            <a:endParaRPr lang="fr-FR" dirty="0">
              <a:solidFill>
                <a:schemeClr val="tx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49946" y="1052348"/>
            <a:ext cx="8596668" cy="1320800"/>
          </a:xfrm>
        </p:spPr>
        <p:txBody>
          <a:bodyPr>
            <a:normAutofit/>
          </a:bodyPr>
          <a:lstStyle/>
          <a:p>
            <a:pPr algn="ctr"/>
            <a:r>
              <a:rPr lang="fr-FR" sz="4800" b="1" dirty="0" smtClean="0">
                <a:ln w="12700">
                  <a:solidFill>
                    <a:schemeClr val="tx2">
                      <a:satMod val="155000"/>
                    </a:schemeClr>
                  </a:solidFill>
                  <a:prstDash val="solid"/>
                </a:ln>
                <a:solidFill>
                  <a:schemeClr val="tx2"/>
                </a:solidFill>
                <a:effectLst>
                  <a:glow rad="101600">
                    <a:schemeClr val="accent1">
                      <a:satMod val="175000"/>
                      <a:alpha val="40000"/>
                    </a:schemeClr>
                  </a:glow>
                  <a:outerShdw blurRad="41275" dist="20320" dir="1800000" algn="tl" rotWithShape="0">
                    <a:srgbClr val="000000">
                      <a:alpha val="40000"/>
                    </a:srgbClr>
                  </a:outerShdw>
                </a:effectLst>
              </a:rPr>
              <a:t>PAPELES DE TRABAJO</a:t>
            </a:r>
            <a:endParaRPr lang="fr-FR" sz="4800" b="1" dirty="0">
              <a:ln w="12700">
                <a:solidFill>
                  <a:schemeClr val="tx2">
                    <a:satMod val="155000"/>
                  </a:schemeClr>
                </a:solidFill>
                <a:prstDash val="solid"/>
              </a:ln>
              <a:solidFill>
                <a:schemeClr val="tx2"/>
              </a:solidFill>
              <a:effectLst>
                <a:glow rad="101600">
                  <a:schemeClr val="accent1">
                    <a:satMod val="175000"/>
                    <a:alpha val="40000"/>
                  </a:schemeClr>
                </a:glow>
                <a:outerShdw blurRad="41275" dist="20320" dir="1800000" algn="tl" rotWithShape="0">
                  <a:srgbClr val="000000">
                    <a:alpha val="40000"/>
                  </a:srgbClr>
                </a:outerShdw>
              </a:effectLst>
            </a:endParaRPr>
          </a:p>
        </p:txBody>
      </p:sp>
      <p:sp>
        <p:nvSpPr>
          <p:cNvPr id="2050" name="AutoShape 2" descr="data:image/jpeg;base64,/9j/4AAQSkZJRgABAQAAAQABAAD/2wCEAAkGBhQRERUUEhQWFRQVFxsYGBcXGCEeHBoYHRwdGBocHBocHykfHhkjHRoXHy8iIycpLCwsGB4xNjwqNSYrLCkBCQoKBQUFDQUFDSkYEhgpKSkpKSkpKSkpKSkpKSkpKSkpKSkpKSkpKSkpKSkpKSkpKSkpKSkpKSkpKSkpKSkpKf/AABEIAL0BCwMBIgACEQEDEQH/xAAcAAEAAwEAAwEAAAAAAAAAAAAABAUGAwECBwj/xABKEAACAQMBBQUEBgYJAwIHAQABAgMABBESBRMhMWEGIkFRcSMyYoEHFEJScpEVM0NTc4IWJDRjg5KhorFEk7KjszVUhMHCw/AI/8QAFAEBAAAAAAAAAAAAAAAAAAAAAP/EABQRAQAAAAAAAAAAAAAAAAAAAAD/2gAMAwEAAhEDEQA/APuNKUoFKUoFKUoFKUoFKUoFKUoFKUoFKUoFKUoFKUoFKUoFKUoFKUoFKUoFKUoFKUoFKUoFKUoFKUoFKUoFKUoFKUoFKUoFKVW7R7R21ucTTxRt91nAY+i51H5CgsqVnD2taTha2lxNnk7ruY/80uGI/CjUXZ9/Mcy3Eduv3LdNb48jNKCP8sYoLjaW1obdNc8iRp952AGfIZ5noONU69qJZv7JaSSL4STHcRkeY1Aykdd3jrUrZ3ZK3hfe6TLN++mYySfJnzp9FwKuaDJ3PZy+uGV5b42+nOmO0Xhxx77y53nL7qgeVeRs/asQwl1a3H8a3aNvm0UmnP8AJWqZcjnjrVFtLZly2NLo+ORy0TgfxFDg8vBVoIo2ttNOEljDL5tBdY/2yxr/AM1I/pLOPe2bd/ytbt/xcVXq17GwyZ8Z4+zjmUfMOsp/y1odkzSOpMhB8sQvEeuVdiT8qCtPbDHvWl6v/wBOW/8AAtXk9urVcbwzQ/xreaMf5njC/wCtaDFKCrtO1NpKcR3UDnyWVCfyBzVkrg8RxHSqbbUtlrWO7EOqT3d8g0seWA7jSW+HOelej9hbE8RbRIfOMbv/ANvTQX1KoT2MhAwkl1H+C7mx+TSEf6V4/o5Ov6u/uR0dYXH5mIN/uoL+lZ02O0lHdurWTpJbOp/zJPj/AG15+ubSQDNtaynxKXDp/taE/wDlQaGlZa97XT20bS3NiyRoMs63EJAH87J+XjVn2Y7SJfwCeJJUQnAEsZQngDkZ4FTn3gSOflQW1KUoFKUoFUO0+2tvBOYG3ryhQ7JFBJKVVuClt2hxnBq+qh7Q9kY7pllVmguY/wBXcRYDr8J8HjPijZByeWaDme3tsOa3QPkbK5z/AOzXN+3ifZtL9+os5R/5ha5Q9pp7Tu7Siwg4C7hBaE9ZE4vCepynxCtLbXKSoHjZXRhlWUgqR5gjgR6UGdTt6n2rTaC9DZyH/wAARXT+mwONFnfsT4fVmX/WTSP9a0eKzfaHtVLaSY+pyPEQMTqy7tW8d7jLxoPvlSKDo3aW4I7mzbo/je3T/wDeT/pQbU2g3u2US/xLrGPkkTf81Hbt/EkaPJFKuogZXQyEEe8kqvu3Hwqdfw88Xmz9sRT53bgkcSpyHXPLUjAMvzAoKxV2kx4tZRDy0Syn89Uf/FeG2LeufaX+lfKC3RD+crS/6VoaUGdl7HwlSbia5mUAk724cJjmSyIVTHqMVP2bsy1t9Igjhi1jK7tVUuAOYxxbhjjxqyIzWf2h2IgkUhBuuOrSoBj1feEZ7qt8ceh/ioJ1z2kt4mCySqmcjU3BNQOCu89wOCPdLaulWIbIyDz5GsNddlLiNi6hZTjBdGKyEeRYursP4kso6VN2R2XljYEaYlJ4iMlH5E5IjCwuc44NCMcfe50FxtC6uY0OlEdhjDDJHXUgOoZHDKlz44PKs8/a+575ZY1A4HniM+ZlGsD0njgrY20JVcM7OfvMFB/2gD/SvL2ylgxUFl5NjiPQ8xQZa17XyJp3qo6tjSwxGWzy0lnaCQ/hmz8NW/8ASaM8FDmTxiK6JMeJCSaSwHmuema97ns5CxLKu7dveaPulvxgd2T0cMKprjsrIi6U0yx/cIA5cR7Jg0JP4BD60Gis9qRykhG7w5oQVceqMAw+YqXWKGVKo+QwPdSRdXHx0LI2rOOW5mf0q3h7SY1K0TMyDiIjrbHLjG2mUH1XHU0F3OxCsVGSASByyccBkAn/AEPzrKL25GoxzR6H8V1E/l3RLjq0SjrXaz+kO2kbR3w/LSELN/kTMmOpUCpjdpbGYbt57c54GOVlB+cb4P5igyN7sSV8mzvZBAwIeC6Q3kLceW81PpXH2S2eXKrzsl2LjtrWONZnMi51PDIyrkktgJqKkLnSNQJwBnjV7YbGtkw8MUQ8QyAePkR4dBwqwoIGy9kblpGMssrSEEmRgQMLpAVVVVUYHHA4nic1YVX7Y7QW9omu5mjiXw1tgnoo5segBrJ7V+kCVlBt4hbxMcLcXgK6z5Q2q+2mYjiBhc0G2urtIkLyMqIoyzMQFA8yTwAr53tn6XGklW32VbNdTPnTI+UiAHN+OGZB946V8ia5Q9iJ79hJctLgHO+ugpk/wLQZhgB8GkDuPIHjXv2m2XsKwQ/WYY5ZVXUV4yTtn7TnOriT70hA44z4UF9sXsTq0T7Sf63dDvDV+piPlDF7oxw75BY4zw5VrRXwqHYWzbyRDv7TZ0WQRFBdB538AHYPuk8O6oY9a+x9n+zcFjFuraMIpOo8SSzYALMzEkngOdBZ0pSgUpSgVQdr+00ljGsiWzzqWw7KSFiH3n0q76eqocYOccM39KDJ2PaG7u4w9qlg6H7Yu3kA+SwDj0JBqui7D3scpnt7m2tnY5kihtn3Uh83VpiNXxqqt1NX20uw9rNIZQhhn/fW7GKT5smNf84YVHFvtK29x4r5ByEvsZvTWimNz6onrQD2pmtgfr9uUVedxBmWHA8WUDex9cqVH3qudl7bgul1280cy+cbBsdDg8D0NYDblhsy9kK7RS5tJnI7s8zohbgPZtra3blyXj0qzb6PNIUwvDKFA0byFY3A8kuLXdso/lag0V52Tt5CWCGJzzeFjGxPxaCA/o4YVmNofRrLrjNrdbsK+ptUYPD4VGEV+J4qqGpKC7t+BNygHiQLyL8wFuvmcCrLZ/ap2GWjWVRzktX3mPxRHEqn4QHNBa/pCODdxzTIJH4JqbSXIxnSGYkniOGSa9ZO0EAdozIN6oJ3X7RsDPcQ95+mkHNekW0bW8DR6o5fvxOBqH44nGofzCot12RjK6YyUT90wEkPnjdSZCj+GUoJ+z9uwzkrHIC45xkFZF/FGwDr8wKn1jbjs86gK8epF4gr7ZAfPcSneRjyELk+ldLK7ljB0SFlX3h3pgv4kYi5jY+RMgFBrq8NnHDn4Zqrg26NIaVdCniJFOuIjz3gHAdXCirNHDAEEEEZBHIjzHSgyR29exMxuUhjGs6c6jDo8D9ZUHQ3nvIlB8MVbw9qI9IMwaDI958bv5TLmMg+HeB6CriqyTs9FktFqhc82iOnJ82X3GPVlNBIudqIke84shxxjVn4HxwgJ09QOFVth2xhkGW1RjONTANHn+NGWiHoWB8wKjXXZF2HspxA+oHexRBXYcchgDu2J4cSmOHLjVza7LVdLPiSZVAMxVQ7HGCTpA5+Q4UHSWGK4jwwSWNhyOGVh/waztz2FwMQTuFHKKcfWIh+HWRKn8kq4qdedsrKBihnQyZ4xRZkkz/DiDP/AKVEftDeT8LSyZAf2t426UdREuqU+jBKCou+xU8zBJdDLxIaQi5jz45WcC4jz4BJiBXG42ZbWUai7vtwwP6pZmkjkXwAtrnenj5Jx8jVhtLY7hN5tPajJHnikJFrF+HXkyt6a+PlXLYwgh/+F7NZyf8AqJBulOfEzTZncdQjCglw9rJpQF2fs+RkHAST/wBWiA8CqsDIw9EFVu1p7gELfbTWBm5W1hHmZvLSzB5m9VRastpRShNe0b5LaI/s4Dugehnc7xj/AA92apI+2dnagps+3jTVzlmzCHPmAVa5uG9EOfOgkbJ7JMX3lvbLaE87q7P1i7bqqszLH6sx6pU22urO2mYW6y399ydlxLKOjzMRFCvwZQeS1WSWF7fcJVllQ+D5s7UesSlrqXj4SaVPSrZ+zcVvBm9u93AnDdQkWtuufACNtZ9GkOfKgrtubbl926mZGOMWOzsyXLKSMl5ODhQOZRU8e8apbftnuI3WG0k2XbA9+aWzmlkbPDWwChNRJ96R5D5g1cXnasWcars/Z0iQOeNwbZxEox75ijXfP6sFz4E1VfpfZs1xEt7Jd39xIRu43tpEiHHGUtiqrpHiW1nhxPCgv+wNhs24Z7q2drucEB7mZW1gniAmpFVMDwjAwMCt3XOCFUUKihVHABRgAdAOArpQKUpQKUpQKUrOdtOxq7RjVTI8bIdSkd5CfKSFu5IvI4PEY4EZOQg9uEsrhAJtoNavHnDQ3IjbJxkFM97kOGM+XOslaWUupVWK42jE3DWJLy2cDjxO/l3Lj8LKDWq2astgAJNnRMo/bWCL+bQHS6nohkqybbkd6hjtLwQT+RQb1ccw0EwDD5rQUVidkxECayW0kPDN3ABn/HbVGxz/AHhq9j7Kwj2llI1sW4jcsDE3rCcxEHzUKeorM3H0fXbOWupk2mmQRFPJJAq48o4tUTfzJUqS2t4cu9tc7MY8TLbkbrPm+5LR4+KaMCg0q3d1FgSxLOv34Dpb1MUhxj8MjHpXkSWtywBC70DgHUpKB5gMBIPUVBs767VA8bQ7QgPJ42WOQjpxMMh6hox0qS22rWfEVwu7Y4xFcJoJPw6u656oWoPXa3ZbfKFDqcct+hl09UcOkqty728qJs/YO0IDkXyzqDndSw44Y90Ta2kHnltZ4VaHZksf9nlOP3c2XX5OTvF+ZYDyr0PaQRHF0jW/94x1Qn/FHBf8QIT4A0Hkdo1j4XSNbnlqfjET0lXuj+fQT5VYT2MchDMoLL7rcmHow4iuuVdfBlYeoIP/ACDVHf7EmiQfo+RITqGY5FLwhSe8VQEFGAyQqkKSMEcdQC8SMDl//Hz9a5hUiUnuovM8gOp8hWXPYy7kVhPtW6JOcbhIoQPyRm/3VT2HYaeGYb+3ttoIeAnnlk3qjnlkm3qZ5DuFfSg08vb2yDFUnWZxwKW6tM2fSEMR865ntNcyf2fZ8x+O4ZIF/Ilpf/Trrm5jTCpaWyD4mZQPQLGP9agG7MuR+kHfh7tlCpA/m0ykH+YUEr6ptKX37i2t18oYmlYD+JKQv/p1S3sezVbTeX73b5/VST6sny+rW4VT6FDXduzKynJs3m6390zKfSLMqj0KrXaW3ltU71xYbPjPIRwgfk8jqhP+HQdbLa5RdGz9myBPAsiWsfrpb2mPSI1E2ntWVP7btK1sl/dwaTJ6byfJP8sQNRZLWO4yMbR2hq8WcwQfPG5jZPwrJ86n7L7HSJ7iWlgvlaxK8uOs8igZ/wAM+tBnj2q2fbEy29vNdTDncT6hjz9tcd9R0jTFeItvbY2icQRfV4j+0ACLjpNIHeQdY4l9RWtk2fYWBWSd03n2XuH1yE/3YYkgn7sYHpXRu0s0v9ks5XH7yf8Aq8f5ODMflHjrQUlj9E8ZbeXc8kznnpLKT0MrM1wR0EoHTwq3STZ2ysRxrHFI44RRIXmk8u4gMr+pyBXsOz1zPxu7tgv7m1BiT0MuTM3qGQHyrj+ktn7NVhCiAji+5UE+ssp7q/ilcetB2+uX9z+qiWzjP258SSkfDCjaF9XcnzWvU7GtbMi4upWlmHBZrhtTgn7MSABUJ+7EgJ61AsO19zfMotraRIWYarg6cBM8ShkGHOPuLIpzz8a0tlsOKJjJgtKRxlkJZ8eWpuIX4VwvSgzPaTtDtFow1lZyCMthpG0b/R4tFA55+W84+a4qBsLtHYWeqSWC9gnk/WzXdtI0j/ilVWXTw4KuFGOAFaGftqjsY7KJryRThjGQIUPk87dwH4V1N0rH7d7QXTMReC+WHOkxbPtmUMc4Cm5lKu+eXs1TPhmg3Wx+2tlduI7e5ilcqW0q2TpGMkjw5jnV3Wd7E7LghtwYLI2YP2HC7w45FyGYn+Zia0VApSlApSlApSlBk+2fZGC+479oLlFAWRJCO7ksFdAw1ITnyPkRWdTZtlEVTatsgOe7cb2Sa3JOBnVI5aBvx4HDgxrUdrfo+tNogNLGomXBSZVUsMcgwYFXT4XBHPlWcFlBs3+32FmYx/1dtboMDPOWAgyJ5kx61/DQXW0bSKyRXTaTWqN7ouJVlibxwN+deMfckFQ7b6RjkjEN4B9qyLsxHnumQqP+6a5XXYu1vIA9g8Lwk6hCxL2+rxMZQ7y2k6xEY8VNeNnbZurZ1hdyGPBIL5sFz5QXyArJ0WRDJ54oJGuwkJl0XOz5X5ybqW2JPxtpELn8eqrAfWhHzg2jA34Y5CP9YJD/ANsVMj7WIvC5jltTyzKvs/8AvIWi/wAzA9K6tsC2l9rGoVm472BijNnx1xkavnkUFPsq4ty+6gkmspwP7NJw4A/ZikyhTrAcdauWubhMiWFZl4gtCcHHWKQ8vR2PSstd7Ujn1Q4e+VCQY7iylBDDhwnSIKvRtB9fGu0TzW6qUkuLZSM6LtPrEI6GVGMsY6u+B5eFB5XYUYcnZdwbOf3jbMp3TfitXwUB5a4wvzqZFfbXdP7NZRsAfendgzDIGAqd0HAPFjgMPHIrld7Se4RUuNnG41cUkgkjeE/Gsrsjx+edOR4E1w2Vs7a0LsymDcY7ttNM8rg+IFzuwy/zCTHLx4BWwdrbrWI9pT/o1ycDFuN0/wCC5keSM8PvBSPKtVJsuIJvJ7ydkxnW1xu0x55h3a4r1se1CT64ri2nikXAeJ4WkUg8irxhkdDgjPDkc4qqh7K2MTl4dk6mJyCUjCqfhWVwE/lWg949ubIVgIzFcSDiN0jXL/5kV2z86sht+6l4W9i6j7904iX5IuuT5FVroLu+YYjtoIhyBknJx/JHGR/vFU20Ns6GxdbXt4f7u3SNX/8AVaVj8lFBaHY13KCbm83a44paoE/OWTW59V0VAgvNlWsnsdE1z4mJWubgn4nGuQfzECqDam3tkxBWkjur9ydK7xJZQ7eSCbTET0QVdWm2b4xBoLK3sYF8buXQQv8ACiXCejMKC2/S17L+ptFiX791KAfURRayfRmU+lG2FPJxur19PMpbqIE+b5aX8pBVE09/cHEdy7g/atoFgiH+Pcb1mHWJGqs2h2UtA4Xad29xIeItleWVz00amc+qJGKC+tdt7LtZTHahZrk8xboZ5j4HXIMkdS7iptztq8KF91DZRAZMt3IGZR5mOI6B85hUXZtvLHFosrWDZ8A4l5wC+Me9uY2Az1kkB8xUCG7tTIHQXG1rhTwdQGiRvhY6LWM9VOvzzQeyrNefq95cqf21wDDa/wAlumJJx+PKn71WK9mbW2VZr+ZZTH7rTlUhiPhuoeEUePA4L9TUGTbt5csURljIODHaATyL0e5lAt4m810u3lmqW6srSB2e6kaa4QZaKAvc3Ixz1TnvRL+BYAPM0Giuu37Stu9nwNO5GdcmY4wPvYI3jL8WlUPg1ctq2EK4/S14Zi57tsgKRsfJbePVLN6OXHQVUbL7XW0qAC7ttmwHiYlkUXLE/vGkAEbcs4DsfvCtWYtn7LQzNu4i/ORiXllPPGs6pZW6DNBAvttXixILLZ7JECF727Eipg8Y7bWoxy4M6kZ908arU7YQ2bo15bX4nkOhJJo0dmY/ZjELkLn7qKM8M551k+1v/wDoTKsuz00nkJJVy3qqe6B5FiT8Ir5cvbaZ5Ge5CXTOwYtMDrBHIJKhWRF+FWC9KD9fW82tVYAjUAcMMEZGcEHiD0rpX587KfSfyVL24t3zhYbiM3kTcBgK6hZ148NPex5nw+gW/wBKElvdQ2m07YQyT6RHLE+uNizaBlWAdO9w458Dy40H0OlKUClKUCoO2tmm4haNZpIGOCJIiAykHPiCCPAjxGalzTKilnIVVGSxOAAOZJPACvlPa7trevIr2MumzbCIywgyzyZwwtlfUZcc9WlV4HiedBF2rYTbObG0pbm/ikOEMV48Uh5d36rrXWeP2GPUVN2Zf7DlR0t4rSK7AOlb+LDCT7Idpck4PPSxNOzew7USlZ76/jupPeS4cW8khzyEigNIvkElYCrXtX2J2Xb28k09lJOOGtkMks2PvF2fXgeJzwoKKzRt6H2lcHZ1wSNMkECRRyAcsXeXjlUjHdkwfh8a3ckNyIykqRX8LDjwVJGXqjZhk/OMdK+bbD2bcqmvZAu3tnXhDdLDu3B8BJvfl3kY1qYPq8B/6jY8h+ySv1ZmPPHv235aGPSgtrFsNos7gqwH9kug3BR93ViZR4agZEHgKSWECnUySbPlPOSFgsZPmWAML/4q56V7ztOyBbq2iu4uYlt8Z8w+5kOQescjnyFdbC7UkrbXGo+Nvc6tYHkNYEyjq4ceVBzuN+gH1mJL2IcRNCuJVHmYsnV56omyfBKkWMhkTXZXIkUHBjmy+k+KliRKjfjLY8q9CY4zlg9kfEggwk9ecXE+LBGNeL2w1ESSxanA4XNqSsgHMZXOop8IMgPlQQb6ONGLOJNnTE538RBgdv7w43bD+MiN5Ec6l2/6UYY12IA5S6JH3oPENuxIu74YGNb5IJHDFdrbacqA5xdxjgWjAEyDykh4BuHPTpPkhqubZOFa42PKqNk6rc/2eRvtK0fOCXquk594Ggp9qbe2rbSsLx4YLY+7dW9q0qr/ABFaXVF4cSrL18av7DYb3MYf9K3EyMODQGFEPo0Uer8mzXpYfSXbMpW5121ynCS3dHZ1PTSp1oeYZeYI5cqz21P0c4Nxb2+0EDDW8llFLbrInM6i27R1PmOPWgt9rbG2XCypdPJcSn3YZZ5rh29LfU2fkmK9orG6IC2NpBs+FubMFWbHDGI0RkQnie9rPmFNUnZ7tBEFZdmQWsOSNbl2uJjnxeO3DM5PH3pqthY3Vx+sN3NnwLrZQ4/DGWucfizQeJtmw2bkzXojuHAGYkD3LjyBl30rDoiqo8AKk+0kOuKzJ08RcbQk06fiWLvOvpiKo0MSW2Y1nt7Rj70VlDvbgn4mYO7HqYs9aXDQxjePavJxxv8AaMqovnw3pZkHRYlHCg9pJjOcSXVxdnxisE3UPo0wbPyM49K9921qgVfqmzUf7KLvp5D0AAUyfKWow7SS3PCJ5Zl5BLCLSno15PhMfw9JqIu0Ny7Is0FvM3vQ2im8vXPk8rg4Ph30IH3qCXdbIQgyzo0iLxM+1JtMS9VtRhM+OGSM9a8SbWWdfZrNeoBzH9VsVHLi7Y3idPbCvS37MzyHemJIiOP1jaD/AFmdRzykKsIIf5W9RXG4a0Y63aXarqffmdVtI25czptgQfurI4oPCXpuUEaF7tR3Rb7PG4s1HLD3RwXA8QjcfuV1e03AEMtwtvnithstMSHyLOBvT1cCJfM1JL3d0OLOsQHuW2beID47qUCZlx4wxqOVQrXaMUQaG2cyMT3otmxZJb+9upNWo+b5VqD1GwI4CJWjttnam4SzEXN45+FnLKr+hl9KmR3EVtmaGEhyMNf7RYoceSiT2zD4FWNPIiqGba5ilKxbuCdveS1U3t8w5YeZu4n8zcKm7O7C3U7bxo0t2/f3bfW7o9QpIgi+QYig+cdsdjXW0Jmm3kDW4JIuBCLaHieOXlALnx4NIfLNRdhfR+sv6mOfaDecKmG3B8jPKMt8kXofGvvFh9G1qriW413k4/aXTbwjx7qHuKPLC8K1SqAMAcBQfL+zP0ZXaIVeWCxR8ZSyjzLjyNzJl/XGrpTtn2ItbdtnvGhaZto2ytNI7PIwyzEFmPLujgMDyr6jWN7ed662VH53uv8A7cUh/wDvQbKlKUCoO278QW8srSLEERm3jjUq4HAlQQWGcd0EE8hzqdXznbW1Ev5HeRTJY2su7jhXib28H2cH3ooz4HukhmbupwDHpte5vxC+1ZpoLd2Z4AlqrRSKnHXJGS7lRwYa0ZBwOa+i7G7M21wfrKXs9yWUJvUnCjSOOkbgIEGfsrjjxPGq2y25bW7SGa4+sbSnUhxaKZniXmsMQVWCInPv41MCzc8DM7M2K1pvLraKXkTOT/XEuESUIDkNJbxsRyPEe1PA5AFB9G212HiuLd4QzJr5u2Jj8/rAfh6YPDmKzdvs6bZqhWlngjQcJlLXNtgfvIZMzQD8L6Bji1WOxdvXLLrt5rfakA5tGyxTr494fqmbHnujVzB2xgzpm12z/duF3eT8MnGNv5XNBmf0TJn6xHCpMne+s7LmCGTx1Pby+ylHPm0h8qs9n9oZiTGHhuWA4xODbXOPH2UgKv6jQtWsvZaHUZLctbSNxLwEKGPm0ZBjc9WUnqKg30U4XReW0d7D4PEg1r1aByeI+9GxPkooI6taxHI32zXJ4ggJET1961JPQ6qsLiCSRFE0UF5FzDLhW6EI5KE/EJF6Co+zYQ6k2F4cLwaGbMoX4WVyJ4z0LjHlXF7VISTJBJanmZrRiYyeeWVR+ZkiKjzNBJglUMFhuJIHPKG5UsD56d4Q5/w5NNeTayRfsjF5vanUh6tA4HPn3Azda6xGWSPKPBewN54BI/EuqNz00rUcNFGeDzWR+7JxhJ8hq1RD0RlNB7C9WZu+qTMgPehJjnQcjmNiJFHP3WyfKuLWQkkLQTZmA+17OcL4Bjp7yDyljccefjUy5VmA+swJOg4rLCMkZ8d2cuvrGzn0rmNmJOuYJ9aqfcmG80HHmSJo39XyPKg8w9pmhOm8QxeUpGEx5txIX1DMAOJ0cqodqR7MQmS32lHYyEkkwXKBGPM6oCTGx88KCfOrXaBnhicSQNcR6e9HwmVvhycS8fiSWsvsjtXNnFl2fkjbkHkCwj5sYxn86Dtb9oriQARXl1dEHi1ps5UVvxSzgxZx4qQKk3Gzrl0L3CCNBxZ7+9JXHxQWwWAjoWFX8VpeyIXurlLYcytuq90dZZdQz1CiqqOXZMbhmkF3N4Oxe7cH4QocIeigUFdZShl0QTXE6fu9mWy28GfH27//AIzA1Ls+yMzMHjtLW2b99cM15cD0LYAP+Iwq4uNs3M3C2tpwvg8gjhHz3uuQf9moO0tlaU3m0LqOGLxDPrBPlqm9kc+SwA+VAuNmWhyLqee/kHvR62dc+Rt4MRKPxr86m2lvPo0WkEFjFnxVWf5RRFYgepkbqKrIe0iCP+oWryoo/tFwdzbqPMPKMkdI0xw4VSydoZbxzGJ571uRh2cu6t1PlJduckfhb5UFjtq0tonH1+7M8me7E3tnJ8NFsqiFPDnCx+KvW72y0KiQQxWSDgtxtGTVLjyigDFl6KCo6VytdgSwL7WW22XG37O1Ae4k6G4kBZm/ApNWmy+zqI+u0svaHnd3xYyHqFbMxPQ7oUFFHay3xDLDcX/lLen6taA8wyW6jW49VPrU/wDQ6v7K5uXuNPA2Wz03UK+avuzq/wC5Io6Vrf6OGTjdTPPn9mPZxem7Q5YdJGerW2tUiUJGqoi8AqgBR6AcBQZrZmw50Td28cGz4fuxIHlPUnAiVupEvrXjsvszcX14u8llGi3y0shdi3ti3PgOa8FAXyAq62j2gggIWSQbwjIjXLSN+GNQXb5CuOwjrM07RSwmVl7sukMVVAA2FY6QePBsHnkCgt6VldrfSTZwPukdrmflubZd6+eunuj5kVDL7XvfdEWzYj4tia4I9B7NPnkig1u0NpxW6GSaRIkHNnYKPzNYZ9tLtPadi9mskkFq07yz7tli70e7UI7Aa21HkPDJ5A1cbN+je1jcSza7ucftbpt4R+FT3F+S8K1IXFB5pSlB4NfJO0v0XXIgWCILd20ZdokL7m4jMhJfTKMxSZJOd4vHOK+uUoPiNl2ontkNjLGNDLp3RAsbpR5xupEEuOGNLAt5ccV07MbLtFlKxNBLchs7ja0JS5B8ll4g9MI1fYNo7LiuEMc8aSoeauoYfkfHrWH2x9E6lCtpIAg5W1yu+gHRCfaw+sbUHS9lgLZ2hs6S1dOVzAC6qByxcW2JUH41UVY2RkeMtZ3UN/bngY5mDcPuieMH8pEc+ZFYgXd9svAZ5bZByWfVdWR8AFnUb+AeQcH1qyXtFaSkTXlu1nIeAvrWTVE3lm5h8D9yUEedBa7yCA8RcbKbpg22ceY12wHroY9KvrbaF0qhtMN3GeUkDaGI6I5MZ9RKPSolpLdKgkt54doQnkG0pIR0mj9k56FE6kVXxCwaTumTZl0x4r+oZm/Cc28/qBJQWk8tleuqSAx3IHcD6obhfH2bd1yOqEqetdCt7a4x/XYhzzpjuAOh4RS/Pdnqa5XlvchNFxBDfQ8PdAST1MUhMbHxyrp0FcdmyKzaLO6dHUZNtchmIH4JCJ1HkQxTyBoO1qtpeO7wO0FyuN5o9nMp8N7Eww48jIrL5HxqaZbqIYkjW5T70eEkx1jc6G6kOOi+FV+1Ykkwb62ZGT3LiFi2jqskemaPrlQvmTXWxnuYlDI639ufdYFRMB0YYimHXuHh9o0HrbfVGbTDI1rKTndjMTE/wZBobnz0H1rrebJnJ1EQzkDAfLQTAfxE1A+mFFToL62vFZCFfGNcUiYZfLXE41D1I9K4t2faMf1WZ4fJG9pF6aGOVHRGUUFZPtuW3XMzvEo5m5iDJ854G0oOrjxqo2f2la4BMm0C3PK7PtHZQPDMzxyeGDnu8/nVumxNpyn29/HCv3bW3GcfxJi+P8td5tk2dlG011IZNA1GW6kMhH4Q/Bc+UajJ8KCvtLC3lw62M9yfCS5dXA6jfSsV9FUY8qsv6VojGIBHlX9hbEzOvkGAVVj/AJyB1rL3/aWW8VWkM1payHEFvCP67eDGcgc4YuXEEcOJZQQat9l9jHkhEUoW0tccLO1YqTn9/cLhnbzCYGebPQVfaDtbOz7o3CWn9xbr9avW6aEBji9e9x8aj7L7I3Mr71LZYG8LraL/AFq66FIgd3Gemr5V9C2RsGC0TRbwpEvkigZ9TzJ6nNRu2AP6Pu9Jw31abBHgd22KDHpsS2mky4udrzKSNUn9mVhwOM6bfAPMLrYceBNaqHZVzIAJJVt4xwEVsOIHkZnX/wAEQjzq4tP1afhH/FVt92rgjcxqxmmHOGFTI4/EF4J6uVHWgk7O2FDAS0cY1n3pGJaRvxSMS5+ZqVcXKxqWdlRV4lmIAA6k8BVIZr2cE4jso/vMRLLj0HskOPEtIOlZm77U7PhlxHvdp3g5BBv2U+YIxDFx+4BQakdpt7wtIZJx+8Ps4fXeOMsOsavUPbN6IU17QvUt0/dxNu89NZzK56x6PSq76vte+PfaPZsJ+ymJbgjq/uIfTiKsdi/RtZ2770oZ5+ZnuG3jk+eW4A+gFBRWHaSRwV2Ns06W53NwNzG3xHPtZfXnUxfo+nu+O1L2SZf/AJeD2MHodPfcdSQa3VKCBsnYUFomi3hjiXyRQM+pHEnqc1PpSgUpSgUpSgUpSgUpSg8MuedZXaH0c27M0lsXs5m5vbnSrfxIv1bjzBXjWrpQfJb7shdWbmRImz43GzDu3OP3tk5MUnmd3g1L2Z26mkDRSxRbRjHBxCoS4UeO9spsEn8GRX0+qjbnZO1vMfWIVdl91/dkX8Mi4ZfkaDNbFktZif0Vd/V5B71q4JjB8Q1s5DR+sRT51M2penAXaVjqRTkTwe2RD97AAnjPVVOPPxqq219Hc/DS6XyL7qXeVnXHH2V5HhwfLWCOtVEPaa7sWCGV0OcC22nw1eYhv07j+QD0G3sI5NAksbpLiE8kmfWPRLhcuP5xJ8qiz3lur6p0ksJif1uQsbnrKMwvnwEo1dKpht6weUfWopdmXb/tCTFrPmLiP2Uo8teR0rQma7gGHQX9uw99NCzaT96M4ilGPFSmfumg5bQsrmVgjW8E4UZjud80LLnyCIzq3VGw3w8q7mDaMKKsTQXBOcmYtGU8u8itvB4e6reJJqFYwW0jMNnytaXA7xgKlR6vaSAd0nm8YUnwalxNtJkL3M9ps+FQCzp7Vx4Hvy6YkBPLKtzFBIntpY42n2jfBI1GWSAbmIDq+TMx9HXPLFZqW0aaWOSW3BZ2JsbBumM3V23E5UEcGzoyFGXaimGRlu+9cwxSCOzV31vd3fLeBm4CNCGC4AVdMkmMBa2/Z/YrQhpZ2ElzNgyuM4GM6Y0B4iJMkAePFjxY0HjYXZ0QFpZG311KBvJiMZHgiD7EQPJB6nJyauaVznnVFLOwVVGSzHAA6k8BQdKh7ZszNbzRKQGkjdAW5AspXJA4441lr76U4C5isY5b+YcNNuuUB+KU90DqM1GGyNr33G5uE2fCf2Vt35seTTHgp6rQddvNb241bV2gSDygRt1GR5CKMmWQdHdh0rhs/tDczII9k7PEEH2Zrld1H6pCnfb14VebA+j2ys21xxa5vGaU7yQnz1NyP4cVpKDDr9G73PHal3Ld8c7lfZQDpoQ5b1JrW7N2TDbJogiSJPuooUeXHHM9TUulApSlApSlApSlApSlApSlApSlApSlApSlApSlArldWiSoUkRXRuBVgCD6g8DXWlBjL76NkVStnKYFbiYHUTWzesEmQvqhWsfPsm82adUYltFHNrfVdWR8e9bt7aAdV1AZ4V9jpQfKv6dQ3MKnadsrwqcre2jGWJG4d7UntrdvXDV6dodnwX0dvbRXjXomkbc6nDCGIAGaWUr+seNchN5xDSDOria3G1ew1rO+9CtBP+/t23UnzZeDjo4YVkdo9gbq3WcWsdtKblRFJMoFvPui3fHdBhJZSQXVUOcEhiBQaDsjs5JSlyqBbeNNzYx+Cw8jLx+1LgYPPQF8XarHtD23s7H+0TojeEY70h8sIuW/0xWeXsrtK7VVubpbKADAt7Ed7SBgKZ24jAwO6MVfdnuwdlY8YIFEnMyv35CfEl2yePTAoKM9qdpXpxY2f1aI/wDUXvdOPNYF73oTkV7w/ReszB9p3Mt844hGOiFT8MSHH5n5VuaUEey2fHCgjiRI0HJUUKo9AOFSKUoFKUoFKUoFKUoFKUoFKUoFKUoFKUoFKUoFKUoFKUoFKUoFKUoFKUoFKUoFKUoFKUoFKUoFKUoFKUoFKUoFKUoFKUoFKUoFKUo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2052" name="Picture 4" descr="http://4.bp.blogspot.com/_eM_vQCevt00/TKA9D7gZOZI/AAAAAAAAAEU/bMsfhsdo2Bw/s1600/papeles+de+trabajo.jpg"/>
          <p:cNvPicPr>
            <a:picLocks noChangeAspect="1" noChangeArrowheads="1"/>
          </p:cNvPicPr>
          <p:nvPr/>
        </p:nvPicPr>
        <p:blipFill>
          <a:blip r:embed="rId2" cstate="print"/>
          <a:srcRect/>
          <a:stretch>
            <a:fillRect/>
          </a:stretch>
        </p:blipFill>
        <p:spPr bwMode="auto">
          <a:xfrm>
            <a:off x="2958881" y="2333296"/>
            <a:ext cx="3938200" cy="279049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srcRect l="13362" t="18541" r="53017" b="13077"/>
          <a:stretch>
            <a:fillRect/>
          </a:stretch>
        </p:blipFill>
        <p:spPr bwMode="auto">
          <a:xfrm>
            <a:off x="2047032" y="139643"/>
            <a:ext cx="6668813" cy="65947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3"/>
          <p:cNvPicPr>
            <a:picLocks noChangeAspect="1" noChangeArrowheads="1"/>
          </p:cNvPicPr>
          <p:nvPr/>
        </p:nvPicPr>
        <p:blipFill>
          <a:blip r:embed="rId2" cstate="print"/>
          <a:srcRect l="33882" t="15684" r="31825" b="22421"/>
          <a:stretch>
            <a:fillRect/>
          </a:stretch>
        </p:blipFill>
        <p:spPr bwMode="auto">
          <a:xfrm>
            <a:off x="1708485" y="-38431"/>
            <a:ext cx="6521116" cy="68964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srcRect l="30674" t="13158" r="25165" b="11895"/>
          <a:stretch>
            <a:fillRect/>
          </a:stretch>
        </p:blipFill>
        <p:spPr bwMode="auto">
          <a:xfrm>
            <a:off x="2045368" y="202453"/>
            <a:ext cx="6424864" cy="63889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cstate="print"/>
          <a:srcRect l="31661" t="15684" r="24178" b="11474"/>
          <a:stretch>
            <a:fillRect/>
          </a:stretch>
        </p:blipFill>
        <p:spPr bwMode="auto">
          <a:xfrm>
            <a:off x="1467853" y="96252"/>
            <a:ext cx="6689558" cy="64653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cstate="print"/>
          <a:srcRect l="29441" t="14000" r="23438" b="41368"/>
          <a:stretch>
            <a:fillRect/>
          </a:stretch>
        </p:blipFill>
        <p:spPr bwMode="auto">
          <a:xfrm>
            <a:off x="614974" y="818147"/>
            <a:ext cx="9322431" cy="51737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cstate="print"/>
          <a:srcRect l="30921" t="14000" r="24178" b="11895"/>
          <a:stretch>
            <a:fillRect/>
          </a:stretch>
        </p:blipFill>
        <p:spPr bwMode="auto">
          <a:xfrm>
            <a:off x="1660359" y="192504"/>
            <a:ext cx="6376737" cy="616651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05913" y="1390650"/>
            <a:ext cx="9033437" cy="4152900"/>
          </a:xfrm>
        </p:spPr>
        <p:txBody>
          <a:bodyPr>
            <a:prstTxWarp prst="textCanDown">
              <a:avLst/>
            </a:prstTxWarp>
            <a:noAutofit/>
          </a:bodyPr>
          <a:lstStyle/>
          <a:p>
            <a:pPr algn="ctr"/>
            <a:r>
              <a:rPr lang="fr-FR" sz="4000" dirty="0" smtClean="0">
                <a:solidFill>
                  <a:schemeClr val="tx2">
                    <a:lumMod val="75000"/>
                  </a:schemeClr>
                </a:solidFill>
              </a:rPr>
              <a:t/>
            </a:r>
            <a:br>
              <a:rPr lang="fr-FR" sz="4000" dirty="0" smtClean="0">
                <a:solidFill>
                  <a:schemeClr val="tx2">
                    <a:lumMod val="75000"/>
                  </a:schemeClr>
                </a:solidFill>
              </a:rPr>
            </a:br>
            <a:r>
              <a:rPr lang="es-ES" sz="4000" b="1" spc="50" dirty="0" smtClean="0">
                <a:ln w="12700" cmpd="sng">
                  <a:solidFill>
                    <a:schemeClr val="accent6">
                      <a:satMod val="120000"/>
                      <a:shade val="80000"/>
                    </a:schemeClr>
                  </a:solidFill>
                  <a:prstDash val="solid"/>
                </a:ln>
                <a:solidFill>
                  <a:schemeClr val="tx2">
                    <a:lumMod val="75000"/>
                  </a:schemeClr>
                </a:solidFill>
                <a:effectLst>
                  <a:glow rad="53100">
                    <a:schemeClr val="accent6">
                      <a:satMod val="180000"/>
                      <a:alpha val="30000"/>
                    </a:schemeClr>
                  </a:glow>
                </a:effectLst>
              </a:rPr>
              <a:t> “DISEÑO DE UNA GUÍA PARA DESARROLLAR AUDITORÍA FORENSE EN LITIGIOS QUE INVOLUCREN A ASOCIACIONES COOPERATIVAS DE AHORRO Y CRÉDITO DE RESPONSABILIDAD LIMITADA” </a:t>
            </a:r>
            <a:endParaRPr lang="fr-FR" sz="40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l="27220" t="12316" r="24178" b="35895"/>
          <a:stretch>
            <a:fillRect/>
          </a:stretch>
        </p:blipFill>
        <p:spPr bwMode="auto">
          <a:xfrm>
            <a:off x="1034715" y="649705"/>
            <a:ext cx="7630957" cy="4764506"/>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cstate="print"/>
          <a:srcRect l="27961" t="15263" r="18503" b="13579"/>
          <a:stretch>
            <a:fillRect/>
          </a:stretch>
        </p:blipFill>
        <p:spPr bwMode="auto">
          <a:xfrm>
            <a:off x="818148" y="398096"/>
            <a:ext cx="8109284" cy="6315526"/>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cstate="print"/>
          <a:srcRect l="27961" t="11895" r="22451" b="35474"/>
          <a:stretch>
            <a:fillRect/>
          </a:stretch>
        </p:blipFill>
        <p:spPr bwMode="auto">
          <a:xfrm>
            <a:off x="649705" y="790015"/>
            <a:ext cx="8758989" cy="5447132"/>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l="22039" t="13158" r="19490" b="15263"/>
          <a:stretch>
            <a:fillRect/>
          </a:stretch>
        </p:blipFill>
        <p:spPr bwMode="auto">
          <a:xfrm>
            <a:off x="794084" y="360948"/>
            <a:ext cx="8353171" cy="5991726"/>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cstate="print"/>
          <a:srcRect l="13651" t="19474" r="53783" b="11895"/>
          <a:stretch>
            <a:fillRect/>
          </a:stretch>
        </p:blipFill>
        <p:spPr bwMode="auto">
          <a:xfrm>
            <a:off x="938463" y="72189"/>
            <a:ext cx="7483641" cy="65371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print"/>
          <a:srcRect l="30674" t="25789" r="30099" b="11895"/>
          <a:stretch>
            <a:fillRect/>
          </a:stretch>
        </p:blipFill>
        <p:spPr bwMode="auto">
          <a:xfrm>
            <a:off x="938462" y="0"/>
            <a:ext cx="7868653" cy="66523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cstate="print"/>
          <a:srcRect l="30921" t="12737" r="26891" b="10632"/>
          <a:stretch>
            <a:fillRect/>
          </a:stretch>
        </p:blipFill>
        <p:spPr bwMode="auto">
          <a:xfrm>
            <a:off x="842211" y="37432"/>
            <a:ext cx="7483642" cy="6710104"/>
          </a:xfrm>
          <a:prstGeom prst="rect">
            <a:avLst/>
          </a:prstGeom>
          <a:noFill/>
          <a:ln w="9525">
            <a:noFill/>
            <a:miter lim="800000"/>
            <a:headEnd/>
            <a:tailEnd/>
          </a:ln>
        </p:spPr>
      </p:pic>
      <p:sp>
        <p:nvSpPr>
          <p:cNvPr id="3" name="2 CuadroTexto"/>
          <p:cNvSpPr txBox="1"/>
          <p:nvPr/>
        </p:nvSpPr>
        <p:spPr>
          <a:xfrm>
            <a:off x="7555831" y="2117558"/>
            <a:ext cx="2671011" cy="3539430"/>
          </a:xfrm>
          <a:prstGeom prst="rect">
            <a:avLst/>
          </a:prstGeom>
          <a:noFill/>
        </p:spPr>
        <p:txBody>
          <a:bodyPr wrap="square" rtlCol="0">
            <a:spAutoFit/>
          </a:bodyPr>
          <a:lstStyle/>
          <a:p>
            <a:pPr marL="347980" algn="ctr">
              <a:spcAft>
                <a:spcPts val="0"/>
              </a:spcAft>
            </a:pPr>
            <a:r>
              <a:rPr lang="es-SV" sz="2800" kern="100" spc="-30" dirty="0" smtClean="0">
                <a:latin typeface="Arial Narrow"/>
                <a:ea typeface="Times New Roman"/>
                <a:cs typeface="Arial Narrow"/>
              </a:rPr>
              <a:t>E</a:t>
            </a:r>
            <a:r>
              <a:rPr lang="es-SV" sz="2800" kern="100" spc="-35" dirty="0" smtClean="0">
                <a:latin typeface="Arial Narrow"/>
                <a:ea typeface="Times New Roman"/>
                <a:cs typeface="Arial Narrow"/>
              </a:rPr>
              <a:t>st</a:t>
            </a:r>
            <a:r>
              <a:rPr lang="es-SV" sz="2800" kern="100" spc="-20" dirty="0" smtClean="0">
                <a:latin typeface="Arial Narrow"/>
                <a:ea typeface="Times New Roman"/>
                <a:cs typeface="Arial Narrow"/>
              </a:rPr>
              <a:t>o</a:t>
            </a:r>
            <a:r>
              <a:rPr lang="es-SV" sz="2800" kern="100" dirty="0" smtClean="0">
                <a:latin typeface="Arial Narrow"/>
                <a:ea typeface="Times New Roman"/>
                <a:cs typeface="Arial Narrow"/>
              </a:rPr>
              <a:t>s</a:t>
            </a:r>
            <a:r>
              <a:rPr lang="es-SV" sz="2800" kern="100" spc="-70" dirty="0" smtClean="0">
                <a:latin typeface="Arial Narrow"/>
                <a:ea typeface="Times New Roman"/>
                <a:cs typeface="Arial Narrow"/>
              </a:rPr>
              <a:t> </a:t>
            </a:r>
            <a:r>
              <a:rPr lang="es-SV" sz="2800" kern="100" spc="-25" dirty="0" smtClean="0">
                <a:latin typeface="Arial Narrow"/>
                <a:ea typeface="Times New Roman"/>
                <a:cs typeface="Arial Narrow"/>
              </a:rPr>
              <a:t>s</a:t>
            </a:r>
            <a:r>
              <a:rPr lang="es-SV" sz="2800" kern="100" spc="-30" dirty="0" smtClean="0">
                <a:latin typeface="Arial Narrow"/>
                <a:ea typeface="Times New Roman"/>
                <a:cs typeface="Arial Narrow"/>
              </a:rPr>
              <a:t>o</a:t>
            </a:r>
            <a:r>
              <a:rPr lang="es-SV" sz="2800" kern="100" dirty="0" smtClean="0">
                <a:latin typeface="Arial Narrow"/>
                <a:ea typeface="Times New Roman"/>
                <a:cs typeface="Arial Narrow"/>
              </a:rPr>
              <a:t>n</a:t>
            </a:r>
            <a:r>
              <a:rPr lang="es-SV" sz="2800" kern="100" spc="-55" dirty="0" smtClean="0">
                <a:latin typeface="Arial Narrow"/>
                <a:ea typeface="Times New Roman"/>
                <a:cs typeface="Arial Narrow"/>
              </a:rPr>
              <a:t> </a:t>
            </a:r>
            <a:r>
              <a:rPr lang="es-SV" sz="2800" kern="100" spc="-40" dirty="0" smtClean="0">
                <a:latin typeface="Arial Narrow"/>
                <a:ea typeface="Times New Roman"/>
                <a:cs typeface="Arial Narrow"/>
              </a:rPr>
              <a:t>l</a:t>
            </a:r>
            <a:r>
              <a:rPr lang="es-SV" sz="2800" kern="100" spc="-30" dirty="0" smtClean="0">
                <a:latin typeface="Arial Narrow"/>
                <a:ea typeface="Times New Roman"/>
                <a:cs typeface="Arial Narrow"/>
              </a:rPr>
              <a:t>o</a:t>
            </a:r>
            <a:r>
              <a:rPr lang="es-SV" sz="2800" kern="100" dirty="0" smtClean="0">
                <a:latin typeface="Arial Narrow"/>
                <a:ea typeface="Times New Roman"/>
                <a:cs typeface="Arial Narrow"/>
              </a:rPr>
              <a:t>s</a:t>
            </a:r>
            <a:r>
              <a:rPr lang="es-SV" sz="2800" kern="100" spc="-60" dirty="0" smtClean="0">
                <a:latin typeface="Arial Narrow"/>
                <a:ea typeface="Times New Roman"/>
                <a:cs typeface="Arial Narrow"/>
              </a:rPr>
              <a:t> </a:t>
            </a:r>
            <a:r>
              <a:rPr lang="es-SV" sz="2800" kern="100" spc="-20" dirty="0" smtClean="0">
                <a:latin typeface="Arial Narrow"/>
                <a:ea typeface="Times New Roman"/>
                <a:cs typeface="Arial Narrow"/>
              </a:rPr>
              <a:t>p</a:t>
            </a:r>
            <a:r>
              <a:rPr lang="es-SV" sz="2800" kern="100" spc="-40" dirty="0" smtClean="0">
                <a:latin typeface="Arial Narrow"/>
                <a:ea typeface="Times New Roman"/>
                <a:cs typeface="Arial Narrow"/>
              </a:rPr>
              <a:t>r</a:t>
            </a:r>
            <a:r>
              <a:rPr lang="es-SV" sz="2800" kern="100" spc="-30" dirty="0" smtClean="0">
                <a:latin typeface="Arial Narrow"/>
                <a:ea typeface="Times New Roman"/>
                <a:cs typeface="Arial Narrow"/>
              </a:rPr>
              <a:t>é</a:t>
            </a:r>
            <a:r>
              <a:rPr lang="es-SV" sz="2800" kern="100" spc="-35" dirty="0" smtClean="0">
                <a:latin typeface="Arial Narrow"/>
                <a:ea typeface="Times New Roman"/>
                <a:cs typeface="Arial Narrow"/>
              </a:rPr>
              <a:t>s</a:t>
            </a:r>
            <a:r>
              <a:rPr lang="es-SV" sz="2800" kern="100" spc="-20" dirty="0" smtClean="0">
                <a:latin typeface="Arial Narrow"/>
                <a:ea typeface="Times New Roman"/>
                <a:cs typeface="Arial Narrow"/>
              </a:rPr>
              <a:t>t</a:t>
            </a:r>
            <a:r>
              <a:rPr lang="es-SV" sz="2800" kern="100" spc="-30" dirty="0" smtClean="0">
                <a:latin typeface="Arial Narrow"/>
                <a:ea typeface="Times New Roman"/>
                <a:cs typeface="Arial Narrow"/>
              </a:rPr>
              <a:t>a</a:t>
            </a:r>
            <a:r>
              <a:rPr lang="es-SV" sz="2800" kern="100" spc="-40" dirty="0" smtClean="0">
                <a:latin typeface="Arial Narrow"/>
                <a:ea typeface="Times New Roman"/>
                <a:cs typeface="Arial Narrow"/>
              </a:rPr>
              <a:t>m</a:t>
            </a:r>
            <a:r>
              <a:rPr lang="es-SV" sz="2800" kern="100" spc="-20" dirty="0" smtClean="0">
                <a:latin typeface="Arial Narrow"/>
                <a:ea typeface="Times New Roman"/>
                <a:cs typeface="Arial Narrow"/>
              </a:rPr>
              <a:t>o</a:t>
            </a:r>
            <a:r>
              <a:rPr lang="es-SV" sz="2800" kern="100" dirty="0" smtClean="0">
                <a:latin typeface="Arial Narrow"/>
                <a:ea typeface="Times New Roman"/>
                <a:cs typeface="Arial Narrow"/>
              </a:rPr>
              <a:t>s</a:t>
            </a:r>
            <a:r>
              <a:rPr lang="es-SV" sz="2800" kern="100" spc="-70" dirty="0" smtClean="0">
                <a:latin typeface="Arial Narrow"/>
                <a:ea typeface="Times New Roman"/>
                <a:cs typeface="Arial Narrow"/>
              </a:rPr>
              <a:t> </a:t>
            </a:r>
            <a:r>
              <a:rPr lang="es-SV" sz="2800" kern="100" spc="-20" dirty="0" smtClean="0">
                <a:latin typeface="Arial Narrow"/>
                <a:ea typeface="Times New Roman"/>
                <a:cs typeface="Arial Narrow"/>
              </a:rPr>
              <a:t>q</a:t>
            </a:r>
            <a:r>
              <a:rPr lang="es-SV" sz="2800" kern="100" spc="-30" dirty="0" smtClean="0">
                <a:latin typeface="Arial Narrow"/>
                <a:ea typeface="Times New Roman"/>
                <a:cs typeface="Arial Narrow"/>
              </a:rPr>
              <a:t>u</a:t>
            </a:r>
            <a:r>
              <a:rPr lang="es-SV" sz="2800" kern="100" dirty="0" smtClean="0">
                <a:latin typeface="Arial Narrow"/>
                <a:ea typeface="Times New Roman"/>
                <a:cs typeface="Arial Narrow"/>
              </a:rPr>
              <a:t>e</a:t>
            </a:r>
            <a:r>
              <a:rPr lang="es-SV" sz="2800" kern="100" spc="-55" dirty="0" smtClean="0">
                <a:latin typeface="Arial Narrow"/>
                <a:ea typeface="Times New Roman"/>
                <a:cs typeface="Arial Narrow"/>
              </a:rPr>
              <a:t> </a:t>
            </a:r>
            <a:r>
              <a:rPr lang="es-SV" sz="2800" kern="100" spc="-30" dirty="0" smtClean="0">
                <a:latin typeface="Arial Narrow"/>
                <a:ea typeface="Times New Roman"/>
                <a:cs typeface="Arial Narrow"/>
              </a:rPr>
              <a:t>e</a:t>
            </a:r>
            <a:r>
              <a:rPr lang="es-SV" sz="2800" kern="100" dirty="0" smtClean="0">
                <a:latin typeface="Arial Narrow"/>
                <a:ea typeface="Times New Roman"/>
                <a:cs typeface="Arial Narrow"/>
              </a:rPr>
              <a:t>l</a:t>
            </a:r>
            <a:r>
              <a:rPr lang="es-SV" sz="2800" kern="100" spc="-70" dirty="0" smtClean="0">
                <a:latin typeface="Arial Narrow"/>
                <a:ea typeface="Times New Roman"/>
                <a:cs typeface="Arial Narrow"/>
              </a:rPr>
              <a:t> </a:t>
            </a:r>
            <a:r>
              <a:rPr lang="es-SV" sz="2800" kern="100" spc="-30" dirty="0" smtClean="0">
                <a:latin typeface="Arial Narrow"/>
                <a:ea typeface="Times New Roman"/>
                <a:cs typeface="Arial Narrow"/>
              </a:rPr>
              <a:t>de</a:t>
            </a:r>
            <a:r>
              <a:rPr lang="es-SV" sz="2800" kern="100" spc="-20" dirty="0" smtClean="0">
                <a:latin typeface="Arial Narrow"/>
                <a:ea typeface="Times New Roman"/>
                <a:cs typeface="Arial Narrow"/>
              </a:rPr>
              <a:t>p</a:t>
            </a:r>
            <a:r>
              <a:rPr lang="es-SV" sz="2800" kern="100" spc="-30" dirty="0" smtClean="0">
                <a:latin typeface="Arial Narrow"/>
                <a:ea typeface="Times New Roman"/>
                <a:cs typeface="Arial Narrow"/>
              </a:rPr>
              <a:t>ar</a:t>
            </a:r>
            <a:r>
              <a:rPr lang="es-SV" sz="2800" kern="100" spc="-35" dirty="0" smtClean="0">
                <a:latin typeface="Arial Narrow"/>
                <a:ea typeface="Times New Roman"/>
                <a:cs typeface="Arial Narrow"/>
              </a:rPr>
              <a:t>t</a:t>
            </a:r>
            <a:r>
              <a:rPr lang="es-SV" sz="2800" kern="100" spc="-20" dirty="0" smtClean="0">
                <a:latin typeface="Arial Narrow"/>
                <a:ea typeface="Times New Roman"/>
                <a:cs typeface="Arial Narrow"/>
              </a:rPr>
              <a:t>a</a:t>
            </a:r>
            <a:r>
              <a:rPr lang="es-SV" sz="2800" kern="100" spc="-40" dirty="0" smtClean="0">
                <a:latin typeface="Arial Narrow"/>
                <a:ea typeface="Times New Roman"/>
                <a:cs typeface="Arial Narrow"/>
              </a:rPr>
              <a:t>m</a:t>
            </a:r>
            <a:r>
              <a:rPr lang="es-SV" sz="2800" kern="100" spc="-30" dirty="0" smtClean="0">
                <a:latin typeface="Arial Narrow"/>
                <a:ea typeface="Times New Roman"/>
                <a:cs typeface="Arial Narrow"/>
              </a:rPr>
              <a:t>en</a:t>
            </a:r>
            <a:r>
              <a:rPr lang="es-SV" sz="2800" kern="100" spc="-35" dirty="0" smtClean="0">
                <a:latin typeface="Arial Narrow"/>
                <a:ea typeface="Times New Roman"/>
                <a:cs typeface="Arial Narrow"/>
              </a:rPr>
              <a:t>t</a:t>
            </a:r>
            <a:r>
              <a:rPr lang="es-SV" sz="2800" kern="100" dirty="0" smtClean="0">
                <a:latin typeface="Arial Narrow"/>
                <a:ea typeface="Times New Roman"/>
                <a:cs typeface="Arial Narrow"/>
              </a:rPr>
              <a:t>o</a:t>
            </a:r>
            <a:r>
              <a:rPr lang="es-SV" sz="2800" kern="100" spc="-55" dirty="0" smtClean="0">
                <a:latin typeface="Arial Narrow"/>
                <a:ea typeface="Times New Roman"/>
                <a:cs typeface="Arial Narrow"/>
              </a:rPr>
              <a:t> </a:t>
            </a:r>
            <a:r>
              <a:rPr lang="es-SV" sz="2800" kern="100" spc="-30" dirty="0" smtClean="0">
                <a:latin typeface="Arial Narrow"/>
                <a:ea typeface="Times New Roman"/>
                <a:cs typeface="Arial Narrow"/>
              </a:rPr>
              <a:t>d</a:t>
            </a:r>
            <a:r>
              <a:rPr lang="es-SV" sz="2800" kern="100" dirty="0" smtClean="0">
                <a:latin typeface="Arial Narrow"/>
                <a:ea typeface="Times New Roman"/>
                <a:cs typeface="Arial Narrow"/>
              </a:rPr>
              <a:t>e</a:t>
            </a:r>
            <a:r>
              <a:rPr lang="es-SV" sz="2800" kern="100" spc="-55" dirty="0" smtClean="0">
                <a:latin typeface="Arial Narrow"/>
                <a:ea typeface="Times New Roman"/>
                <a:cs typeface="Arial Narrow"/>
              </a:rPr>
              <a:t> </a:t>
            </a:r>
            <a:r>
              <a:rPr lang="es-SV" sz="2800" kern="100" spc="-35" dirty="0" smtClean="0">
                <a:latin typeface="Arial Narrow"/>
                <a:ea typeface="Times New Roman"/>
                <a:cs typeface="Arial Narrow"/>
              </a:rPr>
              <a:t>c</a:t>
            </a:r>
            <a:r>
              <a:rPr lang="es-SV" sz="2800" kern="100" spc="-30" dirty="0" smtClean="0">
                <a:latin typeface="Arial Narrow"/>
                <a:ea typeface="Times New Roman"/>
                <a:cs typeface="Arial Narrow"/>
              </a:rPr>
              <a:t>o</a:t>
            </a:r>
            <a:r>
              <a:rPr lang="es-SV" sz="2800" kern="100" spc="-20" dirty="0" smtClean="0">
                <a:latin typeface="Arial Narrow"/>
                <a:ea typeface="Times New Roman"/>
                <a:cs typeface="Arial Narrow"/>
              </a:rPr>
              <a:t>b</a:t>
            </a:r>
            <a:r>
              <a:rPr lang="es-SV" sz="2800" kern="100" spc="-40" dirty="0" smtClean="0">
                <a:latin typeface="Arial Narrow"/>
                <a:ea typeface="Times New Roman"/>
                <a:cs typeface="Arial Narrow"/>
              </a:rPr>
              <a:t>r</a:t>
            </a:r>
            <a:r>
              <a:rPr lang="es-SV" sz="2800" kern="100" dirty="0" smtClean="0">
                <a:latin typeface="Arial Narrow"/>
                <a:ea typeface="Times New Roman"/>
                <a:cs typeface="Arial Narrow"/>
              </a:rPr>
              <a:t>o</a:t>
            </a:r>
            <a:r>
              <a:rPr lang="es-SV" sz="2800" kern="100" spc="-65" dirty="0" smtClean="0">
                <a:latin typeface="Arial Narrow"/>
                <a:ea typeface="Times New Roman"/>
                <a:cs typeface="Arial Narrow"/>
              </a:rPr>
              <a:t> </a:t>
            </a:r>
            <a:r>
              <a:rPr lang="es-SV" sz="2800" kern="100" spc="-30" dirty="0" smtClean="0">
                <a:latin typeface="Arial Narrow"/>
                <a:ea typeface="Times New Roman"/>
                <a:cs typeface="Arial Narrow"/>
              </a:rPr>
              <a:t>d</a:t>
            </a:r>
            <a:r>
              <a:rPr lang="es-SV" sz="2800" kern="100" spc="-20" dirty="0" smtClean="0">
                <a:latin typeface="Arial Narrow"/>
                <a:ea typeface="Times New Roman"/>
                <a:cs typeface="Arial Narrow"/>
              </a:rPr>
              <a:t>et</a:t>
            </a:r>
            <a:r>
              <a:rPr lang="es-SV" sz="2800" kern="100" spc="-30" dirty="0" smtClean="0">
                <a:latin typeface="Arial Narrow"/>
                <a:ea typeface="Times New Roman"/>
                <a:cs typeface="Arial Narrow"/>
              </a:rPr>
              <a:t>er</a:t>
            </a:r>
            <a:r>
              <a:rPr lang="es-SV" sz="2800" kern="100" spc="-40" dirty="0" smtClean="0">
                <a:latin typeface="Arial Narrow"/>
                <a:ea typeface="Times New Roman"/>
                <a:cs typeface="Arial Narrow"/>
              </a:rPr>
              <a:t>m</a:t>
            </a:r>
            <a:r>
              <a:rPr lang="es-SV" sz="2800" kern="100" spc="-25" dirty="0" smtClean="0">
                <a:latin typeface="Arial Narrow"/>
                <a:ea typeface="Times New Roman"/>
                <a:cs typeface="Arial Narrow"/>
              </a:rPr>
              <a:t>i</a:t>
            </a:r>
            <a:r>
              <a:rPr lang="es-SV" sz="2800" kern="100" spc="-30" dirty="0" smtClean="0">
                <a:latin typeface="Arial Narrow"/>
                <a:ea typeface="Times New Roman"/>
                <a:cs typeface="Arial Narrow"/>
              </a:rPr>
              <a:t>n</a:t>
            </a:r>
            <a:r>
              <a:rPr lang="es-SV" sz="2800" kern="100" dirty="0" smtClean="0">
                <a:latin typeface="Arial Narrow"/>
                <a:ea typeface="Times New Roman"/>
                <a:cs typeface="Arial Narrow"/>
              </a:rPr>
              <a:t>ó</a:t>
            </a:r>
            <a:r>
              <a:rPr lang="es-SV" sz="2800" kern="100" spc="-65" dirty="0" smtClean="0">
                <a:latin typeface="Arial Narrow"/>
                <a:ea typeface="Times New Roman"/>
                <a:cs typeface="Arial Narrow"/>
              </a:rPr>
              <a:t> </a:t>
            </a:r>
            <a:r>
              <a:rPr lang="es-SV" sz="2800" kern="100" spc="-30" dirty="0" smtClean="0">
                <a:latin typeface="Arial Narrow"/>
                <a:ea typeface="Times New Roman"/>
                <a:cs typeface="Arial Narrow"/>
              </a:rPr>
              <a:t>qu</a:t>
            </a:r>
            <a:r>
              <a:rPr lang="es-SV" sz="2800" kern="100" dirty="0" smtClean="0">
                <a:latin typeface="Arial Narrow"/>
                <a:ea typeface="Times New Roman"/>
                <a:cs typeface="Arial Narrow"/>
              </a:rPr>
              <a:t>e</a:t>
            </a:r>
            <a:r>
              <a:rPr lang="es-SV" sz="2800" kern="100" spc="-55" dirty="0" smtClean="0">
                <a:latin typeface="Arial Narrow"/>
                <a:ea typeface="Times New Roman"/>
                <a:cs typeface="Arial Narrow"/>
              </a:rPr>
              <a:t> </a:t>
            </a:r>
            <a:r>
              <a:rPr lang="es-SV" sz="2800" kern="100" spc="-40" dirty="0" smtClean="0">
                <a:latin typeface="Arial Narrow"/>
                <a:ea typeface="Times New Roman"/>
                <a:cs typeface="Arial Narrow"/>
              </a:rPr>
              <a:t>l</a:t>
            </a:r>
            <a:r>
              <a:rPr lang="es-SV" sz="2800" kern="100" dirty="0" smtClean="0">
                <a:latin typeface="Arial Narrow"/>
                <a:ea typeface="Times New Roman"/>
                <a:cs typeface="Arial Narrow"/>
              </a:rPr>
              <a:t>a</a:t>
            </a:r>
            <a:r>
              <a:rPr lang="es-SV" sz="2800" kern="100" spc="-55" dirty="0" smtClean="0">
                <a:latin typeface="Arial Narrow"/>
                <a:ea typeface="Times New Roman"/>
                <a:cs typeface="Arial Narrow"/>
              </a:rPr>
              <a:t> </a:t>
            </a:r>
            <a:r>
              <a:rPr lang="es-SV" sz="2800" kern="100" spc="-30" dirty="0" smtClean="0">
                <a:latin typeface="Arial Narrow"/>
                <a:ea typeface="Times New Roman"/>
                <a:cs typeface="Arial Narrow"/>
              </a:rPr>
              <a:t>do</a:t>
            </a:r>
            <a:r>
              <a:rPr lang="es-SV" sz="2800" kern="100" spc="-25" dirty="0" smtClean="0">
                <a:latin typeface="Arial Narrow"/>
                <a:ea typeface="Times New Roman"/>
                <a:cs typeface="Arial Narrow"/>
              </a:rPr>
              <a:t>c</a:t>
            </a:r>
            <a:r>
              <a:rPr lang="es-SV" sz="2800" kern="100" spc="-30" dirty="0" smtClean="0">
                <a:latin typeface="Arial Narrow"/>
                <a:ea typeface="Times New Roman"/>
                <a:cs typeface="Arial Narrow"/>
              </a:rPr>
              <a:t>u</a:t>
            </a:r>
            <a:r>
              <a:rPr lang="es-SV" sz="2800" kern="100" spc="-40" dirty="0" smtClean="0">
                <a:latin typeface="Arial Narrow"/>
                <a:ea typeface="Times New Roman"/>
                <a:cs typeface="Arial Narrow"/>
              </a:rPr>
              <a:t>m</a:t>
            </a:r>
            <a:r>
              <a:rPr lang="es-SV" sz="2800" kern="100" spc="-20" dirty="0" smtClean="0">
                <a:latin typeface="Arial Narrow"/>
                <a:ea typeface="Times New Roman"/>
                <a:cs typeface="Arial Narrow"/>
              </a:rPr>
              <a:t>e</a:t>
            </a:r>
            <a:r>
              <a:rPr lang="es-SV" sz="2800" kern="100" spc="-30" dirty="0" smtClean="0">
                <a:latin typeface="Arial Narrow"/>
                <a:ea typeface="Times New Roman"/>
                <a:cs typeface="Arial Narrow"/>
              </a:rPr>
              <a:t>n</a:t>
            </a:r>
            <a:r>
              <a:rPr lang="es-SV" sz="2800" kern="100" spc="-35" dirty="0" smtClean="0">
                <a:latin typeface="Arial Narrow"/>
                <a:ea typeface="Times New Roman"/>
                <a:cs typeface="Arial Narrow"/>
              </a:rPr>
              <a:t>t</a:t>
            </a:r>
            <a:r>
              <a:rPr lang="es-SV" sz="2800" kern="100" spc="-20" dirty="0" smtClean="0">
                <a:latin typeface="Arial Narrow"/>
                <a:ea typeface="Times New Roman"/>
                <a:cs typeface="Arial Narrow"/>
              </a:rPr>
              <a:t>a</a:t>
            </a:r>
            <a:r>
              <a:rPr lang="es-SV" sz="2800" kern="100" spc="-35" dirty="0" smtClean="0">
                <a:latin typeface="Arial Narrow"/>
                <a:ea typeface="Times New Roman"/>
                <a:cs typeface="Arial Narrow"/>
              </a:rPr>
              <a:t>c</a:t>
            </a:r>
            <a:r>
              <a:rPr lang="es-SV" sz="2800" kern="100" spc="-40" dirty="0" smtClean="0">
                <a:latin typeface="Arial Narrow"/>
                <a:ea typeface="Times New Roman"/>
                <a:cs typeface="Arial Narrow"/>
              </a:rPr>
              <a:t>i</a:t>
            </a:r>
            <a:r>
              <a:rPr lang="es-SV" sz="2800" kern="100" spc="-30" dirty="0" smtClean="0">
                <a:latin typeface="Arial Narrow"/>
                <a:ea typeface="Times New Roman"/>
                <a:cs typeface="Arial Narrow"/>
              </a:rPr>
              <a:t>ó</a:t>
            </a:r>
            <a:r>
              <a:rPr lang="es-SV" sz="2800" kern="100" dirty="0" smtClean="0">
                <a:latin typeface="Arial Narrow"/>
                <a:ea typeface="Times New Roman"/>
                <a:cs typeface="Arial Narrow"/>
              </a:rPr>
              <a:t>n</a:t>
            </a:r>
            <a:r>
              <a:rPr lang="es-SV" sz="2800" kern="100" spc="-55" dirty="0" smtClean="0">
                <a:latin typeface="Arial Narrow"/>
                <a:ea typeface="Times New Roman"/>
                <a:cs typeface="Arial Narrow"/>
              </a:rPr>
              <a:t> </a:t>
            </a:r>
            <a:r>
              <a:rPr lang="es-SV" sz="2800" kern="100" spc="-30" dirty="0" smtClean="0">
                <a:latin typeface="Arial Narrow"/>
                <a:ea typeface="Times New Roman"/>
                <a:cs typeface="Arial Narrow"/>
              </a:rPr>
              <a:t>e</a:t>
            </a:r>
            <a:r>
              <a:rPr lang="es-SV" sz="2800" kern="100" dirty="0" smtClean="0">
                <a:latin typeface="Arial Narrow"/>
                <a:ea typeface="Times New Roman"/>
                <a:cs typeface="Arial Narrow"/>
              </a:rPr>
              <a:t>s</a:t>
            </a:r>
            <a:r>
              <a:rPr lang="es-SV" sz="2800" kern="100" spc="-60" dirty="0" smtClean="0">
                <a:latin typeface="Arial Narrow"/>
                <a:ea typeface="Times New Roman"/>
                <a:cs typeface="Arial Narrow"/>
              </a:rPr>
              <a:t> </a:t>
            </a:r>
            <a:r>
              <a:rPr lang="es-SV" sz="2800" kern="100" spc="-35" dirty="0" smtClean="0">
                <a:latin typeface="Arial Narrow"/>
                <a:ea typeface="Times New Roman"/>
                <a:cs typeface="Arial Narrow"/>
              </a:rPr>
              <a:t>f</a:t>
            </a:r>
            <a:r>
              <a:rPr lang="es-SV" sz="2800" kern="100" spc="-30" dirty="0" smtClean="0">
                <a:latin typeface="Arial Narrow"/>
                <a:ea typeface="Times New Roman"/>
                <a:cs typeface="Arial Narrow"/>
              </a:rPr>
              <a:t>a</a:t>
            </a:r>
            <a:r>
              <a:rPr lang="es-SV" sz="2800" kern="100" spc="-25" dirty="0" smtClean="0">
                <a:latin typeface="Arial Narrow"/>
                <a:ea typeface="Times New Roman"/>
                <a:cs typeface="Arial Narrow"/>
              </a:rPr>
              <a:t>l</a:t>
            </a:r>
            <a:r>
              <a:rPr lang="es-SV" sz="2800" kern="100" spc="-35" dirty="0" smtClean="0">
                <a:latin typeface="Arial Narrow"/>
                <a:ea typeface="Times New Roman"/>
                <a:cs typeface="Arial Narrow"/>
              </a:rPr>
              <a:t>s</a:t>
            </a:r>
            <a:r>
              <a:rPr lang="es-SV" sz="2800" kern="100" spc="-30" dirty="0" smtClean="0">
                <a:latin typeface="Arial Narrow"/>
                <a:ea typeface="Times New Roman"/>
                <a:cs typeface="Arial Narrow"/>
              </a:rPr>
              <a:t>a.</a:t>
            </a:r>
            <a:endParaRPr lang="fr-FR" sz="2000" kern="100" dirty="0" smtClean="0">
              <a:latin typeface="Calibri"/>
              <a:ea typeface="Times New Roman"/>
              <a:cs typeface="Times New Roman"/>
            </a:endParaRPr>
          </a:p>
          <a:p>
            <a:endParaRPr lang="fr-FR"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l="29934" t="12316" r="24424" b="10210"/>
          <a:stretch>
            <a:fillRect/>
          </a:stretch>
        </p:blipFill>
        <p:spPr bwMode="auto">
          <a:xfrm>
            <a:off x="1082841" y="0"/>
            <a:ext cx="767614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cstate="print"/>
          <a:srcRect l="26727" t="14421" r="19243" b="14421"/>
          <a:stretch>
            <a:fillRect/>
          </a:stretch>
        </p:blipFill>
        <p:spPr bwMode="auto">
          <a:xfrm>
            <a:off x="890337" y="360947"/>
            <a:ext cx="7988968" cy="61650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6884" y="2628900"/>
            <a:ext cx="8596668" cy="1320800"/>
          </a:xfrm>
        </p:spPr>
        <p:txBody>
          <a:bodyPr>
            <a:normAutofit/>
          </a:bodyPr>
          <a:lstStyle/>
          <a:p>
            <a:pPr algn="ctr"/>
            <a:r>
              <a:rPr lang="fr-FR"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INFORME</a:t>
            </a:r>
            <a:endParaRPr lang="fr-FR"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26" name="AutoShape 2" descr="data:image/jpeg;base64,/9j/4AAQSkZJRgABAQAAAQABAAD/2wCEAAkGBhAQDxQPDxQQDxAPDw8PEA8PFA8PFRAQFBAVFBQQFhIXHCYfFxkkGRIUHy8iJCcqLS0sFR4xNTAqNSYtLSkBCQoKDgwOFA8PFCkcFBgpKSkpLSkpKSkpKSkpKSkpKSkpKSkpKTIpKSkpKSkpKSkpKSkpKSksLCksKSwpKSkpKf/AABEIAOEA4QMBIgACEQEDEQH/xAAbAAEAAgMBAQAAAAAAAAAAAAAAAgMBBAUGB//EADsQAAEDAgQDBAcHBAIDAAAAAAEAAgMEERIhMUEFUWETIjJxBkJSYoGRsRQjM6HB0fBDU+HxJHIVY6L/xAAYAQEBAQEBAAAAAAAAAAAAAAAAAgMBBP/EACARAQEBAQACAgIDAAAAAAAAAAABAhEhMTJxEkEDIlH/2gAMAwEAAhEDEQA/APuKIiAiIgIiICIiAiIgLF1glYJXHUrpdQul1zpxO6XUMSXTpxO6KF1m6704mijdZuuuMoiICIiAiIgIiICIiAiIgIiICIiAiLF0GVhYJUSVx0JWCVElQL1FqpEy5Rxqpz1mJpd0HPn5KO9vIrnE8azjUX052z6HI/NUGS2RyPVL2e3ZytrGshy1hKpiRJpy5bAKldUB6mHK5U2LbrN1WHLIKvqeJrKjdZuuuMosLKAiIgIiICIiAiIgIiwUBYJQlRJXOuhKgXI5yqe5Z2rkHOVT5Fh8inT0t+87TYc+pWfnV5F+M+yCHFmcm/X/AAtwBZARb5zMsrellCfCGkvthAuSdAOasVc8Ae0tdoVSWhAGSjFE61tWu1GeV9xpusOxN8QI+nzXO4t6OzYXOpXtbJhY2MyYj2YbfMczmbaDpkvOQ+lXEqHDHXRfa47WL4Y7OuTYNvcAnNoza25dYXtc53+OX14XN2PbNlVrZFo8Nr6eqB7B1nsDDLHqYnPFwx9sg7oCth8b26jLmMwsrNZadlbQephy02TK5r12acuWwCpXVTXKYK1lZ2LAVlQBUgqSyiIugiIgIiICIsIBKwShKgXKbXZGSVW5yOcqnPUXS5B7lTJIsPetmmpbd52uw5f5Wcl1fDS2ZiENISLnI27oOdjsSN/JbUTSGgOOJwABdbDiNszbZTRb5zJORhb0RFgqnGUREBUVVHHK0ska17Da7XAEZG4PwIB+CvRBy6D0eihc14dNI9jBG180j5HYQLZknvE83XK6iLCCiSkac/CeY/Za7oHt94cx+y6FlVUTtY0ucQABckqLiVU1Y1WSq9rlxabi/bSOIGFthhuRdw522XTjkUTxeL9zrcBUgqWOVrStIipoiKkiIiAiKJQZUSUKiSptdCVW5yOcqnPWd00kHvVLn3NhmToEuSbDMlblPThvUnU/oOiiS7+lWzP2jTU2HM5u+nQLZRF6JJPTG3oixZZXXBYJWUQEREBERARFB7w0XOQCBNKGtLnEAAEkleR4hXuqn4W5RDMXyDreu73VnivEzUuwNyhbqdA+2pPuj81y6mqxfdReE6nQvtueTRy/XQNun4hCJQyMlziMy4nNo3DdhfcrvwSrydJwtkEhkGb5QC5xxXy88mjkBoF36WVefV/tW0+LtxPWywrQp3rdjK1iKuCLAWVaBERBgqJKyVEqa6wSq3OWXFUvcs9VcjD3qoAuNh/rqVlrC42HxPJb0MIaLD4nmpzm6+lXX4/bEEAaMtdzzViISt5OMe9ZRYusroIhWLIMrCyiAEREBEWHOtqgw94AudF5PjPFzOTGw2iae869sdtc/Z6qXHON9peOM2jbfG/S9tWg8uZXDkkuBkcOQYzQvOxI2G/TUoJTz3AYzQ6DQvtueTR/M1tUtMIxc5uNjp8suXIfFRpKbCMb7Fzvl0AHs8huVtdoG4nOIbhF3yO0iB+rzy2Qa1bSS4g+7SxgONo8THOItiJOd+nxW5RvXmq50s80bsToqRmIxw4gDM8HOV41d9Bfnmu/ROXn38m2fi79M5dGJcukK6cK0yitgLKwFlaIEREECoOUyqnlRVRB7lU2MvOWQ3KSuWtHxhrHBjrYTo9puL306KJPyq7eR0I5mAiMZG1x73Ox3K2FzDQgDFCGuaSHdi7wEg3xMPqHfLI5eajHXubYa595slhIy4vY2yO2Yv8AqtmTpvNhdaxVsNQ14u03yFxuLjcKtzbFABIV7HXF1rq2F2yC5Rc+ykqJnZ25IBn6LIn5hVJdBtA3WVXDopkoBK8t6QcdxXjjOFjfxJL/APyCrPSHj1sUUZwgD7yT2RyHVeYFiBLICIm/hxal7tnEb3OgQSL8g5wIZkI493nYkfmB8Stukpv6kli4jIbAX0Hu9dyo0lMSe1ltc+FuzRu0H6ndWvlxE2cGNZnJKchGBsPe5DbzQWul8RJDAwXkkOkY/V/IbLntBqSCQWUzCTHGcjI4ayPP8sosaakjIx0sbrsZvK4eu48/p5rqUlIZ3YW2bEzxv0AA2HIIObWSSvc0MjcYWd50w8INrBtth5reolxOIelj6uX7Lw8hlDCbS1AzNS4eqw7Rjn63QDPt0AWGvOm2fTvUi6kK5dIupCtIitgLKwFlWgREQVuVUhVrlRKs9LjVnK8vXcNeyR0sWbXWxRG9id7bAr0lQ5UxRB7cF2iTN3Zm/fbzIOvwWePkvXxcnhXGnM8NyB4o3atPRei7WKpZkbOtbEAMTMwd+oC8zWcPu7R0UzdN7jodJB01HJa8NY5rrH7uXa3hkHTn5ar0MXoanFE4EkjXDKCcN7mzMOxzO2fXQb0VcHd2SwcBfECMJHMnblyvuudQcZa/7uUAOORvmHfP6KNVwezXGK7mOuTDbFsG2ZmLNA9Ua/kg7KLg0vEXxA4zjYD4Se+3o0HbTxWzOy7UMweMTTcdciOhGxQXYzzUURAVkTL5qtTZLbJBfded9IePYQY4zYgfeSbMH7rPH/SAMBjjIDrXe46Mbz8+QXlIow8dtN3YGEua12sp9t3T/SDDAHN7abuwNN2MN7yOv43DfPQbrYpYHSu7aUWGeBmmEfvzO2ihTRuqH9rIC2NptGzTbW3O3yCtlmMrjHGcLGZSSjIMHsN6oJyTGQlrSGMZ+JKcgwDYdem3mtRrPtNmtBZSxHut0MrvaPM/RGt7e0cYLKaM7ayHn1K6cFOZD2UdmtaO87ZjdTn+qCVNTGU9myzY2jvu0DWjOwP85ryPpJ6RmuceH0JwUEZw1FQ3I1bgc42kf0tj7We2tfpP6S/bMXDaAubRsdhqqlvdNQWnvRMIzwXyJ3zGinw+jbG0MYAAANFlvf6jTOf3W7w2lbG0MYLNAsAF6KhauTSRLu0UanMVqutShdOFaFMxdCILWMquCygRU4IiIK3KiVXuVEqz0uOdUryfEqepEwdEO0ize4B2GSMj1o+fl9F6yqWtSd8PYxt3tsXEnVu1j6v+Fnj5tNfFzaL0hD2YakdqzTtmjvsPJ7R/tbNZw9r2YgRLG7Nsre987b9RmtSu4ZdxfGcEoHeuPEOT27j3gtSlqXxuPZkxS2u+J3eY8e1b1h1Ga9DBBxMZwy3LPVl1LeWK2o94Zjddeh4u6KzZO8wgEO1y533HVa0dXHN3SBFKf6bj3Xnmx2x/ma1nQuiJAGJl7uiORb7zT6p/I9EHp5aaKcB4Petk9psSDq09DpzsudDSvZIO8Yp7WAObZmADJrzk432IBy0GZOhS1DmfeQnEy9nNOWE8nN9U9dF3qTiEc7cLgL6lh1B5jl5hBtw1THlzWkFzLB7dHMJ0u3a9lcuXJSPY4El0mjGTtAMsbSfDINJGXAztfPPmuky9hexNsyBYE9AgldcTj3HBECxhGO1yTowe0VPjnGhCMDbGQgnPRo9o9F5KKAzEySE9kDck5GV37fRBKmh7W8sxtC0l1nZGVw9Z3RGYquTEbtp4yMI0xkaG30G2pVRe6rf2be7AwjERo62jQP0W1NKXn7PB3Wt7r3jPCN2t5uPNBOacyO7GHusb3ZJBo0ew3mVTg7X7iHuwM8bhniPK+5P5+Wsiy/8Ax4e61v4j+XMX3PP5LehgtaGIWsMyfVG7nHmgzDAXEQxCwAzOzBuSea8n6UekhnceG8PcWwNJbWVTdZCD3oWOHxufh5S9KPSZznHhvDyRbKrqRq3mwH2vp56a/DOGshYI2CwAt5rLe+eI0xnvmpcP4eyJgjjADWgCwyXVpoVGngXVpaZZ5yu6W0dOu3SQqilpl1qeFbSMrV0DFtsCrjYrgFaUkREBERBByplVxVUgUVUc2qXnOJTSMkbgZKb5mWIm8dty3cfzNelqQuW8vDx2bO0vkbHCWN3cDosp41Gt8ytaPjhIH2gYx6tRFa46ubv5j5KVXSMlaHAtcL3bIzKzud9WO/JYqKMXLo7A37w0BPvN9R3XRabWFpJjvG/1m5C/mNCPy8l6GDXkGfZzW1s2TQE+97J66FbLKl7O5Ld7Bo712eR3Cw+XGLPbfYgbeQ/RUxy4BY/eQ6AjN0fTy6FBe6Kx7WFwBt4hoR7L28vy8lZFaQ3Z93M3Mx316sP6f7VYjLbPYbtOjm6Hp0PQqMsQeLjIjO4ywnn0/miDsUHGyDgmyOmLTPqNitjjHGmxNs2xe4d0ch7R6LhCua5uGouHAHDM0XxWGjmjUrRjhM1nEFkdu8Sbk2OTc/ogrjhM7i95PZ3u528juQ6KqtqDO8QRd1gHeI0a3kP5mra6qLrRxgBugA06/DnzVFsA7GK+Mnvv3BO3/b6INgPyFPBkBk94ztfUDm4q0tw/8eHJ1vvH7RjfP2ufyUG/c2p4bGdw7ztRA3ck+0tuGERNEbM3HMuO53e4/wA+aCcMIYBFFrqScrc3u/mS836V+kzoz/4+hP37wDPP/Zad/wDudhtqdgrvSr0jNM0U1N36ucZEi/Zt/vPHIeq3dcfg3CBC03JfI8l0kjs3PecySd1nvfPE9rxnv0s4TwpkDAxnm52pc46kncrrwQrEEK6lLTLLMa2pUtKuzS0qjS0q61PAtpGVrNPAt2ONI41e1qpAApBAsroIiICIiCJCrkCtKg8Ka7HPqGrjVlTPEccBbceJjxcPHLmPgu9O1cqrjWdn7aRqU1fTVj96SsAtY2GMcgfDK3XI/JRq6RzThlaGOGTXtPdOvhJ8P/U5ciuVxSga8d4Z7EZEHmCo0XpPNTjsqoGrp9A/WWMefrjzz6ldn8n+uXH+L3AtNjqDkdP9eX+1PsmP1PZyaCQZtd0e3Q/zzW2GQzs7Wmf2sZ1t4mH2SDmPIrScwjI/Dken8/ytWakslp3aCztWaxyDodituHDIMcJN2+KM+Jn7hSgqi0YHjGw6sdt5fz5quo4V/WpXG7dh4m9DzCDBibJlkx/Xwu/YrVrJC0dm/uOGZ5uGmXO/NblPVsnOCS0NR8myEcuRXPr60Wwt78mIsBAvmOR3/RBpueWnC38R2WXqDYDr9PNXzu+ytEbAH1co7o1ETd3nqthsYpGY3d6pcLhuvZg/qtWkgwXmk70sudzy2Hl9UG1QU4hZa+KR/ee86uPtHotbj/G20cV7Y55TaKPdzjo53Qa2+Kuqa5lNGZpvFbE1p/JxHnoN15WnjfPKaqe5e6+Bp9Rv781G9fjFZz1HhPDXBzp5iZJ5Tie87e6OQC7kEKjDCunS0ywk7e1tbzwlS0y7NJSqNJSrr01OtpGVqVPTreijSKNXtarQy1qkAgWV0EREBERAREQYKiQprBXBrStXOqYl1XtWrNGpsVK85VwLj1MC9VU065VTSrO5aSvKmnfFJ2tO90Mg3bo4ey5ujh5rq0fpJHL93VhtPMbASj8GU9b+A+fzUp6Vc6powQQRcFRLcqsmndmidGbOBI2tmQOYPrBIpHMIew66OGYPQ/t9V52krZ6YYWffwf2JCe6P/W7Vvlp0XWoeIxy3dTk3teSnlyeB1aPEPeC3zuaY6zY6c9PDVCzrRTagjIOPNacpNNd0jMc4GGE7E6A6a9VNoDxdl7jNzD4m9RzHVKurswOecWHui9ybcgrS5Rc42fMLHVwvixv8/ZC3AOzb201i43McZy09d3IBSggsBPMCXO/Bh3cdiQvO8crnVEhhBxAG08g0NjlA33RvzK5q8nXZOtSeZ1XL2jiTE112X/qO/uEbDkOS6cMShTwWAA0C6VNTrzfK9rf1OJ01OuzSUqrpKVdmmp1tIytTpqddGKJRiiWyxqtLLWqdkAWV1wREQEREBERAREQEREESFU9ivUSEGjLCtGelXZcxUSQqbHevOVFGudPRr1UtMtGekUXK5Xk5qZc2q4eCQ4Xa9pu17SWuaeYIXrZ6Nc2ekWdyuacWPjUkZH2jFcHu1MQzHV7Br5j5Lu01VHLaaTDJhF2dnm2R2mI23/mS5s1KtCKmkgf2lO7A693NIxMd5tO/VaZ1Z7RrM/Td9IeKvB7Jp/5Mre8RpTQnYHZ5GnIZ8lz6OjDGhrRopUtCQS55L5HuLnvOrnHddGCmU6/tVTxGaaBdekpVCkpV2aWmVSJtWUtOunDEowQrcYxaIZY1TAQBSXXBERAREQEREBERAREQEREBERBiyiWqaIKHxLXkgW6WqJYucdcialXPno16F8S1padc4715eajWo+iXp5KRaz6JTx3rz7aJbcFIumKNbEVIu8c6opqVdSCFIoFuRsVOMxsVzQsAKa64IiICIiAiIgIiICIiAiIgIiICIiAiIgLCIgrcq3oiDXkVDkRSIhWsRF2DZjWwxYRddWBZREcEREBERAREQEREBERAREQ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9956800" cy="706090"/>
          </a:xfrm>
        </p:spPr>
        <p:txBody>
          <a:bodyPr>
            <a:normAutofit/>
          </a:bodyPr>
          <a:lstStyle/>
          <a:p>
            <a:pPr algn="ctr"/>
            <a:r>
              <a:rPr lang="es-SV"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DESCRIPCIÓN DEL CASO</a:t>
            </a:r>
            <a:endParaRPr lang="fr-F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Marcador de contenido"/>
          <p:cNvSpPr>
            <a:spLocks noGrp="1"/>
          </p:cNvSpPr>
          <p:nvPr>
            <p:ph idx="1"/>
          </p:nvPr>
        </p:nvSpPr>
        <p:spPr>
          <a:xfrm>
            <a:off x="718642" y="714028"/>
            <a:ext cx="9092108" cy="5877272"/>
          </a:xfrm>
        </p:spPr>
        <p:txBody>
          <a:bodyPr>
            <a:noAutofit/>
          </a:bodyPr>
          <a:lstStyle/>
          <a:p>
            <a:endParaRPr lang="fr-FR" sz="2000" dirty="0" smtClean="0">
              <a:solidFill>
                <a:schemeClr val="tx2"/>
              </a:solidFill>
            </a:endParaRPr>
          </a:p>
          <a:p>
            <a:pPr algn="ctr">
              <a:buNone/>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ENTIDAD SUJETA A ESTUDIO</a:t>
            </a:r>
            <a:endPar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just">
              <a:buNone/>
            </a:pPr>
            <a:r>
              <a:rPr lang="es-ES" sz="2000" b="1" dirty="0" smtClean="0">
                <a:solidFill>
                  <a:schemeClr val="tx2"/>
                </a:solidFill>
              </a:rPr>
              <a:t> </a:t>
            </a:r>
            <a:r>
              <a:rPr lang="es-ES" sz="2000" b="1" dirty="0" smtClean="0">
                <a:solidFill>
                  <a:schemeClr val="tx2"/>
                </a:solidFill>
              </a:rPr>
              <a:t>Asociación Cooperativa de Ahorro y Crédito de Estudiantes Universitarios, de Responsabilidad Limitada. (ACACEU de R. L.) </a:t>
            </a:r>
          </a:p>
          <a:p>
            <a:pPr algn="ctr">
              <a:buNone/>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PERSONAL INVOLUCRADO</a:t>
            </a:r>
          </a:p>
          <a:p>
            <a:pPr algn="just">
              <a:buNone/>
            </a:pPr>
            <a:r>
              <a:rPr lang="es-ES" sz="2000" b="1" dirty="0" smtClean="0">
                <a:solidFill>
                  <a:schemeClr val="tx2"/>
                </a:solidFill>
              </a:rPr>
              <a:t>Jonathan </a:t>
            </a:r>
            <a:r>
              <a:rPr lang="es-ES" sz="2000" b="1" dirty="0" smtClean="0">
                <a:solidFill>
                  <a:schemeClr val="tx2"/>
                </a:solidFill>
              </a:rPr>
              <a:t>Eliseo García Meléndez (Cajero), Salvador Miguel Arévalo (Ejecutivo de Captación de fondos)</a:t>
            </a:r>
          </a:p>
          <a:p>
            <a:pPr algn="ctr">
              <a:buNone/>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PRESUNTO DELITO</a:t>
            </a:r>
          </a:p>
          <a:p>
            <a:pPr algn="ctr">
              <a:buNone/>
            </a:pPr>
            <a:r>
              <a:rPr lang="es-ES" sz="2000" b="1" dirty="0" smtClean="0">
                <a:solidFill>
                  <a:schemeClr val="tx2"/>
                </a:solidFill>
              </a:rPr>
              <a:t>Estafa </a:t>
            </a:r>
            <a:r>
              <a:rPr lang="es-ES" sz="2000" b="1" dirty="0" smtClean="0">
                <a:solidFill>
                  <a:schemeClr val="tx2"/>
                </a:solidFill>
              </a:rPr>
              <a:t>en perjuicio patrimonial de Asociados en ACACEU de R.L. </a:t>
            </a:r>
          </a:p>
          <a:p>
            <a:pPr algn="ctr">
              <a:buNone/>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CUANTÍA DEL DELITO</a:t>
            </a:r>
          </a:p>
          <a:p>
            <a:pPr algn="ctr">
              <a:buNone/>
            </a:pPr>
            <a:r>
              <a:rPr lang="es-ES" sz="2000" b="1" dirty="0" smtClean="0">
                <a:solidFill>
                  <a:schemeClr val="tx2"/>
                </a:solidFill>
              </a:rPr>
              <a:t>El </a:t>
            </a:r>
            <a:r>
              <a:rPr lang="es-ES" sz="2000" b="1" dirty="0" smtClean="0">
                <a:solidFill>
                  <a:schemeClr val="tx2"/>
                </a:solidFill>
              </a:rPr>
              <a:t>monto tipificado asciende a US$150,000 de los Estados Unidos de América, llevado a cabo en los depósitos de ahorro de los Asociados de ACACEU de R. L., un monto aproximado de US$100.000.00 y un monto de aproximadamente US$50.000.00 en préstamos. </a:t>
            </a:r>
          </a:p>
          <a:p>
            <a:pPr algn="just"/>
            <a:endParaRPr lang="es-ES" sz="2000" b="1" dirty="0" smtClean="0">
              <a:solidFill>
                <a:schemeClr val="tx2"/>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cstate="print"/>
          <a:srcRect l="23520" t="12316" r="23437" b="10632"/>
          <a:stretch>
            <a:fillRect/>
          </a:stretch>
        </p:blipFill>
        <p:spPr bwMode="auto">
          <a:xfrm>
            <a:off x="1371600" y="0"/>
            <a:ext cx="8057213"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cstate="print"/>
          <a:srcRect l="24260" t="13158" r="23684" b="11474"/>
          <a:stretch>
            <a:fillRect/>
          </a:stretch>
        </p:blipFill>
        <p:spPr bwMode="auto">
          <a:xfrm>
            <a:off x="962526" y="72189"/>
            <a:ext cx="7743632" cy="6569242"/>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cstate="print"/>
          <a:srcRect l="24013" t="12737" r="23684" b="14000"/>
          <a:stretch>
            <a:fillRect/>
          </a:stretch>
        </p:blipFill>
        <p:spPr bwMode="auto">
          <a:xfrm>
            <a:off x="962527" y="0"/>
            <a:ext cx="8355726" cy="6858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l="35362" t="14000" r="29358" b="9789"/>
          <a:stretch>
            <a:fillRect/>
          </a:stretch>
        </p:blipFill>
        <p:spPr bwMode="auto">
          <a:xfrm>
            <a:off x="1058779" y="0"/>
            <a:ext cx="6448925" cy="6858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cstate="print"/>
          <a:srcRect l="32401" t="12737" r="28619" b="10211"/>
          <a:stretch>
            <a:fillRect/>
          </a:stretch>
        </p:blipFill>
        <p:spPr bwMode="auto">
          <a:xfrm>
            <a:off x="1443790" y="0"/>
            <a:ext cx="6424863" cy="68580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cstate="print"/>
          <a:srcRect l="28701" t="12316" r="24671" b="12316"/>
          <a:stretch>
            <a:fillRect/>
          </a:stretch>
        </p:blipFill>
        <p:spPr bwMode="auto">
          <a:xfrm>
            <a:off x="1275347" y="0"/>
            <a:ext cx="6882063" cy="6517934"/>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0" name="Picture 4" descr="http://2.bp.blogspot.com/-d48QG4ZOt9U/TqqnE8Qg27I/AAAAAAAAAsQ/NEiPjVdgg_Q/s640/gracias%2Bpluma.gif"/>
          <p:cNvPicPr>
            <a:picLocks noChangeAspect="1" noChangeArrowheads="1" noCrop="1"/>
          </p:cNvPicPr>
          <p:nvPr/>
        </p:nvPicPr>
        <p:blipFill>
          <a:blip r:embed="rId2" cstate="print"/>
          <a:srcRect/>
          <a:stretch>
            <a:fillRect/>
          </a:stretch>
        </p:blipFill>
        <p:spPr bwMode="auto">
          <a:xfrm>
            <a:off x="612774" y="-360947"/>
            <a:ext cx="8879306" cy="591953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9956800" cy="706090"/>
          </a:xfrm>
        </p:spPr>
        <p:txBody>
          <a:bodyPr>
            <a:normAutofit/>
          </a:bodyPr>
          <a:lstStyle/>
          <a:p>
            <a:pPr algn="ctr"/>
            <a:r>
              <a:rPr lang="es-SV"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DESCRIPCIÓN DEL CASO</a:t>
            </a:r>
            <a:endParaRPr lang="fr-F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Marcador de contenido"/>
          <p:cNvSpPr>
            <a:spLocks noGrp="1"/>
          </p:cNvSpPr>
          <p:nvPr>
            <p:ph idx="1"/>
          </p:nvPr>
        </p:nvSpPr>
        <p:spPr>
          <a:xfrm>
            <a:off x="1537792" y="980728"/>
            <a:ext cx="8234858" cy="5877272"/>
          </a:xfrm>
        </p:spPr>
        <p:txBody>
          <a:bodyPr>
            <a:noAutofit/>
          </a:bodyPr>
          <a:lstStyle/>
          <a:p>
            <a:pPr algn="ctr"/>
            <a:endParaRPr lang="es-ES" sz="1600" b="1" dirty="0" smtClean="0">
              <a:solidFill>
                <a:schemeClr val="tx2"/>
              </a:solidFill>
            </a:endParaRPr>
          </a:p>
          <a:p>
            <a:pPr algn="ctr">
              <a:buNone/>
            </a:pPr>
            <a:r>
              <a:rPr lang="fr-FR"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PERÍODO DE TIEMPO DEL DELITO</a:t>
            </a:r>
          </a:p>
          <a:p>
            <a:pPr algn="ctr">
              <a:buNone/>
            </a:pPr>
            <a:r>
              <a:rPr lang="fr-FR" sz="2000" b="1" dirty="0" smtClean="0">
                <a:solidFill>
                  <a:schemeClr val="tx2"/>
                </a:solidFill>
              </a:rPr>
              <a:t>De </a:t>
            </a:r>
            <a:r>
              <a:rPr lang="fr-FR" sz="2000" b="1" dirty="0" err="1" smtClean="0">
                <a:solidFill>
                  <a:schemeClr val="tx2"/>
                </a:solidFill>
              </a:rPr>
              <a:t>diciembre</a:t>
            </a:r>
            <a:r>
              <a:rPr lang="fr-FR" sz="2000" b="1" dirty="0" smtClean="0">
                <a:solidFill>
                  <a:schemeClr val="tx2"/>
                </a:solidFill>
              </a:rPr>
              <a:t> de 2007 a </a:t>
            </a:r>
            <a:r>
              <a:rPr lang="fr-FR" sz="2000" b="1" dirty="0" err="1" smtClean="0">
                <a:solidFill>
                  <a:schemeClr val="tx2"/>
                </a:solidFill>
              </a:rPr>
              <a:t>agosto</a:t>
            </a:r>
            <a:r>
              <a:rPr lang="fr-FR" sz="2000" b="1" dirty="0" smtClean="0">
                <a:solidFill>
                  <a:schemeClr val="tx2"/>
                </a:solidFill>
              </a:rPr>
              <a:t> de 2008. </a:t>
            </a:r>
          </a:p>
          <a:p>
            <a:pPr algn="ctr"/>
            <a:endParaRPr lang="fr-FR" sz="3200" b="1" dirty="0" smtClean="0">
              <a:solidFill>
                <a:schemeClr val="tx2"/>
              </a:solidFill>
            </a:endParaRPr>
          </a:p>
          <a:p>
            <a:pPr algn="ctr">
              <a:buNone/>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PARTE QUE HACE EL NOMBRAMIENTO</a:t>
            </a:r>
          </a:p>
          <a:p>
            <a:pPr algn="ctr">
              <a:buNone/>
            </a:pPr>
            <a:r>
              <a:rPr lang="es-ES" sz="2000" b="1" dirty="0" smtClean="0">
                <a:solidFill>
                  <a:schemeClr val="tx2"/>
                </a:solidFill>
              </a:rPr>
              <a:t>Juzgado </a:t>
            </a:r>
            <a:r>
              <a:rPr lang="es-ES" sz="2000" b="1" dirty="0" smtClean="0">
                <a:solidFill>
                  <a:schemeClr val="tx2"/>
                </a:solidFill>
              </a:rPr>
              <a:t>Primero de Instrucción </a:t>
            </a:r>
          </a:p>
          <a:p>
            <a:pPr algn="ctr"/>
            <a:endParaRPr lang="es-ES" sz="2000" b="1" dirty="0" smtClean="0">
              <a:solidFill>
                <a:schemeClr val="tx2"/>
              </a:solidFill>
            </a:endParaRPr>
          </a:p>
          <a:p>
            <a:pPr algn="ctr">
              <a:buNone/>
            </a:pPr>
            <a:r>
              <a:rPr lang="fr-FR"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AUDITOR FORENSE NOMBRADO</a:t>
            </a:r>
          </a:p>
          <a:p>
            <a:pPr algn="ctr">
              <a:buNone/>
            </a:pPr>
            <a:r>
              <a:rPr lang="fr-FR" sz="2000" b="1" dirty="0" err="1" smtClean="0">
                <a:solidFill>
                  <a:schemeClr val="tx2"/>
                </a:solidFill>
              </a:rPr>
              <a:t>Ubence</a:t>
            </a:r>
            <a:r>
              <a:rPr lang="fr-FR" sz="2000" b="1" dirty="0" smtClean="0">
                <a:solidFill>
                  <a:schemeClr val="tx2"/>
                </a:solidFill>
              </a:rPr>
              <a:t> </a:t>
            </a:r>
            <a:r>
              <a:rPr lang="fr-FR" sz="2000" b="1" dirty="0" err="1" smtClean="0">
                <a:solidFill>
                  <a:schemeClr val="tx2"/>
                </a:solidFill>
              </a:rPr>
              <a:t>Benjamín</a:t>
            </a:r>
            <a:r>
              <a:rPr lang="fr-FR" sz="2000" b="1" dirty="0" smtClean="0">
                <a:solidFill>
                  <a:schemeClr val="tx2"/>
                </a:solidFill>
              </a:rPr>
              <a:t> </a:t>
            </a:r>
            <a:r>
              <a:rPr lang="fr-FR" sz="2000" b="1" dirty="0" err="1" smtClean="0">
                <a:solidFill>
                  <a:schemeClr val="tx2"/>
                </a:solidFill>
              </a:rPr>
              <a:t>Ascencio</a:t>
            </a:r>
            <a:r>
              <a:rPr lang="fr-FR" sz="2000" b="1" dirty="0" smtClean="0">
                <a:solidFill>
                  <a:schemeClr val="tx2"/>
                </a:solidFill>
              </a:rPr>
              <a:t>, </a:t>
            </a:r>
            <a:r>
              <a:rPr lang="fr-FR" sz="2000" b="1" dirty="0" err="1" smtClean="0">
                <a:solidFill>
                  <a:schemeClr val="tx2"/>
                </a:solidFill>
              </a:rPr>
              <a:t>Registro</a:t>
            </a:r>
            <a:r>
              <a:rPr lang="fr-FR" sz="2000" b="1" dirty="0" smtClean="0">
                <a:solidFill>
                  <a:schemeClr val="tx2"/>
                </a:solidFill>
              </a:rPr>
              <a:t> 06002.</a:t>
            </a:r>
          </a:p>
          <a:p>
            <a:pPr algn="ctr">
              <a:buNone/>
            </a:pPr>
            <a:endParaRPr lang="fr-FR" sz="2000" b="1" dirty="0" smtClean="0">
              <a:solidFill>
                <a:schemeClr val="tx2"/>
              </a:solidFill>
            </a:endParaRPr>
          </a:p>
          <a:p>
            <a:pPr algn="ctr">
              <a:buNone/>
            </a:pPr>
            <a:r>
              <a:rPr lang="es-E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PUNTOS DE PERITAJE</a:t>
            </a:r>
          </a:p>
          <a:p>
            <a:pPr algn="ctr">
              <a:buNone/>
            </a:pPr>
            <a:r>
              <a:rPr lang="es-ES" sz="2000" b="1" dirty="0" smtClean="0">
                <a:solidFill>
                  <a:schemeClr val="tx2"/>
                </a:solidFill>
              </a:rPr>
              <a:t>Área </a:t>
            </a:r>
            <a:r>
              <a:rPr lang="es-ES" sz="2000" b="1" dirty="0" smtClean="0">
                <a:solidFill>
                  <a:schemeClr val="tx2"/>
                </a:solidFill>
              </a:rPr>
              <a:t>de préstamos y depósitos a plazo fijo.</a:t>
            </a:r>
          </a:p>
        </p:txBody>
      </p:sp>
      <p:pic>
        <p:nvPicPr>
          <p:cNvPr id="6146" name="Picture 2" descr="http://cdn.slidesharecdn.com/ss_thumbnails/presentacionauditoriaforense-120217092858-phpapp02-thumbnail.jpg?1329492655"/>
          <p:cNvPicPr>
            <a:picLocks noChangeAspect="1" noChangeArrowheads="1"/>
          </p:cNvPicPr>
          <p:nvPr/>
        </p:nvPicPr>
        <p:blipFill>
          <a:blip r:embed="rId2" cstate="print"/>
          <a:srcRect/>
          <a:stretch>
            <a:fillRect/>
          </a:stretch>
        </p:blipFill>
        <p:spPr bwMode="auto">
          <a:xfrm rot="20523469">
            <a:off x="596551" y="2266004"/>
            <a:ext cx="2057360" cy="15490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6884" y="285750"/>
            <a:ext cx="8596668" cy="1644650"/>
          </a:xfrm>
        </p:spPr>
        <p:txBody>
          <a:bodyPr>
            <a:noAutofit/>
          </a:bodyPr>
          <a:lstStyle/>
          <a:p>
            <a:pPr algn="ctr"/>
            <a:r>
              <a:rPr lang="es-SV"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Nombramiento y selección de auditor pactado en acta de juramentación para llevar acabo lo siguiente</a:t>
            </a:r>
            <a:endParaRPr lang="fr-F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Marcador de contenido"/>
          <p:cNvSpPr>
            <a:spLocks noGrp="1"/>
          </p:cNvSpPr>
          <p:nvPr>
            <p:ph idx="1"/>
          </p:nvPr>
        </p:nvSpPr>
        <p:spPr>
          <a:xfrm>
            <a:off x="819150" y="2247899"/>
            <a:ext cx="9105900" cy="4267201"/>
          </a:xfrm>
          <a:effectLst>
            <a:glow rad="63500">
              <a:schemeClr val="accent1">
                <a:satMod val="175000"/>
                <a:alpha val="40000"/>
              </a:schemeClr>
            </a:glow>
          </a:effectLst>
        </p:spPr>
        <p:txBody>
          <a:bodyPr>
            <a:normAutofit/>
          </a:bodyPr>
          <a:lstStyle/>
          <a:p>
            <a:pPr algn="just"/>
            <a:r>
              <a:rPr lang="es-ES" sz="2400" dirty="0" smtClean="0">
                <a:solidFill>
                  <a:schemeClr val="tx2"/>
                </a:solidFill>
              </a:rPr>
              <a:t>Determinar los desembolsos otorgados a los asociados en concepto de rendimientos generados por los depósitos a plazo constituidos con la Asociación Cooperativa de Ahorro y Crédito de Estudiantes Universitarios, de R. L. </a:t>
            </a:r>
          </a:p>
          <a:p>
            <a:pPr algn="just"/>
            <a:r>
              <a:rPr lang="es-ES" sz="2400" dirty="0" smtClean="0">
                <a:solidFill>
                  <a:schemeClr val="tx2"/>
                </a:solidFill>
              </a:rPr>
              <a:t>Determinar los desembolsos en concepto de préstamos otorgados a los asociados con documentación falsa, </a:t>
            </a:r>
          </a:p>
          <a:p>
            <a:pPr algn="just"/>
            <a:r>
              <a:rPr lang="es-ES" sz="2400" dirty="0" smtClean="0">
                <a:solidFill>
                  <a:schemeClr val="tx2"/>
                </a:solidFill>
              </a:rPr>
              <a:t>Sostener reuniones en las diferentes etapas del desarrollo del trabajo de auditoría a efectos de mantener una comunicación efectiva con el Juzgado Primero de Instrucción.</a:t>
            </a:r>
          </a:p>
          <a:p>
            <a:endParaRPr lang="fr-FR" sz="2400" dirty="0">
              <a:solidFill>
                <a:schemeClr val="tx2"/>
              </a:solidFill>
            </a:endParaRPr>
          </a:p>
        </p:txBody>
      </p:sp>
      <p:pic>
        <p:nvPicPr>
          <p:cNvPr id="5122" name="Picture 2" descr="https://encrypted-tbn2.gstatic.com/images?q=tbn:ANd9GcSpS4f66UA1B6q9zv1z1B9f5PXyjkzdUM8X3SdJl7StTkzExrDicA"/>
          <p:cNvPicPr>
            <a:picLocks noChangeAspect="1" noChangeArrowheads="1"/>
          </p:cNvPicPr>
          <p:nvPr/>
        </p:nvPicPr>
        <p:blipFill>
          <a:blip r:embed="rId2" cstate="print"/>
          <a:srcRect/>
          <a:stretch>
            <a:fillRect/>
          </a:stretch>
        </p:blipFill>
        <p:spPr bwMode="auto">
          <a:xfrm>
            <a:off x="9931915" y="4879975"/>
            <a:ext cx="2031485" cy="19780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25228" t="13599" r="15285" b="7201"/>
          <a:stretch>
            <a:fillRect/>
          </a:stretch>
        </p:blipFill>
        <p:spPr bwMode="auto">
          <a:xfrm>
            <a:off x="1325829" y="154295"/>
            <a:ext cx="8446821" cy="65894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7481" y="1635015"/>
            <a:ext cx="9552516" cy="1485900"/>
          </a:xfrm>
        </p:spPr>
        <p:txBody>
          <a:bodyPr>
            <a:normAutofit/>
          </a:bodyPr>
          <a:lstStyle/>
          <a:p>
            <a:pPr algn="ctr"/>
            <a:r>
              <a:rPr lang="fr-FR" sz="4800" b="1" dirty="0" smtClean="0">
                <a:ln w="12700">
                  <a:solidFill>
                    <a:schemeClr val="tx2">
                      <a:satMod val="155000"/>
                    </a:schemeClr>
                  </a:solidFill>
                  <a:prstDash val="solid"/>
                </a:ln>
                <a:solidFill>
                  <a:schemeClr val="tx2">
                    <a:lumMod val="75000"/>
                  </a:schemeClr>
                </a:solidFill>
                <a:effectLst>
                  <a:glow rad="101600">
                    <a:schemeClr val="accent6">
                      <a:satMod val="175000"/>
                      <a:alpha val="40000"/>
                    </a:schemeClr>
                  </a:glow>
                  <a:outerShdw blurRad="41275" dist="20320" dir="1800000" algn="tl" rotWithShape="0">
                    <a:srgbClr val="000000">
                      <a:alpha val="40000"/>
                    </a:srgbClr>
                  </a:outerShdw>
                </a:effectLst>
              </a:rPr>
              <a:t>MEMORANDO DE PLANEACIÓN</a:t>
            </a:r>
            <a:endParaRPr lang="fr-FR" sz="4800" b="1" dirty="0">
              <a:ln w="12700">
                <a:solidFill>
                  <a:schemeClr val="tx2">
                    <a:satMod val="155000"/>
                  </a:schemeClr>
                </a:solidFill>
                <a:prstDash val="solid"/>
              </a:ln>
              <a:solidFill>
                <a:schemeClr val="tx2">
                  <a:lumMod val="75000"/>
                </a:schemeClr>
              </a:solidFill>
              <a:effectLst>
                <a:glow rad="101600">
                  <a:schemeClr val="accent6">
                    <a:satMod val="175000"/>
                    <a:alpha val="40000"/>
                  </a:schemeClr>
                </a:glow>
                <a:outerShdw blurRad="41275" dist="20320" dir="1800000" algn="tl" rotWithShape="0">
                  <a:srgbClr val="000000">
                    <a:alpha val="40000"/>
                  </a:srgbClr>
                </a:outerShdw>
              </a:effectLst>
            </a:endParaRPr>
          </a:p>
        </p:txBody>
      </p:sp>
      <p:pic>
        <p:nvPicPr>
          <p:cNvPr id="3074" name="Picture 2" descr="https://encrypted-tbn0.gstatic.com/images?q=tbn:ANd9GcQiYrA6284lApr9vE2ysKdRPjCfKP9n3-1lQkQF4QUX5zpF9_u7"/>
          <p:cNvPicPr>
            <a:picLocks noChangeAspect="1" noChangeArrowheads="1"/>
          </p:cNvPicPr>
          <p:nvPr/>
        </p:nvPicPr>
        <p:blipFill>
          <a:blip r:embed="rId2" cstate="print"/>
          <a:srcRect/>
          <a:stretch>
            <a:fillRect/>
          </a:stretch>
        </p:blipFill>
        <p:spPr bwMode="auto">
          <a:xfrm>
            <a:off x="3565524" y="3219253"/>
            <a:ext cx="3444875" cy="296088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342900"/>
            <a:ext cx="9514416" cy="6172199"/>
          </a:xfrm>
        </p:spPr>
        <p:txBody>
          <a:bodyPr>
            <a:noAutofit/>
          </a:bodyPr>
          <a:lstStyle/>
          <a:p>
            <a:pPr algn="ctr">
              <a:buNone/>
            </a:pPr>
            <a:r>
              <a:rPr lang="es-SV" sz="1600" b="1" dirty="0" smtClean="0">
                <a:solidFill>
                  <a:schemeClr val="tx2"/>
                </a:solidFill>
                <a:latin typeface="Arial Narrow"/>
                <a:ea typeface="Calibri"/>
                <a:cs typeface="Times New Roman"/>
              </a:rPr>
              <a:t>Asociación Cooperativa de Ahorro y Crédito de Estudiantes Universitarios, de</a:t>
            </a:r>
            <a:endParaRPr lang="fr-FR" sz="1600" dirty="0" smtClean="0">
              <a:solidFill>
                <a:schemeClr val="tx2"/>
              </a:solidFill>
              <a:latin typeface="Calibri"/>
              <a:ea typeface="Calibri"/>
              <a:cs typeface="Times New Roman"/>
            </a:endParaRPr>
          </a:p>
          <a:p>
            <a:pPr algn="ctr">
              <a:buNone/>
            </a:pPr>
            <a:r>
              <a:rPr lang="es-SV" sz="1600" b="1" dirty="0" smtClean="0">
                <a:solidFill>
                  <a:schemeClr val="tx2"/>
                </a:solidFill>
                <a:latin typeface="Arial Narrow"/>
                <a:ea typeface="Calibri"/>
                <a:cs typeface="Times New Roman"/>
              </a:rPr>
              <a:t>Responsabilidad Limitada</a:t>
            </a:r>
            <a:endParaRPr lang="fr-FR" sz="1600" dirty="0" smtClean="0">
              <a:solidFill>
                <a:schemeClr val="tx2"/>
              </a:solidFill>
              <a:latin typeface="Calibri"/>
              <a:ea typeface="Calibri"/>
              <a:cs typeface="Times New Roman"/>
            </a:endParaRPr>
          </a:p>
          <a:p>
            <a:pPr algn="ctr">
              <a:buNone/>
            </a:pPr>
            <a:r>
              <a:rPr lang="es-SV" sz="1600" b="1" dirty="0" smtClean="0">
                <a:solidFill>
                  <a:schemeClr val="tx2"/>
                </a:solidFill>
                <a:latin typeface="Arial Narrow"/>
                <a:ea typeface="Calibri"/>
                <a:cs typeface="Times New Roman"/>
              </a:rPr>
              <a:t>(ACACEU, de R. L.)</a:t>
            </a:r>
            <a:endParaRPr lang="fr-FR" sz="1600" dirty="0" smtClean="0">
              <a:solidFill>
                <a:schemeClr val="tx2"/>
              </a:solidFill>
              <a:latin typeface="Calibri"/>
              <a:ea typeface="Calibri"/>
              <a:cs typeface="Times New Roman"/>
            </a:endParaRPr>
          </a:p>
          <a:p>
            <a:pPr algn="just">
              <a:spcAft>
                <a:spcPts val="1000"/>
              </a:spcAft>
              <a:buNone/>
            </a:pPr>
            <a:r>
              <a:rPr lang="es-SV" sz="1600" b="1" dirty="0" smtClean="0">
                <a:solidFill>
                  <a:schemeClr val="tx2"/>
                </a:solidFill>
                <a:latin typeface="Arial Narrow"/>
                <a:ea typeface="Calibri"/>
                <a:cs typeface="Times New Roman"/>
              </a:rPr>
              <a:t>Memorándum </a:t>
            </a:r>
            <a:r>
              <a:rPr lang="es-SV" sz="1600" b="1" dirty="0" smtClean="0">
                <a:solidFill>
                  <a:schemeClr val="tx2"/>
                </a:solidFill>
                <a:latin typeface="Arial Narrow"/>
                <a:ea typeface="Calibri"/>
                <a:cs typeface="Times New Roman"/>
              </a:rPr>
              <a:t>de Planeación – Auditoría Forense</a:t>
            </a:r>
            <a:endParaRPr lang="fr-FR" sz="1600" dirty="0" smtClean="0">
              <a:solidFill>
                <a:schemeClr val="tx2"/>
              </a:solidFill>
              <a:latin typeface="Calibri"/>
              <a:ea typeface="Calibri"/>
              <a:cs typeface="Times New Roman"/>
            </a:endParaRPr>
          </a:p>
          <a:p>
            <a:pPr algn="just">
              <a:spcAft>
                <a:spcPts val="1000"/>
              </a:spcAft>
              <a:buNone/>
            </a:pPr>
            <a:r>
              <a:rPr lang="es-SV" sz="1600" dirty="0" smtClean="0">
                <a:solidFill>
                  <a:schemeClr val="tx2"/>
                </a:solidFill>
                <a:latin typeface="Arial Narrow"/>
                <a:ea typeface="Calibri"/>
                <a:cs typeface="Times New Roman"/>
              </a:rPr>
              <a:t>1</a:t>
            </a:r>
            <a:r>
              <a:rPr lang="es-SV" sz="1600" b="1" dirty="0" smtClean="0">
                <a:solidFill>
                  <a:schemeClr val="tx2"/>
                </a:solidFill>
                <a:latin typeface="Arial Narrow"/>
                <a:ea typeface="Calibri"/>
                <a:cs typeface="Times New Roman"/>
              </a:rPr>
              <a:t>.	Objetivo </a:t>
            </a:r>
            <a:r>
              <a:rPr lang="es-SV" sz="1600" b="1" dirty="0" smtClean="0">
                <a:solidFill>
                  <a:schemeClr val="tx2"/>
                </a:solidFill>
                <a:latin typeface="Arial Narrow"/>
                <a:ea typeface="Calibri"/>
                <a:cs typeface="Times New Roman"/>
              </a:rPr>
              <a:t>y Alcance.</a:t>
            </a:r>
            <a:endParaRPr lang="fr-FR" sz="1600" dirty="0" smtClean="0">
              <a:solidFill>
                <a:schemeClr val="tx2"/>
              </a:solidFill>
              <a:latin typeface="Calibri"/>
              <a:ea typeface="Calibri"/>
              <a:cs typeface="Times New Roman"/>
            </a:endParaRPr>
          </a:p>
          <a:p>
            <a:pPr algn="just">
              <a:spcAft>
                <a:spcPts val="1000"/>
              </a:spcAft>
              <a:buNone/>
            </a:pPr>
            <a:r>
              <a:rPr lang="es-SV" sz="1600" b="1" dirty="0" smtClean="0">
                <a:solidFill>
                  <a:schemeClr val="tx2"/>
                </a:solidFill>
                <a:latin typeface="Arial Narrow"/>
                <a:ea typeface="Calibri"/>
                <a:cs typeface="Times New Roman"/>
              </a:rPr>
              <a:t>1.1</a:t>
            </a:r>
            <a:r>
              <a:rPr lang="es-SV" sz="1600" b="1" dirty="0" smtClean="0">
                <a:solidFill>
                  <a:schemeClr val="tx2"/>
                </a:solidFill>
                <a:latin typeface="Arial Narrow"/>
                <a:ea typeface="Calibri"/>
                <a:cs typeface="Times New Roman"/>
              </a:rPr>
              <a:t>.	Objetivo.</a:t>
            </a:r>
            <a:endParaRPr lang="fr-FR" sz="1600" dirty="0" smtClean="0">
              <a:solidFill>
                <a:schemeClr val="tx2"/>
              </a:solidFill>
              <a:latin typeface="Calibri"/>
              <a:ea typeface="Calibri"/>
              <a:cs typeface="Times New Roman"/>
            </a:endParaRPr>
          </a:p>
          <a:p>
            <a:pPr algn="just">
              <a:spcAft>
                <a:spcPts val="1000"/>
              </a:spcAft>
              <a:buNone/>
            </a:pPr>
            <a:r>
              <a:rPr lang="es-SV" sz="1600" dirty="0" smtClean="0">
                <a:solidFill>
                  <a:schemeClr val="tx2"/>
                </a:solidFill>
                <a:latin typeface="Arial Narrow"/>
                <a:ea typeface="Calibri"/>
                <a:cs typeface="Times New Roman"/>
              </a:rPr>
              <a:t>	Emitir </a:t>
            </a:r>
            <a:r>
              <a:rPr lang="es-SV" sz="1600" dirty="0" smtClean="0">
                <a:solidFill>
                  <a:schemeClr val="tx2"/>
                </a:solidFill>
                <a:latin typeface="Arial Narrow"/>
                <a:ea typeface="Calibri"/>
                <a:cs typeface="Times New Roman"/>
              </a:rPr>
              <a:t>Informe de Auditoría Forense sobre trabajo desarrollado en el área de préstamos y depósitos de ahorro </a:t>
            </a:r>
            <a:r>
              <a:rPr lang="es-SV" sz="1600" dirty="0" smtClean="0">
                <a:solidFill>
                  <a:schemeClr val="tx2"/>
                </a:solidFill>
                <a:latin typeface="Arial Narrow"/>
                <a:ea typeface="Calibri"/>
                <a:cs typeface="Times New Roman"/>
              </a:rPr>
              <a:t>a plazo </a:t>
            </a:r>
            <a:r>
              <a:rPr lang="es-SV" sz="1600" dirty="0" smtClean="0">
                <a:solidFill>
                  <a:schemeClr val="tx2"/>
                </a:solidFill>
                <a:latin typeface="Arial Narrow"/>
                <a:ea typeface="Calibri"/>
                <a:cs typeface="Times New Roman"/>
              </a:rPr>
              <a:t>en Asociación Cooperativa de Ahorro y Crédito de Estudiantes Universitarios, de Responsabilidad Limitada, conforme a lo establecido en los Artículos 203, 209, 236 y 237 del Código Procesal Penal vigente, para el período de diciembre de 2007 a agosto de 2008.</a:t>
            </a:r>
            <a:endParaRPr lang="fr-FR" sz="1600" dirty="0" smtClean="0">
              <a:solidFill>
                <a:schemeClr val="tx2"/>
              </a:solidFill>
              <a:latin typeface="Calibri"/>
              <a:ea typeface="Calibri"/>
              <a:cs typeface="Times New Roman"/>
            </a:endParaRPr>
          </a:p>
          <a:p>
            <a:pPr algn="just">
              <a:spcAft>
                <a:spcPts val="1000"/>
              </a:spcAft>
              <a:buNone/>
            </a:pPr>
            <a:r>
              <a:rPr lang="es-SV" sz="1600" b="1" dirty="0" smtClean="0">
                <a:solidFill>
                  <a:schemeClr val="tx2"/>
                </a:solidFill>
                <a:latin typeface="Arial Narrow"/>
                <a:ea typeface="Calibri"/>
                <a:cs typeface="Times New Roman"/>
              </a:rPr>
              <a:t>1.2.	Alcance de la Auditoría.</a:t>
            </a:r>
            <a:endParaRPr lang="fr-FR" sz="1600" dirty="0" smtClean="0">
              <a:solidFill>
                <a:schemeClr val="tx2"/>
              </a:solidFill>
              <a:latin typeface="Calibri"/>
              <a:ea typeface="Calibri"/>
              <a:cs typeface="Times New Roman"/>
            </a:endParaRPr>
          </a:p>
          <a:p>
            <a:pPr algn="just">
              <a:spcAft>
                <a:spcPts val="1000"/>
              </a:spcAft>
              <a:buNone/>
            </a:pPr>
            <a:r>
              <a:rPr lang="es-SV" sz="1600" dirty="0" smtClean="0">
                <a:solidFill>
                  <a:schemeClr val="tx2"/>
                </a:solidFill>
                <a:latin typeface="Arial Narrow"/>
                <a:ea typeface="Calibri"/>
                <a:cs typeface="Times New Roman"/>
              </a:rPr>
              <a:t>	El  </a:t>
            </a:r>
            <a:r>
              <a:rPr lang="es-SV" sz="1600" dirty="0" smtClean="0">
                <a:solidFill>
                  <a:schemeClr val="tx2"/>
                </a:solidFill>
                <a:latin typeface="Arial Narrow"/>
                <a:ea typeface="Calibri"/>
                <a:cs typeface="Times New Roman"/>
              </a:rPr>
              <a:t>alcance  del  trabajo  de  auditoría  forense  se  define,  como  el  acuerdo  pactado  en  acta  de Juramentación por parte del Juzgado de Primera Instancia, establecemos llevar a cabo:</a:t>
            </a:r>
            <a:endParaRPr lang="fr-FR" sz="1600" dirty="0" smtClean="0">
              <a:solidFill>
                <a:schemeClr val="tx2"/>
              </a:solidFill>
              <a:latin typeface="Calibri"/>
              <a:ea typeface="Calibri"/>
              <a:cs typeface="Times New Roman"/>
            </a:endParaRPr>
          </a:p>
          <a:p>
            <a:pPr lvl="0" algn="just">
              <a:buFont typeface="Arial" pitchFamily="34" charset="0"/>
              <a:buChar char="•"/>
            </a:pPr>
            <a:r>
              <a:rPr lang="es-SV" sz="1600" dirty="0" smtClean="0">
                <a:solidFill>
                  <a:schemeClr val="tx2"/>
                </a:solidFill>
                <a:latin typeface="Arial Narrow"/>
                <a:ea typeface="Calibri"/>
                <a:cs typeface="Times New Roman"/>
              </a:rPr>
              <a:t>Verificación de cumplimiento de los controles internos establecidos en el área de préstamos a los asociados,</a:t>
            </a:r>
            <a:endParaRPr lang="fr-FR" sz="1600" dirty="0" smtClean="0">
              <a:solidFill>
                <a:schemeClr val="tx2"/>
              </a:solidFill>
              <a:latin typeface="Calibri"/>
              <a:ea typeface="Calibri"/>
              <a:cs typeface="Times New Roman"/>
            </a:endParaRPr>
          </a:p>
          <a:p>
            <a:pPr lvl="0" algn="just">
              <a:buFont typeface="Arial" pitchFamily="34" charset="0"/>
              <a:buChar char="•"/>
            </a:pPr>
            <a:r>
              <a:rPr lang="es-SV" sz="1600" dirty="0" smtClean="0">
                <a:solidFill>
                  <a:schemeClr val="tx2"/>
                </a:solidFill>
                <a:latin typeface="Arial Narrow"/>
                <a:ea typeface="Calibri"/>
                <a:cs typeface="Times New Roman"/>
              </a:rPr>
              <a:t>Verificación de cumplimiento de los controles internos establecidos en el área de depósitos a plazo de los asociados</a:t>
            </a:r>
            <a:r>
              <a:rPr lang="es-SV" sz="1600" dirty="0" smtClean="0">
                <a:solidFill>
                  <a:schemeClr val="tx2"/>
                </a:solidFill>
                <a:latin typeface="Arial Narrow"/>
                <a:ea typeface="Calibri"/>
                <a:cs typeface="Times New Roman"/>
              </a:rPr>
              <a:t>,</a:t>
            </a:r>
            <a:endParaRPr lang="fr-FR" sz="1600" dirty="0" smtClean="0">
              <a:solidFill>
                <a:schemeClr val="tx2"/>
              </a:solidFill>
              <a:latin typeface="Calibri"/>
              <a:ea typeface="Calibri"/>
              <a:cs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342900"/>
            <a:ext cx="9002694" cy="6172199"/>
          </a:xfrm>
        </p:spPr>
        <p:txBody>
          <a:bodyPr>
            <a:noAutofit/>
          </a:bodyPr>
          <a:lstStyle/>
          <a:p>
            <a:pPr algn="just">
              <a:spcAft>
                <a:spcPts val="1000"/>
              </a:spcAft>
              <a:buNone/>
            </a:pPr>
            <a:r>
              <a:rPr lang="es-SV" sz="1600" b="1" dirty="0" smtClean="0">
                <a:solidFill>
                  <a:schemeClr val="tx2"/>
                </a:solidFill>
                <a:latin typeface="Arial Narrow"/>
                <a:ea typeface="Calibri"/>
                <a:cs typeface="Times New Roman"/>
              </a:rPr>
              <a:t>1.2</a:t>
            </a:r>
            <a:r>
              <a:rPr lang="es-SV" sz="1600" b="1" dirty="0" smtClean="0">
                <a:solidFill>
                  <a:schemeClr val="tx2"/>
                </a:solidFill>
                <a:latin typeface="Arial Narrow"/>
                <a:ea typeface="Calibri"/>
                <a:cs typeface="Times New Roman"/>
              </a:rPr>
              <a:t>.	Alcance de la Auditoría.</a:t>
            </a:r>
            <a:endParaRPr lang="fr-FR" sz="1600" dirty="0" smtClean="0">
              <a:solidFill>
                <a:schemeClr val="tx2"/>
              </a:solidFill>
              <a:latin typeface="Calibri"/>
              <a:ea typeface="Calibri"/>
              <a:cs typeface="Times New Roman"/>
            </a:endParaRPr>
          </a:p>
          <a:p>
            <a:pPr algn="just">
              <a:spcAft>
                <a:spcPts val="1000"/>
              </a:spcAft>
              <a:buFont typeface="Arial" pitchFamily="34" charset="0"/>
              <a:buChar char="•"/>
            </a:pPr>
            <a:r>
              <a:rPr lang="es-SV" sz="1600" dirty="0" smtClean="0">
                <a:solidFill>
                  <a:schemeClr val="tx2"/>
                </a:solidFill>
                <a:latin typeface="Arial Narrow"/>
                <a:ea typeface="Calibri"/>
                <a:cs typeface="Times New Roman"/>
              </a:rPr>
              <a:t>Determinar los desembolsos otorgados a los asociados en concepto de rendimientos generados por los depósitos a plazo constituidos con la Asociación Cooperativa de Ahorro y Crédito de Estudiantes Universitarios, de R. L.</a:t>
            </a:r>
            <a:endParaRPr lang="fr-FR" sz="1600" dirty="0" smtClean="0">
              <a:solidFill>
                <a:schemeClr val="tx2"/>
              </a:solidFill>
              <a:latin typeface="Calibri"/>
              <a:ea typeface="Calibri"/>
              <a:cs typeface="Times New Roman"/>
            </a:endParaRPr>
          </a:p>
          <a:p>
            <a:pPr algn="just">
              <a:buFont typeface="Arial" pitchFamily="34" charset="0"/>
              <a:buChar char="•"/>
            </a:pPr>
            <a:r>
              <a:rPr lang="es-SV" sz="1600" dirty="0" smtClean="0">
                <a:solidFill>
                  <a:schemeClr val="tx2"/>
                </a:solidFill>
                <a:latin typeface="Arial Narrow"/>
                <a:ea typeface="Calibri"/>
                <a:cs typeface="Times New Roman"/>
              </a:rPr>
              <a:t>Determinar  </a:t>
            </a:r>
            <a:r>
              <a:rPr lang="es-SV" sz="1600" dirty="0" smtClean="0">
                <a:solidFill>
                  <a:schemeClr val="tx2"/>
                </a:solidFill>
                <a:latin typeface="Arial Narrow"/>
                <a:ea typeface="Calibri"/>
                <a:cs typeface="Times New Roman"/>
              </a:rPr>
              <a:t>los  desembolsos  en  concepto  de  préstamos  otorgados  a  los  asociados  con documentación falsa,</a:t>
            </a:r>
            <a:endParaRPr lang="fr-FR" sz="1600" dirty="0" smtClean="0">
              <a:solidFill>
                <a:schemeClr val="tx2"/>
              </a:solidFill>
              <a:latin typeface="Calibri"/>
              <a:ea typeface="Calibri"/>
              <a:cs typeface="Times New Roman"/>
            </a:endParaRPr>
          </a:p>
          <a:p>
            <a:pPr algn="just">
              <a:buFont typeface="Arial" pitchFamily="34" charset="0"/>
              <a:buChar char="•"/>
            </a:pPr>
            <a:r>
              <a:rPr lang="es-SV" sz="1600" dirty="0" smtClean="0">
                <a:solidFill>
                  <a:schemeClr val="tx2"/>
                </a:solidFill>
                <a:latin typeface="Arial Narrow"/>
                <a:ea typeface="Calibri"/>
                <a:cs typeface="Times New Roman"/>
              </a:rPr>
              <a:t>Sostener reuniones en las diferentes etapas del desarrollo del trabajo de auditoría a efectos de mantener una comunicación efectiva con el Juzgado Primero de Instrucción. </a:t>
            </a:r>
            <a:endParaRPr lang="es-SV" sz="1600" dirty="0" smtClean="0">
              <a:solidFill>
                <a:schemeClr val="tx2"/>
              </a:solidFill>
              <a:latin typeface="Arial Narrow"/>
              <a:ea typeface="Calibri"/>
              <a:cs typeface="Times New Roman"/>
            </a:endParaRPr>
          </a:p>
          <a:p>
            <a:pPr algn="just">
              <a:buFont typeface="Arial" pitchFamily="34" charset="0"/>
              <a:buChar char="•"/>
            </a:pPr>
            <a:endParaRPr lang="es-SV" sz="1600" dirty="0" smtClean="0">
              <a:solidFill>
                <a:schemeClr val="tx2"/>
              </a:solidFill>
              <a:latin typeface="Arial Narrow"/>
              <a:ea typeface="Calibri"/>
              <a:cs typeface="Times New Roman"/>
            </a:endParaRPr>
          </a:p>
          <a:p>
            <a:pPr algn="ctr">
              <a:buNone/>
            </a:pPr>
            <a:r>
              <a:rPr lang="es-SV" sz="1600" b="1" dirty="0" smtClean="0">
                <a:solidFill>
                  <a:schemeClr val="tx2"/>
                </a:solidFill>
                <a:latin typeface="Arial Narrow"/>
                <a:ea typeface="Calibri"/>
                <a:cs typeface="Times New Roman"/>
              </a:rPr>
              <a:t>Evaluación del Ambiente de Control.</a:t>
            </a:r>
            <a:endParaRPr lang="fr-FR" sz="1600" b="1" dirty="0" smtClean="0">
              <a:solidFill>
                <a:schemeClr val="tx2"/>
              </a:solidFill>
              <a:latin typeface="Arial Narrow"/>
              <a:ea typeface="Calibri"/>
              <a:cs typeface="Times New Roman"/>
            </a:endParaRPr>
          </a:p>
          <a:p>
            <a:pPr algn="ctr">
              <a:buNone/>
            </a:pPr>
            <a:r>
              <a:rPr lang="es-SV" sz="1600" b="1" dirty="0" smtClean="0">
                <a:solidFill>
                  <a:schemeClr val="tx2"/>
                </a:solidFill>
                <a:latin typeface="Arial Narrow"/>
                <a:ea typeface="Calibri"/>
                <a:cs typeface="Times New Roman"/>
              </a:rPr>
              <a:t>Ambiente </a:t>
            </a:r>
            <a:r>
              <a:rPr lang="es-SV" sz="1600" b="1" dirty="0" smtClean="0">
                <a:solidFill>
                  <a:schemeClr val="tx2"/>
                </a:solidFill>
                <a:latin typeface="Arial Narrow"/>
                <a:ea typeface="Calibri"/>
                <a:cs typeface="Times New Roman"/>
              </a:rPr>
              <a:t>de Control.</a:t>
            </a:r>
            <a:endParaRPr lang="fr-FR" sz="1600" b="1" dirty="0" smtClean="0">
              <a:solidFill>
                <a:schemeClr val="tx2"/>
              </a:solidFill>
              <a:latin typeface="Arial Narrow"/>
              <a:ea typeface="Calibri"/>
              <a:cs typeface="Times New Roman"/>
            </a:endParaRPr>
          </a:p>
          <a:p>
            <a:pPr algn="just">
              <a:buFont typeface="Arial" pitchFamily="34" charset="0"/>
              <a:buChar char="•"/>
            </a:pPr>
            <a:r>
              <a:rPr lang="es-SV" sz="1600" dirty="0" smtClean="0">
                <a:solidFill>
                  <a:schemeClr val="tx2"/>
                </a:solidFill>
                <a:latin typeface="Arial Narrow"/>
                <a:ea typeface="Calibri"/>
                <a:cs typeface="Times New Roman"/>
              </a:rPr>
              <a:t>La Asociación Cooperativa establece planes estratégicos trianuales como parte de sus perspectivas de crecimiento financiero, de clientes (Asociados), de procesos e infraestructura, además las actividades administrativas y financieras tienen sub planes a corto plazo, éstas son establecidas para períodos anuales por medio de la elaboración de un presupuesto y ejecutadas con un control cercano de las autoridades  por  niveles  de  responsabilidad  (Asamblea  General  de  Asociados  y  Consejo  de Administración) y con la supervisión del Auditor Interno y la Junta de Vigilancia.</a:t>
            </a:r>
            <a:endParaRPr lang="fr-FR" sz="1600" dirty="0" smtClean="0">
              <a:solidFill>
                <a:schemeClr val="tx2"/>
              </a:solidFill>
              <a:latin typeface="Arial Narrow"/>
              <a:ea typeface="Calibri"/>
              <a:cs typeface="Times New Roman"/>
            </a:endParaRPr>
          </a:p>
          <a:p>
            <a:pPr algn="just">
              <a:buFont typeface="Arial" pitchFamily="34" charset="0"/>
              <a:buChar char="•"/>
            </a:pPr>
            <a:endParaRPr lang="fr-FR" sz="1600" dirty="0" smtClean="0">
              <a:solidFill>
                <a:schemeClr val="tx2"/>
              </a:solidFill>
              <a:latin typeface="Calibri"/>
              <a:ea typeface="Calibri"/>
              <a:cs typeface="Times New Roman"/>
            </a:endParaRPr>
          </a:p>
          <a:p>
            <a:pPr marL="228600" algn="just">
              <a:spcAft>
                <a:spcPts val="1000"/>
              </a:spcAft>
              <a:buFont typeface="Arial" pitchFamily="34" charset="0"/>
              <a:buChar char="•"/>
            </a:pPr>
            <a:r>
              <a:rPr lang="es-SV" sz="1600" dirty="0" smtClean="0">
                <a:solidFill>
                  <a:schemeClr val="tx2"/>
                </a:solidFill>
                <a:latin typeface="Arial Narrow"/>
                <a:ea typeface="Calibri"/>
                <a:cs typeface="Times New Roman"/>
              </a:rPr>
              <a:t> </a:t>
            </a:r>
            <a:endParaRPr lang="fr-FR" sz="1600" dirty="0" smtClean="0">
              <a:solidFill>
                <a:schemeClr val="tx2"/>
              </a:solidFill>
              <a:latin typeface="Calibri"/>
              <a:ea typeface="Calibri"/>
              <a:cs typeface="Times New Roman"/>
            </a:endParaRPr>
          </a:p>
          <a:p>
            <a:endParaRPr lang="fr-FR" sz="1050" dirty="0">
              <a:solidFill>
                <a:schemeClr val="tx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Personalizado 14">
      <a:dk1>
        <a:srgbClr val="0B1A2E"/>
      </a:dk1>
      <a:lt1>
        <a:srgbClr val="DBEEF3"/>
      </a:lt1>
      <a:dk2>
        <a:srgbClr val="0B1A2E"/>
      </a:dk2>
      <a:lt2>
        <a:srgbClr val="C3D69B"/>
      </a:lt2>
      <a:accent1>
        <a:srgbClr val="336699"/>
      </a:accent1>
      <a:accent2>
        <a:srgbClr val="111111"/>
      </a:accent2>
      <a:accent3>
        <a:srgbClr val="111111"/>
      </a:accent3>
      <a:accent4>
        <a:srgbClr val="FF8484"/>
      </a:accent4>
      <a:accent5>
        <a:srgbClr val="4BACC6"/>
      </a:accent5>
      <a:accent6>
        <a:srgbClr val="1F497D"/>
      </a:accent6>
      <a:hlink>
        <a:srgbClr val="CC0000"/>
      </a:hlink>
      <a:folHlink>
        <a:srgbClr val="17365D"/>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Apex</Template>
  <TotalTime>2921</TotalTime>
  <Words>340</Words>
  <Application>Microsoft Office PowerPoint</Application>
  <PresentationFormat>Personalizado</PresentationFormat>
  <Paragraphs>113</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Faceta</vt:lpstr>
      <vt:lpstr>Universidad de El Salvador  Facultad de Ciencias Económicas Escuela de Contaduría Pública</vt:lpstr>
      <vt:lpstr>  “DISEÑO DE UNA GUÍA PARA DESARROLLAR AUDITORÍA FORENSE EN LITIGIOS QUE INVOLUCREN A ASOCIACIONES COOPERATIVAS DE AHORRO Y CRÉDITO DE RESPONSABILIDAD LIMITADA” </vt:lpstr>
      <vt:lpstr>DESCRIPCIÓN DEL CASO</vt:lpstr>
      <vt:lpstr>DESCRIPCIÓN DEL CASO</vt:lpstr>
      <vt:lpstr>Nombramiento y selección de auditor pactado en acta de juramentación para llevar acabo lo siguiente</vt:lpstr>
      <vt:lpstr>Diapositiva 6</vt:lpstr>
      <vt:lpstr>MEMORANDO DE PLANEACIÓN</vt:lpstr>
      <vt:lpstr>Diapositiva 8</vt:lpstr>
      <vt:lpstr>Diapositiva 9</vt:lpstr>
      <vt:lpstr>Diapositiva 10</vt:lpstr>
      <vt:lpstr>Diapositiva 11</vt:lpstr>
      <vt:lpstr>Diapositiva 12</vt:lpstr>
      <vt:lpstr>PAPELES DE TRABAJO</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INFORME</vt:lpstr>
      <vt:lpstr>Diapositiva 30</vt:lpstr>
      <vt:lpstr>Diapositiva 31</vt:lpstr>
      <vt:lpstr>Diapositiva 32</vt:lpstr>
      <vt:lpstr>Diapositiva 33</vt:lpstr>
      <vt:lpstr>Diapositiva 34</vt:lpstr>
      <vt:lpstr>Diapositiva 35</vt:lpstr>
      <vt:lpstr>Diapositiva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Adriana Martinez</dc:creator>
  <cp:lastModifiedBy>Lucecita.!!!</cp:lastModifiedBy>
  <cp:revision>149</cp:revision>
  <dcterms:created xsi:type="dcterms:W3CDTF">2013-09-15T04:25:01Z</dcterms:created>
  <dcterms:modified xsi:type="dcterms:W3CDTF">2013-11-28T06:07:26Z</dcterms:modified>
</cp:coreProperties>
</file>