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74" r:id="rId3"/>
    <p:sldId id="257" r:id="rId4"/>
    <p:sldId id="259" r:id="rId5"/>
    <p:sldId id="260" r:id="rId6"/>
    <p:sldId id="261" r:id="rId7"/>
    <p:sldId id="262" r:id="rId8"/>
    <p:sldId id="266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3" r:id="rId17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2" autoAdjust="0"/>
    <p:restoredTop sz="94660"/>
  </p:normalViewPr>
  <p:slideViewPr>
    <p:cSldViewPr>
      <p:cViewPr>
        <p:scale>
          <a:sx n="76" d="100"/>
          <a:sy n="76" d="100"/>
        </p:scale>
        <p:origin x="-9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C0290-523B-492C-8D85-F161ED57A9ED}" type="datetimeFigureOut">
              <a:rPr lang="es-ES_tradnl" smtClean="0"/>
              <a:t>28/11/2013</a:t>
            </a:fld>
            <a:endParaRPr lang="es-ES_trad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3A12-DC81-45D8-9959-BF4E54BB4868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C0290-523B-492C-8D85-F161ED57A9ED}" type="datetimeFigureOut">
              <a:rPr lang="es-ES_tradnl" smtClean="0"/>
              <a:t>28/11/2013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3A12-DC81-45D8-9959-BF4E54BB4868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C0290-523B-492C-8D85-F161ED57A9ED}" type="datetimeFigureOut">
              <a:rPr lang="es-ES_tradnl" smtClean="0"/>
              <a:t>28/11/2013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3A12-DC81-45D8-9959-BF4E54BB4868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C0290-523B-492C-8D85-F161ED57A9ED}" type="datetimeFigureOut">
              <a:rPr lang="es-ES_tradnl" smtClean="0"/>
              <a:t>28/11/2013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3A12-DC81-45D8-9959-BF4E54BB4868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C0290-523B-492C-8D85-F161ED57A9ED}" type="datetimeFigureOut">
              <a:rPr lang="es-ES_tradnl" smtClean="0"/>
              <a:t>28/11/2013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3A12-DC81-45D8-9959-BF4E54BB4868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C0290-523B-492C-8D85-F161ED57A9ED}" type="datetimeFigureOut">
              <a:rPr lang="es-ES_tradnl" smtClean="0"/>
              <a:t>28/11/2013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3A12-DC81-45D8-9959-BF4E54BB4868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C0290-523B-492C-8D85-F161ED57A9ED}" type="datetimeFigureOut">
              <a:rPr lang="es-ES_tradnl" smtClean="0"/>
              <a:t>28/11/2013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3A12-DC81-45D8-9959-BF4E54BB4868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C0290-523B-492C-8D85-F161ED57A9ED}" type="datetimeFigureOut">
              <a:rPr lang="es-ES_tradnl" smtClean="0"/>
              <a:t>28/11/2013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3A12-DC81-45D8-9959-BF4E54BB4868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C0290-523B-492C-8D85-F161ED57A9ED}" type="datetimeFigureOut">
              <a:rPr lang="es-ES_tradnl" smtClean="0"/>
              <a:t>28/11/2013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3A12-DC81-45D8-9959-BF4E54BB4868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C0290-523B-492C-8D85-F161ED57A9ED}" type="datetimeFigureOut">
              <a:rPr lang="es-ES_tradnl" smtClean="0"/>
              <a:t>28/11/2013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43A12-DC81-45D8-9959-BF4E54BB4868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C0290-523B-492C-8D85-F161ED57A9ED}" type="datetimeFigureOut">
              <a:rPr lang="es-ES_tradnl" smtClean="0"/>
              <a:t>28/11/2013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7D43A12-DC81-45D8-9959-BF4E54BB4868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FC0290-523B-492C-8D85-F161ED57A9ED}" type="datetimeFigureOut">
              <a:rPr lang="es-ES_tradnl" smtClean="0"/>
              <a:t>28/11/2013</a:t>
            </a:fld>
            <a:endParaRPr lang="es-ES_trad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D43A12-DC81-45D8-9959-BF4E54BB4868}" type="slidenum">
              <a:rPr lang="es-ES_tradnl" smtClean="0"/>
              <a:t>‹Nº›</a:t>
            </a:fld>
            <a:endParaRPr lang="es-ES_tradnl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www.intexsv.com/logos/UES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845280" y="270270"/>
            <a:ext cx="7520940" cy="1263040"/>
          </a:xfrm>
        </p:spPr>
        <p:txBody>
          <a:bodyPr>
            <a:normAutofit/>
          </a:bodyPr>
          <a:lstStyle/>
          <a:p>
            <a:pPr algn="ctr"/>
            <a:r>
              <a:rPr lang="es-SV" sz="2500" dirty="0" smtClean="0"/>
              <a:t>Universidad de El Salvador</a:t>
            </a:r>
            <a:br>
              <a:rPr lang="es-SV" sz="2500" dirty="0" smtClean="0"/>
            </a:br>
            <a:r>
              <a:rPr lang="es-SV" sz="2500" dirty="0" smtClean="0"/>
              <a:t>Facultad de Ciencias Económicas</a:t>
            </a:r>
            <a:br>
              <a:rPr lang="es-SV" sz="2500" dirty="0" smtClean="0"/>
            </a:br>
            <a:r>
              <a:rPr lang="es-SV" sz="2500" dirty="0" smtClean="0"/>
              <a:t>            Escuela de Contaduría Publica</a:t>
            </a:r>
            <a:endParaRPr lang="es-ES_tradnl" sz="2500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21787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s-SV" sz="1500" dirty="0" smtClean="0"/>
          </a:p>
          <a:p>
            <a:pPr marL="0" indent="0" algn="ctr">
              <a:buNone/>
            </a:pPr>
            <a:r>
              <a:rPr lang="es-SV" sz="1500" dirty="0" smtClean="0">
                <a:latin typeface="Calibri" pitchFamily="34" charset="0"/>
                <a:cs typeface="Calibri" pitchFamily="34" charset="0"/>
              </a:rPr>
              <a:t>Cátedra Seminario de Auditoria</a:t>
            </a:r>
          </a:p>
          <a:p>
            <a:pPr marL="0" indent="0" algn="ctr">
              <a:buNone/>
            </a:pPr>
            <a:r>
              <a:rPr lang="es-SV" sz="1500" dirty="0" smtClean="0">
                <a:latin typeface="Calibri" pitchFamily="34" charset="0"/>
                <a:cs typeface="Calibri" pitchFamily="34" charset="0"/>
              </a:rPr>
              <a:t>Catedrático: Lic. Javier Enrique Miranda Rivera</a:t>
            </a:r>
          </a:p>
          <a:p>
            <a:pPr marL="0" indent="0" algn="ctr">
              <a:buNone/>
            </a:pPr>
            <a:r>
              <a:rPr lang="es-SV" sz="1500" dirty="0" smtClean="0">
                <a:latin typeface="Calibri" pitchFamily="34" charset="0"/>
                <a:cs typeface="Calibri" pitchFamily="34" charset="0"/>
              </a:rPr>
              <a:t>Grupo teórico 04</a:t>
            </a:r>
            <a:endParaRPr lang="es-ES_tradnl" sz="1500" dirty="0">
              <a:latin typeface="Calibri" pitchFamily="34" charset="0"/>
              <a:cs typeface="Calibri" pitchFamily="34" charset="0"/>
            </a:endParaRPr>
          </a:p>
          <a:p>
            <a:pPr marL="0" indent="0" algn="ctr">
              <a:buNone/>
            </a:pPr>
            <a:r>
              <a:rPr lang="es-SV" sz="1500" dirty="0" smtClean="0">
                <a:latin typeface="Calibri" pitchFamily="34" charset="0"/>
                <a:cs typeface="Calibri" pitchFamily="34" charset="0"/>
              </a:rPr>
              <a:t>Equipo de Trabajo 07</a:t>
            </a:r>
          </a:p>
        </p:txBody>
      </p:sp>
      <p:pic>
        <p:nvPicPr>
          <p:cNvPr id="6" name="2 Imagen" descr="Descripción: Descripción: http://www.intexsv.com/logos/UES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5" r="11288" b="19048"/>
          <a:stretch>
            <a:fillRect/>
          </a:stretch>
        </p:blipFill>
        <p:spPr bwMode="auto">
          <a:xfrm>
            <a:off x="107504" y="78191"/>
            <a:ext cx="1706439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3 Imag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388" y="270270"/>
            <a:ext cx="1547664" cy="163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uadro de texto 31"/>
          <p:cNvSpPr txBox="1">
            <a:spLocks noChangeArrowheads="1"/>
          </p:cNvSpPr>
          <p:nvPr/>
        </p:nvSpPr>
        <p:spPr bwMode="auto">
          <a:xfrm>
            <a:off x="1974710" y="2996952"/>
            <a:ext cx="5846762" cy="32403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vert="horz" wrap="square" lIns="91440" tIns="45720" rIns="91440" bIns="45720" anchor="ctr" anchorCtr="0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indent="449580">
              <a:lnSpc>
                <a:spcPts val="1000"/>
              </a:lnSpc>
              <a:spcAft>
                <a:spcPts val="0"/>
              </a:spcAft>
            </a:pPr>
            <a:endParaRPr lang="es-ES" sz="1600" dirty="0">
              <a:solidFill>
                <a:srgbClr val="17365D"/>
              </a:solidFill>
              <a:effectLst/>
              <a:latin typeface="Calibri"/>
              <a:ea typeface="Times New Roman"/>
              <a:cs typeface="Times New Roman"/>
            </a:endParaRPr>
          </a:p>
          <a:p>
            <a:pPr indent="449580">
              <a:lnSpc>
                <a:spcPct val="150000"/>
              </a:lnSpc>
              <a:spcAft>
                <a:spcPts val="0"/>
              </a:spcAft>
            </a:pPr>
            <a:endParaRPr lang="es-ES" sz="1600" dirty="0">
              <a:solidFill>
                <a:srgbClr val="17365D"/>
              </a:solidFill>
              <a:effectLst/>
              <a:latin typeface="Calibri"/>
              <a:ea typeface="Times New Roman"/>
              <a:cs typeface="Times New Roman"/>
            </a:endParaRPr>
          </a:p>
          <a:p>
            <a:pPr indent="449580">
              <a:lnSpc>
                <a:spcPct val="150000"/>
              </a:lnSpc>
              <a:spcAft>
                <a:spcPts val="0"/>
              </a:spcAft>
            </a:pPr>
            <a:r>
              <a:rPr lang="es-ES" sz="1600" dirty="0">
                <a:solidFill>
                  <a:srgbClr val="17365D"/>
                </a:solidFill>
                <a:effectLst/>
                <a:latin typeface="Calibri"/>
                <a:ea typeface="Times New Roman"/>
                <a:cs typeface="Times New Roman"/>
              </a:rPr>
              <a:t>	</a:t>
            </a:r>
            <a:r>
              <a:rPr lang="es-ES" sz="1500" dirty="0">
                <a:solidFill>
                  <a:srgbClr val="17365D"/>
                </a:solidFill>
                <a:effectLst/>
                <a:latin typeface="Arial Narrow" panose="020B0606020202030204" pitchFamily="34" charset="0"/>
                <a:ea typeface="Times New Roman"/>
                <a:cs typeface="Times New Roman"/>
              </a:rPr>
              <a:t>INTEGRANTES		 </a:t>
            </a:r>
            <a:r>
              <a:rPr lang="es-ES" sz="1500" baseline="0" dirty="0">
                <a:solidFill>
                  <a:srgbClr val="17365D"/>
                </a:solidFill>
                <a:effectLst/>
                <a:latin typeface="Arial Narrow" panose="020B0606020202030204" pitchFamily="34" charset="0"/>
                <a:ea typeface="Times New Roman"/>
                <a:cs typeface="Times New Roman"/>
              </a:rPr>
              <a:t>   </a:t>
            </a:r>
            <a:r>
              <a:rPr lang="es-ES" sz="1500" dirty="0">
                <a:solidFill>
                  <a:srgbClr val="17365D"/>
                </a:solidFill>
                <a:effectLst/>
                <a:latin typeface="Arial Narrow" panose="020B0606020202030204" pitchFamily="34" charset="0"/>
                <a:ea typeface="Times New Roman"/>
                <a:cs typeface="Times New Roman"/>
              </a:rPr>
              <a:t>CARNET	   </a:t>
            </a:r>
            <a:endParaRPr lang="es-SV" sz="1500" dirty="0">
              <a:effectLst/>
              <a:latin typeface="Arial Narrow" panose="020B0606020202030204" pitchFamily="34" charset="0"/>
              <a:ea typeface="Times New Roman"/>
              <a:cs typeface="Times New Roman"/>
            </a:endParaRPr>
          </a:p>
          <a:p>
            <a:pPr algn="l">
              <a:lnSpc>
                <a:spcPct val="150000"/>
              </a:lnSpc>
            </a:pPr>
            <a:r>
              <a:rPr lang="es-ES" sz="1500" b="1" dirty="0">
                <a:effectLst/>
                <a:latin typeface="Arial Narrow" panose="020B0606020202030204" pitchFamily="34" charset="0"/>
              </a:rPr>
              <a:t>	Arévalo Benítez  Flor </a:t>
            </a:r>
            <a:r>
              <a:rPr lang="es-ES" sz="1500" b="1" dirty="0" smtClean="0">
                <a:effectLst/>
                <a:latin typeface="Arial Narrow" panose="020B0606020202030204" pitchFamily="34" charset="0"/>
              </a:rPr>
              <a:t>Abigail 	    </a:t>
            </a:r>
            <a:r>
              <a:rPr lang="es-ES" sz="1500" b="1" dirty="0">
                <a:effectLst/>
                <a:latin typeface="Arial Narrow" panose="020B0606020202030204" pitchFamily="34" charset="0"/>
              </a:rPr>
              <a:t>AB07009</a:t>
            </a:r>
            <a:endParaRPr lang="es-SV" sz="1500" dirty="0">
              <a:effectLst/>
              <a:latin typeface="Arial Narrow" panose="020B060602020203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s-ES" sz="1500" b="1" dirty="0">
                <a:effectLst/>
                <a:latin typeface="Arial Narrow" panose="020B0606020202030204" pitchFamily="34" charset="0"/>
              </a:rPr>
              <a:t>	Flores Claros Tania </a:t>
            </a:r>
            <a:r>
              <a:rPr lang="es-ES" sz="1500" b="1" dirty="0" smtClean="0">
                <a:effectLst/>
                <a:latin typeface="Arial Narrow" panose="020B0606020202030204" pitchFamily="34" charset="0"/>
              </a:rPr>
              <a:t>Lucila </a:t>
            </a:r>
            <a:r>
              <a:rPr lang="es-ES" sz="1500" b="1" dirty="0">
                <a:latin typeface="Arial Narrow" panose="020B0606020202030204" pitchFamily="34" charset="0"/>
              </a:rPr>
              <a:t>	</a:t>
            </a:r>
            <a:r>
              <a:rPr lang="es-ES" sz="1500" b="1" dirty="0" smtClean="0">
                <a:latin typeface="Arial Narrow" panose="020B0606020202030204" pitchFamily="34" charset="0"/>
              </a:rPr>
              <a:t>     </a:t>
            </a:r>
            <a:r>
              <a:rPr lang="es-ES" sz="1500" b="1" dirty="0" smtClean="0">
                <a:effectLst/>
                <a:latin typeface="Arial Narrow" panose="020B0606020202030204" pitchFamily="34" charset="0"/>
              </a:rPr>
              <a:t>FC05030</a:t>
            </a:r>
            <a:endParaRPr lang="es-SV" sz="1500" dirty="0">
              <a:effectLst/>
              <a:latin typeface="Arial Narrow" panose="020B060602020203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s-ES" sz="1500" b="1" dirty="0">
                <a:effectLst/>
                <a:latin typeface="Arial Narrow" panose="020B0606020202030204" pitchFamily="34" charset="0"/>
              </a:rPr>
              <a:t>	García Vásquez Mayra Leticia 	     GV06030</a:t>
            </a:r>
            <a:endParaRPr lang="es-SV" sz="1500" dirty="0">
              <a:effectLst/>
              <a:latin typeface="Arial Narrow" panose="020B060602020203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s-ES" sz="1500" b="1" dirty="0">
                <a:effectLst/>
                <a:latin typeface="Arial Narrow" panose="020B0606020202030204" pitchFamily="34" charset="0"/>
              </a:rPr>
              <a:t>	Guillén Serrano, Linda Iveth                     </a:t>
            </a:r>
            <a:r>
              <a:rPr lang="es-ES" sz="1500" b="1" dirty="0" smtClean="0">
                <a:effectLst/>
                <a:latin typeface="Arial Narrow" panose="020B0606020202030204" pitchFamily="34" charset="0"/>
              </a:rPr>
              <a:t>GS08032 </a:t>
            </a:r>
            <a:endParaRPr lang="es-SV" sz="1500" dirty="0">
              <a:effectLst/>
              <a:latin typeface="Arial Narrow" panose="020B060602020203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s-ES" sz="1500" b="1" dirty="0">
                <a:effectLst/>
                <a:latin typeface="Arial Narrow" panose="020B0606020202030204" pitchFamily="34" charset="0"/>
              </a:rPr>
              <a:t>	Guzmán López, Karla </a:t>
            </a:r>
            <a:r>
              <a:rPr lang="es-ES" sz="1500" b="1" dirty="0" smtClean="0">
                <a:effectLst/>
                <a:latin typeface="Arial Narrow" panose="020B0606020202030204" pitchFamily="34" charset="0"/>
              </a:rPr>
              <a:t>Iris	      GL08013</a:t>
            </a:r>
            <a:endParaRPr lang="es-SV" sz="1500" dirty="0">
              <a:effectLst/>
              <a:latin typeface="Arial Narrow" panose="020B060602020203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s-ES" sz="1500" b="1" dirty="0">
                <a:effectLst/>
                <a:latin typeface="Arial Narrow" panose="020B0606020202030204" pitchFamily="34" charset="0"/>
              </a:rPr>
              <a:t>	López Ardón, Marcos Ezequiel                 </a:t>
            </a:r>
            <a:r>
              <a:rPr lang="es-ES" sz="1500" b="1" dirty="0" smtClean="0">
                <a:effectLst/>
                <a:latin typeface="Arial Narrow" panose="020B0606020202030204" pitchFamily="34" charset="0"/>
              </a:rPr>
              <a:t>LA04034                                   </a:t>
            </a:r>
            <a:endParaRPr lang="es-SV" sz="1500" dirty="0">
              <a:effectLst/>
              <a:latin typeface="Arial Narrow" panose="020B060602020203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s-ES" sz="1500" b="1" dirty="0">
                <a:effectLst/>
                <a:latin typeface="Arial Narrow" panose="020B0606020202030204" pitchFamily="34" charset="0"/>
              </a:rPr>
              <a:t>	Molina Alas, Cindy Verónica                      </a:t>
            </a:r>
            <a:r>
              <a:rPr lang="es-ES" sz="1500" b="1" dirty="0" smtClean="0">
                <a:effectLst/>
                <a:latin typeface="Arial Narrow" panose="020B0606020202030204" pitchFamily="34" charset="0"/>
              </a:rPr>
              <a:t>MA09080</a:t>
            </a:r>
            <a:endParaRPr lang="es-SV" sz="1500" dirty="0">
              <a:effectLst/>
              <a:latin typeface="Arial Narrow" panose="020B060602020203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s-ES" sz="1500" b="1" dirty="0">
                <a:effectLst/>
                <a:latin typeface="Arial Narrow" panose="020B0606020202030204" pitchFamily="34" charset="0"/>
              </a:rPr>
              <a:t>	Umaña Rodríguez, Jesús Ernesto             </a:t>
            </a:r>
            <a:r>
              <a:rPr lang="es-ES" sz="1500" b="1" dirty="0" smtClean="0">
                <a:effectLst/>
                <a:latin typeface="Arial Narrow" panose="020B0606020202030204" pitchFamily="34" charset="0"/>
              </a:rPr>
              <a:t>UR09001</a:t>
            </a:r>
            <a:endParaRPr lang="es-SV" sz="1500" dirty="0">
              <a:effectLst/>
              <a:latin typeface="Arial Narrow" panose="020B0606020202030204" pitchFamily="34" charset="0"/>
            </a:endParaRPr>
          </a:p>
          <a:p>
            <a:pPr marR="244475">
              <a:lnSpc>
                <a:spcPts val="900"/>
              </a:lnSpc>
              <a:spcAft>
                <a:spcPts val="0"/>
              </a:spcAft>
            </a:pPr>
            <a:endParaRPr lang="es-ES" sz="1200" b="1" spc="-25" baseline="0" dirty="0">
              <a:solidFill>
                <a:srgbClr val="000000"/>
              </a:solidFill>
              <a:effectLst/>
              <a:latin typeface="Arial"/>
              <a:ea typeface="Calibri"/>
              <a:cs typeface="Times New Roman"/>
            </a:endParaRPr>
          </a:p>
          <a:p>
            <a:pPr marR="244475">
              <a:lnSpc>
                <a:spcPts val="900"/>
              </a:lnSpc>
              <a:spcAft>
                <a:spcPts val="0"/>
              </a:spcAft>
            </a:pPr>
            <a:r>
              <a:rPr lang="es-ES" sz="1200" b="1" spc="-25" baseline="0" dirty="0">
                <a:solidFill>
                  <a:srgbClr val="000000"/>
                </a:solidFill>
                <a:effectLst/>
                <a:latin typeface="Arial"/>
                <a:ea typeface="Calibri"/>
                <a:cs typeface="Times New Roman"/>
              </a:rPr>
              <a:t>	</a:t>
            </a:r>
            <a:endParaRPr lang="es-SV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ts val="1000"/>
              </a:lnSpc>
              <a:spcAft>
                <a:spcPts val="0"/>
              </a:spcAft>
            </a:pPr>
            <a:r>
              <a:rPr lang="es-ES" sz="1200" b="1" dirty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es-SV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ts val="1100"/>
              </a:lnSpc>
              <a:spcAft>
                <a:spcPts val="0"/>
              </a:spcAft>
            </a:pPr>
            <a:r>
              <a:rPr lang="es-ES" sz="1200" b="1" dirty="0">
                <a:effectLst/>
                <a:latin typeface="Times New Roman"/>
                <a:ea typeface="Times New Roman"/>
                <a:cs typeface="Times New Roman"/>
              </a:rPr>
              <a:t>                                   </a:t>
            </a:r>
            <a:endParaRPr lang="es-SV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ts val="800"/>
              </a:lnSpc>
              <a:spcAft>
                <a:spcPts val="0"/>
              </a:spcAft>
            </a:pPr>
            <a:r>
              <a:rPr lang="es-ES" sz="1100" b="1" dirty="0">
                <a:effectLst/>
                <a:latin typeface="BatangChe"/>
                <a:ea typeface="Calibri"/>
                <a:cs typeface="Calibri"/>
              </a:rPr>
              <a:t> </a:t>
            </a:r>
            <a:endParaRPr lang="es-SV" sz="11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28836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/>
            <a:r>
              <a:rPr lang="es-SV" sz="2800" dirty="0" smtClean="0">
                <a:latin typeface="Calibri" pitchFamily="34" charset="0"/>
                <a:cs typeface="Calibri" pitchFamily="34" charset="0"/>
              </a:rPr>
              <a:t>3.La auditoria del fraude se aprende principalmente de la experiencia, no en los textos de auditoria o en los papeles de trabajo del ultimo año. Aprender a ser un auditor de fraude significa aprender a pensar como un ladrón.</a:t>
            </a:r>
          </a:p>
          <a:p>
            <a:pPr marL="0" indent="0"/>
            <a:r>
              <a:rPr lang="es-SV" sz="2800" dirty="0" smtClean="0">
                <a:latin typeface="Calibri" pitchFamily="34" charset="0"/>
                <a:cs typeface="Calibri" pitchFamily="34" charset="0"/>
              </a:rPr>
              <a:t>4.Desde una perspectiva de auditoria financiera, el fraude es la representación equivocada e intencional de hechos financiera de naturaleza material. Desde una perspectiva de auditoria del fraude, este es una representación equivocada y material de hechos económicos.</a:t>
            </a:r>
          </a:p>
          <a:p>
            <a:endParaRPr lang="es-ES_tradnl" sz="2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713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8"/>
          </a:xfrm>
        </p:spPr>
        <p:txBody>
          <a:bodyPr>
            <a:noAutofit/>
          </a:bodyPr>
          <a:lstStyle/>
          <a:p>
            <a:r>
              <a:rPr lang="es-SV" sz="3200" dirty="0" smtClean="0">
                <a:latin typeface="Calibri" pitchFamily="34" charset="0"/>
                <a:cs typeface="Calibri" pitchFamily="34" charset="0"/>
              </a:rPr>
              <a:t>5. Los fraudes se cometen por razones económicas, egocéntricas, ideológicas y sicóticas. De las cuatro, el motivo económico es el mas común.</a:t>
            </a:r>
          </a:p>
          <a:p>
            <a:r>
              <a:rPr lang="es-SV" sz="3200" dirty="0" smtClean="0">
                <a:latin typeface="Calibri" pitchFamily="34" charset="0"/>
                <a:cs typeface="Calibri" pitchFamily="34" charset="0"/>
              </a:rPr>
              <a:t>6.El Fraude tiende a abarcar una teoría estructurada alrededor de motivos, oportunidades y beneficios</a:t>
            </a:r>
          </a:p>
          <a:p>
            <a:r>
              <a:rPr lang="es-SV" sz="3200" dirty="0" smtClean="0">
                <a:latin typeface="Calibri" pitchFamily="34" charset="0"/>
                <a:cs typeface="Calibri" pitchFamily="34" charset="0"/>
              </a:rPr>
              <a:t>7.El fraude en un ambiente contable computarizado puede ser cometido en cualquier etapa del procesamiento </a:t>
            </a:r>
            <a:endParaRPr lang="es-ES_tradnl" sz="32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412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408032"/>
            <a:ext cx="8229600" cy="438912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s-SV" dirty="0" smtClean="0"/>
              <a:t>  </a:t>
            </a:r>
            <a:r>
              <a:rPr lang="es-SV" sz="12800" dirty="0" smtClean="0">
                <a:latin typeface="Calibri" pitchFamily="34" charset="0"/>
                <a:cs typeface="Calibri" pitchFamily="34" charset="0"/>
              </a:rPr>
              <a:t>Entrada, proceso y salida. Los fraudes de    entrada(ingresos de datos falsos y  fraudulentos) son los mas comunes.</a:t>
            </a:r>
          </a:p>
          <a:p>
            <a:r>
              <a:rPr lang="es-SV" sz="12800" dirty="0" smtClean="0">
                <a:latin typeface="Calibri" pitchFamily="34" charset="0"/>
                <a:cs typeface="Calibri" pitchFamily="34" charset="0"/>
              </a:rPr>
              <a:t>8.Los esquemas fraudulentos mas comunes de los empleados del nivel mas bajo incluyen malversaciones(cuentas por pagar, nomina, reclamos por beneficios y gastos)</a:t>
            </a:r>
          </a:p>
          <a:p>
            <a:r>
              <a:rPr lang="es-SV" sz="12800" dirty="0" smtClean="0">
                <a:latin typeface="Calibri" pitchFamily="34" charset="0"/>
                <a:cs typeface="Calibri" pitchFamily="34" charset="0"/>
              </a:rPr>
              <a:t>9.Los esquemas fraudulentos mas comunes de los empleados del nivel mas alto incluyen alteración </a:t>
            </a:r>
            <a:r>
              <a:rPr lang="es-SV" sz="12800" dirty="0">
                <a:latin typeface="Calibri" pitchFamily="34" charset="0"/>
                <a:cs typeface="Calibri" pitchFamily="34" charset="0"/>
              </a:rPr>
              <a:t>de utilidades»(diferir gastos, registrar ventas demasiado temprano, sobrevalorar inventarios).</a:t>
            </a:r>
          </a:p>
          <a:p>
            <a:endParaRPr lang="es-SV" sz="4100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97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SV" sz="3200" dirty="0" smtClean="0">
                <a:latin typeface="Calibri" pitchFamily="34" charset="0"/>
                <a:cs typeface="Calibri" pitchFamily="34" charset="0"/>
              </a:rPr>
              <a:t>10. Los fraudes contables se causan mas a  menudo por ausencia de controles que por perdida de controles.</a:t>
            </a:r>
          </a:p>
          <a:p>
            <a:r>
              <a:rPr lang="es-SV" sz="3200" dirty="0" smtClean="0">
                <a:latin typeface="Calibri" pitchFamily="34" charset="0"/>
                <a:cs typeface="Calibri" pitchFamily="34" charset="0"/>
              </a:rPr>
              <a:t>11. Los incidentes del fraude no están creciendo exponencialmente, pero las perdidas por fraude si.</a:t>
            </a:r>
            <a:endParaRPr lang="es-ES_tradnl" sz="32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52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389120"/>
          </a:xfrm>
        </p:spPr>
        <p:txBody>
          <a:bodyPr>
            <a:noAutofit/>
          </a:bodyPr>
          <a:lstStyle/>
          <a:p>
            <a:r>
              <a:rPr lang="es-SV" sz="2800" dirty="0" smtClean="0">
                <a:latin typeface="Calibri" pitchFamily="34" charset="0"/>
                <a:cs typeface="Calibri" pitchFamily="34" charset="0"/>
              </a:rPr>
              <a:t>12.Los fraudes en contabilidad se descubren mas a menudo por accidente que por propósito o diseño de la auditoria financiera. Cerca del 90% de los fraudes financieros se descubren por accidente.</a:t>
            </a:r>
          </a:p>
          <a:p>
            <a:r>
              <a:rPr lang="es-SV" sz="2800" dirty="0" smtClean="0">
                <a:latin typeface="Calibri" pitchFamily="34" charset="0"/>
                <a:cs typeface="Calibri" pitchFamily="34" charset="0"/>
              </a:rPr>
              <a:t>13.La prevención del fraude es asunto de controles adecuados y de un ambiente de trabajo que alto valor a la honestidad personal y al trato justo.</a:t>
            </a:r>
            <a:endParaRPr lang="es-ES_tradnl" sz="2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417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389120"/>
          </a:xfrm>
        </p:spPr>
        <p:txBody>
          <a:bodyPr>
            <a:noAutofit/>
          </a:bodyPr>
          <a:lstStyle/>
          <a:p>
            <a:r>
              <a:rPr lang="es-SV" sz="2800" dirty="0" smtClean="0">
                <a:latin typeface="Calibri" pitchFamily="34" charset="0"/>
                <a:cs typeface="Calibri" pitchFamily="34" charset="0"/>
              </a:rPr>
              <a:t>Estos principios pueden modificarse, de acuerdo con lo que va resultando en la detección de fraude y en especial por consideraciones estructurales( jerarquía, recursos financieros, metas en la organización, habilidades y destrezas del persona, estado de tecnología, estándares de desempeño, eficiencia de las mediciones), y por debajo, las consideraciones de comportamiento(actitudes, sentimientos, valores, normas, interacción, capacidad de comprensión, satisfacción)</a:t>
            </a:r>
            <a:endParaRPr lang="es-ES_tradnl" sz="2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600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SV" sz="6000" b="1" i="1" dirty="0" smtClean="0"/>
              <a:t>GRACIAS POR SU ATENCION </a:t>
            </a:r>
            <a:endParaRPr lang="es-ES_tradnl" sz="6000" b="1" i="1" dirty="0"/>
          </a:p>
        </p:txBody>
      </p:sp>
    </p:spTree>
    <p:extLst>
      <p:ext uri="{BB962C8B-B14F-4D97-AF65-F5344CB8AC3E}">
        <p14:creationId xmlns:p14="http://schemas.microsoft.com/office/powerpoint/2010/main" val="2757830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3372984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Control Interno y Fraudes</a:t>
            </a:r>
            <a:br>
              <a:rPr lang="es-ES" dirty="0" smtClean="0"/>
            </a:br>
            <a:r>
              <a:rPr lang="es-ES" dirty="0" smtClean="0"/>
              <a:t>Autor: Rodrigo Estupiniam Gaitán.</a:t>
            </a:r>
            <a:br>
              <a:rPr lang="es-ES" dirty="0" smtClean="0"/>
            </a:br>
            <a:r>
              <a:rPr lang="es-ES" dirty="0" smtClean="0"/>
              <a:t>Séptima Parte, Cap. 1 ECOE</a:t>
            </a:r>
            <a:br>
              <a:rPr lang="es-ES" dirty="0" smtClean="0"/>
            </a:br>
            <a:r>
              <a:rPr lang="es-ES" dirty="0" smtClean="0"/>
              <a:t>Edición Junio 2003.</a:t>
            </a:r>
            <a:br>
              <a:rPr lang="es-ES" dirty="0" smtClean="0"/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38754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SV" b="1" u="sng" dirty="0" smtClean="0">
                <a:latin typeface="Calibri" pitchFamily="34" charset="0"/>
                <a:cs typeface="Calibri" pitchFamily="34" charset="0"/>
              </a:rPr>
              <a:t>EL FRAUDE</a:t>
            </a:r>
            <a:endParaRPr lang="es-ES_tradnl" b="1" u="sng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SV" sz="3600" dirty="0" smtClean="0">
                <a:latin typeface="Calibri" pitchFamily="34" charset="0"/>
                <a:cs typeface="Calibri" pitchFamily="34" charset="0"/>
              </a:rPr>
              <a:t>   El fraude se define como «despojar mediante engaño» ya sea una persona natural o jurídica, dentro de las menciones que se relacionan con los llamados delitos de cuello blanco son referidos a las defraudaciones que se han hecho en los entes corporativos.</a:t>
            </a:r>
            <a:endParaRPr lang="es-ES_tradnl" sz="3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4778" y="37841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SV" sz="4000" b="1" u="sng" dirty="0" smtClean="0">
                <a:latin typeface="Calibri" pitchFamily="34" charset="0"/>
                <a:cs typeface="Calibri" pitchFamily="34" charset="0"/>
              </a:rPr>
              <a:t>Perfil de Riesgo de Fraude</a:t>
            </a:r>
            <a:endParaRPr lang="es-ES_tradnl" sz="4000" b="1" u="sng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66653"/>
            <a:ext cx="8229600" cy="4785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SV" sz="2800" dirty="0" smtClean="0">
                <a:latin typeface="Calibri" pitchFamily="34" charset="0"/>
                <a:cs typeface="Calibri" pitchFamily="34" charset="0"/>
              </a:rPr>
              <a:t>Existen algunos indicadores del fraude que deben tenerse en cuenta cuando se hace una investigación y que deben servir de indicios para prevenirlos, como son el análisis del perfil de riesgo, agrupados en cuatro categorías:</a:t>
            </a:r>
          </a:p>
          <a:p>
            <a:pPr>
              <a:buFont typeface="Wingdings" pitchFamily="2" charset="2"/>
              <a:buChar char="v"/>
            </a:pPr>
            <a:r>
              <a:rPr lang="es-SV" sz="2800" dirty="0" smtClean="0">
                <a:latin typeface="Calibri" pitchFamily="34" charset="0"/>
                <a:cs typeface="Calibri" pitchFamily="34" charset="0"/>
              </a:rPr>
              <a:t>Los riesgos de personal</a:t>
            </a:r>
          </a:p>
          <a:p>
            <a:pPr>
              <a:buFont typeface="Wingdings" pitchFamily="2" charset="2"/>
              <a:buChar char="v"/>
            </a:pPr>
            <a:r>
              <a:rPr lang="es-SV" sz="2800" dirty="0" smtClean="0">
                <a:latin typeface="Calibri" pitchFamily="34" charset="0"/>
                <a:cs typeface="Calibri" pitchFamily="34" charset="0"/>
              </a:rPr>
              <a:t>Riesgos culturales </a:t>
            </a:r>
          </a:p>
          <a:p>
            <a:pPr>
              <a:buFont typeface="Wingdings" pitchFamily="2" charset="2"/>
              <a:buChar char="v"/>
            </a:pPr>
            <a:r>
              <a:rPr lang="es-SV" sz="2800" dirty="0" smtClean="0">
                <a:latin typeface="Calibri" pitchFamily="34" charset="0"/>
                <a:cs typeface="Calibri" pitchFamily="34" charset="0"/>
              </a:rPr>
              <a:t>Riesgos estructurales</a:t>
            </a:r>
          </a:p>
          <a:p>
            <a:pPr>
              <a:buFont typeface="Wingdings" pitchFamily="2" charset="2"/>
              <a:buChar char="v"/>
            </a:pPr>
            <a:r>
              <a:rPr lang="es-SV" sz="2800" dirty="0" smtClean="0">
                <a:latin typeface="Calibri" pitchFamily="34" charset="0"/>
                <a:cs typeface="Calibri" pitchFamily="34" charset="0"/>
              </a:rPr>
              <a:t>Riesgos comerciales</a:t>
            </a:r>
          </a:p>
        </p:txBody>
      </p:sp>
    </p:spTree>
    <p:extLst>
      <p:ext uri="{BB962C8B-B14F-4D97-AF65-F5344CB8AC3E}">
        <p14:creationId xmlns:p14="http://schemas.microsoft.com/office/powerpoint/2010/main" val="504123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SV" sz="3600" b="1" u="sng" dirty="0" smtClean="0">
                <a:latin typeface="Calibri" pitchFamily="34" charset="0"/>
                <a:cs typeface="Calibri" pitchFamily="34" charset="0"/>
              </a:rPr>
              <a:t>La Auditoria del Fraude</a:t>
            </a:r>
            <a:endParaRPr lang="es-ES_tradnl" sz="3600" b="1" u="sng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SV" sz="3200" dirty="0" smtClean="0">
                <a:latin typeface="Calibri" pitchFamily="34" charset="0"/>
                <a:cs typeface="Calibri" pitchFamily="34" charset="0"/>
              </a:rPr>
              <a:t>    El fraude mas relacionado con las organizaciones empresariales es el fraude administrativo, que se clasifica en dos grupos:</a:t>
            </a:r>
          </a:p>
          <a:p>
            <a:pPr>
              <a:buFont typeface="Wingdings" pitchFamily="2" charset="2"/>
              <a:buChar char="v"/>
            </a:pPr>
            <a:r>
              <a:rPr lang="es-SV" sz="3200" dirty="0" smtClean="0">
                <a:latin typeface="Calibri" pitchFamily="34" charset="0"/>
                <a:cs typeface="Calibri" pitchFamily="34" charset="0"/>
              </a:rPr>
              <a:t> las revelaciones engañosas</a:t>
            </a:r>
            <a:r>
              <a:rPr lang="es-ES_tradnl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s-ES_tradnl" sz="3200" dirty="0" smtClean="0">
                <a:latin typeface="Calibri" pitchFamily="34" charset="0"/>
                <a:cs typeface="Calibri" pitchFamily="34" charset="0"/>
              </a:rPr>
              <a:t>estas desestiman los estados financieros bajo presentaciones falsas o utilizando los principios de contabilidad, según las circunstancias.</a:t>
            </a:r>
          </a:p>
          <a:p>
            <a:pPr marL="0" indent="0">
              <a:buNone/>
            </a:pPr>
            <a:endParaRPr lang="es-SV" dirty="0" smtClean="0"/>
          </a:p>
        </p:txBody>
      </p:sp>
    </p:spTree>
    <p:extLst>
      <p:ext uri="{BB962C8B-B14F-4D97-AF65-F5344CB8AC3E}">
        <p14:creationId xmlns:p14="http://schemas.microsoft.com/office/powerpoint/2010/main" val="341585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SV" sz="3600" b="1" u="sng" dirty="0" smtClean="0">
                <a:latin typeface="Calibri" pitchFamily="34" charset="0"/>
                <a:cs typeface="Calibri" pitchFamily="34" charset="0"/>
              </a:rPr>
              <a:t>La Auditoria del Fraude</a:t>
            </a:r>
            <a:endParaRPr lang="es-ES_tradnl" sz="3600" b="1" u="sng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s-SV" sz="3200" dirty="0" smtClean="0">
                <a:latin typeface="Calibri" pitchFamily="34" charset="0"/>
                <a:cs typeface="Calibri" pitchFamily="34" charset="0"/>
              </a:rPr>
              <a:t> la malversación de Activos</a:t>
            </a:r>
          </a:p>
          <a:p>
            <a:pPr marL="0" indent="0">
              <a:buNone/>
            </a:pPr>
            <a:r>
              <a:rPr lang="es-SV" sz="3200" dirty="0" smtClean="0">
                <a:latin typeface="Calibri" pitchFamily="34" charset="0"/>
                <a:cs typeface="Calibri" pitchFamily="34" charset="0"/>
              </a:rPr>
              <a:t>Que es el conjunto de practicas no éticas realizadas en el interior de las organizaciones ya sea por parte de los directivos o de empleados, como el fraude de compras y el uso de los sistemas informáticos.</a:t>
            </a:r>
            <a:endParaRPr lang="es-ES_tradnl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AutoShape 2" descr="data:image/jpeg;base64,/9j/4AAQSkZJRgABAQAAAQABAAD/2wCEAAkGBwgHBgkIBwgKCgkLDRYPDQwMDRsUFRAWIB0iIiAdHx8kKDQsJCYxJx8fLT0tMTU3Ojo6Iys/RD84QzQ5OjcBCgoKDQwNGg8PGjclHyU3Nzc3Nzc3Nzc3Nzc3Nzc3Nzc3Nzc3Nzc3Nzc3Nzc3Nzc3Nzc3Nzc3Nzc3Nzc3Nzc3N//AABEIAIUAnAMBIgACEQEDEQH/xAAbAAEAAgMBAQAAAAAAAAAAAAAABAUBAwYHAv/EAD8QAAIBAwMBBQUGAwcDBQAAAAECAwAEEQUSITETQVFhgQYUInFyMjNCkaGxFWLBIyRSU5Ki8EOC4iU0dMLh/8QAGgEAAgMBAQAAAAAAAAAAAAAAAAUDBAYBAv/EAC8RAAICAgAFAgMIAwEAAAAAAAECAAMEEQUSITFBE1EyM3EGImGBkaHB8CRC8RT/2gAMAwEAAhEDEQA/APR6UpWNjqKUpRCKUpRCKUpRCKVgkAHJxiqw63CT/d7a6uE/zERVU/LcRkeY4qWrHtuOq1Jnh7Ur+M6lpSqS9197e1kmj0u7dkGQrNGoPruP6A18x32rrcYk/h80YUu4UNDsUEDO4s2eSBjHOfSrS8LyypYprXvIDm0cwUNvcvarPaKeS30t2hYqzuke4HBAYgHHpUyzuo7yATQkFSSpwc4YHBGRx1qu9pTG1mIppGRCGkBXbkupG0fFgYJPeR8xVWtD6gUiWGYcu5xzabaPMJXhDuO9iTk+J8T5mtqWlvG4eGJYnU5V4xtZT4gioEOsYums760ngugu8Jt3iRT0K7c9f17s1L9+Qs8YhujIjFGUwMpB8DkDHrTFksHedDVntO70a7a902GaQgy8pJgdWU4J9cZ9am1z/sleQmz90cmO5Du5jfwJJ4PQ+eK6Cltq8rGAipln92fqqlutXsrR2F1KYUVgjSupEQY9F3njPlmriwZXg3IQyscgg5BGBzU2OjLYNiR2EFeki0pSqslilKUQilKUQilKw7KiMzsFVRkk9AKNbhK/XHzaC2H2rlhH/wBvVv8AaCPUVG69a1iRrqUXUgxlcRIRyiHx8zgE+g7q2VvuDYZxsf73xHqZluIZAut+72ErtSD3F3aWiTNFkmWQBch0HGPzIPpVvYRHCXDf9TUFi+apC7j/AHnPoKh3cTSx5jP9qh3x/V/+jI9aiazqOp2fstok9pFHDcTXweG3fDySSPv3Bscbfi24BzyORjBl4g3LX9Z74chsuAE6WfTlMjTWcptZn+0yqGV/qXoT58H9qptd0u+ls1e6u7eRkYIgSPZvLMOSS3w9O7zpb+0U9rfSQ6oFkhO5hLbxnEQDFfmy8dQPM8HjpiFdfiCsp9QaQWY/psGYdY7SxLQeUznLj2Vh1SO2/i6RvsiEbKCS6Bd23Egwfxc+JFcf7QSXVjqT6el0LlrVkC3UseJSm3PZuQcOBkfF1/WvVa53XvZO21jUFu2nlhYgLMqgHtAP2OOM/pRvYg6HW17zjLO8N3bieW1uIAu1u12NtGeVYNjjI6H8q6jRdde7t5bTf2t8gURSbOJN52qTxjg9fIfPF5exJZLBcwLsWHZC6j/KzgD/ALScj18aM6LfiZ1BWzhe4fxJ5CDz/HjzFUWqDXCvXee2chNnvPmaCNWg3Bewsr23gtdxyWkJHaPnvJDFf9XjU3RAFtJEXhY7iVFHgA5AH5Cs3dt2EGi28rqDFKbq4yud21GLN5f2jqc/KsaGD/D1ZgVLsz4bqNxzz581eyiNKP72lSrfUz4pSlZuM4pSlEIpStF7cLa2zSkbj0RAeXbuArqqWYKO5nGYKNmfF9qNnp6B725igU9DI2Kqb68n1CRLaKIpZMd7zE8yquPh244DEjvzgHjmvqNHZmluGWSZwAzAYGO4AeFbK2OBwJKtWXdW9vAmfyuJs+1r6D3nxLIkMZklcIg6sxwKg2epLLdm3dnJcFojJC0RIHUYYDPzH9ObEgHqBUTVDtt1dQDKkqdnk4wxOPywTnyzT9tjrFS68yXXM6zFcn2k0/tJJBYxxySoV/6THAfzycjHfmuit5kuIVlTowzg9R4g+Y6GtV/bNcwYiIWZGDxMRnaw7/3HrUd1a2L1+smouel9qe+x+vSarF4pJJlLxG5X7yJWBMS/hXA8v1q1sL82tpdRSAubZN8Sk/aTuGfJsj5Yr4NhZ6npUSwBoDtzHKhxJG3fk9c5BB8eaq7yRobZ3lJWWFWhmyfFf2LbD06eFJVzK8+tk1pl/v8A2MkqbEsVt7Vp2fdzULVLdZoUlNwYfdyZgwwV4B6g9eCazqL3J05/dCFuJQFjbGQhbjcfIZz6VAu2uIrFrGa0RRIoghkgcsinGBuzyv6/Ol3Ybjc+013GpF9Jmg1SIQzzWrMvZ/ZkO3kDPRskfCfTNTLSN5+0LY3XF1DbkKONsfxv+fxg+QqQyK4TtArFSCCR0PiK06dcRWlvbXNwQIbd76ZvLbI4z+RI9ar4V3rWbI6gGQ5IIX6yRr83bNfbDgpGLKMjqJJNpY+gKH0NS7IBYSAMAHj8hVV/azTW6zqqTgG7uFBztlcEKue8Ku4ePC9KtrP7s/V/SjIs5sgIPAnKl1WT7yHSmaZpLqXtxSlKIRVJrtwWu7a3gj7WaH+8Omdo2kMg56ZJ3YHkauiQBk9BVAJ47nULuWMl1yoR8cMoX8J7xu3/APDTbgtHq5ak9h1lDiVvJQdeZi3uopiUXcsi/ajcbWHp4eY4rfWq4torgL2i/EvKOpwynyI6VHDXttjeq3UI/Enwy+o6H0x8q3m9TMdD2k2q3VpliD3FzFvsLGP3icbsCRidqR58yTnyFSRf27wmSNixXAMY4fJ6DaeQfnUZbuVrYWer2kUNs0glkYN2iSyd25sDGAAAMYyM5NQ3lmXlXzJqOVX5nHbx7yt9ntSv729mutQjSOK/YyRhE2gMOOPIgDk9cdcnjpPOmkWi3ukdrdMplu0BMkXGxeq7fl1+fpWqCRmDJKFE8Z2yqvcw8PI9R5GqHD86u1moX/X95a4hSwPrEa5vA8SRoswW5u7M9VKzryOj8H/cp/Ovj2i05bqFCj7GeWKKT+dTIo/MZ49agDTR761yZXEoXCSo2HBJ58sYCjHTjzrfd6jf28UTS2wuhFMjl7cfEVDc5Txx4E/KleZw3ITJORT2J/T3lzGzanqFVncTqIgyxIGwWCjO3oT5VzfvYTVri8nXdamUqu3pGVGwyEZ56EZ7hjxOLWfWLcWols2F3IzhEiiIzuPj4YwSc44BqnscC0jUFyyrht6kNu78g8g5qbGxUyeetzrp+ckzclqgpT3nQKwZQykEEZBB4IqlaaU3BnsjbXVpb3nZ9j2pG6RwN3IyMBiGwe9W65FVGs6lNpmnXEVsrvbzK0O8dLeVhwAe76fXxrmvZuAn2g08WwEcglHxKOiAEkfluHrStcR8Kx9nsJL665Crod56lAjKXklYNNK2+Rh0JwBx5AACrGz+7P1VDqZZ/dn6qXY7F7uY9zLlgATQnkN3ctqXtK8k7NJGZZVRHJKqoBAwp6dBUqe4i0iP3yALDKnCFByx8PMVDhga29o7iCX7yLtc/wCpSD+RB9a36nYm/utOhIDRm5AlB/w4Of2/WmHJzuqL5hSVVC9nYd56Hpt7Hf2cVzFkCRQxU9UPeD5ipX6VztxcHTybyNRngSRgZ7UeHkeuCeBnny+pLxtWiQtBLBaMM9lOoDufMAkBfLv/AEr3bwK8ZPpp1U+ZRTidZq527+02XVx/EjtX/wBiOoKn+2/8f3+XX6HAwOB4CsMyopZyFVerE4ArTD75eyD3OERwYz7zODg/SvVvmcD51pa1xeG0AE6H7mJmN2ZZvv8AxN/jUJ9TgEvZW++5m5+GEZwRjgt0HUd/GR3VZpokDY98kku/5ZDhP9I4PrmplzZw3FusLKEVPuygAMZ7ivhSy37R1BwEUke8upwh+XbN1lQsaO0c8kCLMF4OASue4Gtp59a1zRXdk2JYpLmLumhXLD6k6+q5+QrMUsc0YkhdXQ9Cpp3jZVOQvNUdxbdRZU2nE+9PkFlMlv0tpWxGO6JvD6T3DuPTrU+90+G7Iclopl6Sx4DfLzHkarZY1ljaNx8LDB5xUux1DLrbXmVnPCPj4Zf6A/y/lWc4xgvRZ/6cfoPOvBjfh+Utiejb+W5CmW6sh/eYu2i/zoFPH1L1HzGa+45ElRZInV0IyGU5Bq886r7nSYZXaa3ZradvtNEBhz/MvQ/v51zC+0DLpcjr+I/mdyeFA9aj+Ur5baOWRZMbZl+zKnDr6/0qvuLvUU7ab+HzPN2XaR3MSb0uE6LvRSSjZBwcdB3d1hK09m2L+PavdPGC0fqfw+vHnWvQtds9sjxjtYEtLft5UfJiCxgYKdRg7v1PdTHLvodVvpI37iV8SmwMare3tK32sklufZ/TTbxStbA9ukaxEtFCFIEknUl2JUk445HiTF9nrK70aeTVtUgFnBGoiRLjAaUuwHw4PUcDkc57q7HUbaCz0S59zUFZFUfHKSHXIG3cSdq4OOOmSRVXPDGJRZxCySedhG0azGeZkx8QdyMqNm7xzwB0pZaQ6nmjMVhT0nR1Ms/uz9VQwAOB08KmWf3Z+qkeL8yWrfhnnntSoHtfbkAAnTznA6/2la7W2971G0i7UxNvZ0cD8YU4H758gR3018k+2MwJJxZR4yenxGo0ltHJMkxMokT7LJM6Y6+BHiatoxUKQeup0LzIROhuJ/dFZdSiMK4OXIzE47/iHT5HB+dbTMggEqncjAFdozuz0A+dQtC1Ka2uY7WeWSW3lOxDIxYxt3cnkg9Oc91XtrpVtbTiWPeQv3UbNlI/pH5/IHFN14+9albV2ddCPP1iizhILjlPTzNNrpm9xPqAV3GCkIOUj+f+JvMjju8atMUpWbvyLMh+ew7MbVVJUvKgilKVDJIqtvtHt7mUzxvLbXB6y27bdx/mHRug6jNWVK912vU3Mh0Z5dFcaYbEoLiK9snhEjwXEcsmzeMxsvBOccg9PKteocWMxU4ZVyh8GHQ/nirHWvs2f/yP/o9V2qcaddMOqxMw+YBP9K23C8i3Jw2aw7PUftM3m0pTkAINDpOj57+tKwp3AMep5rNYc95pRFaYba3tojFbwQwxckpGgVfPgVurDDcpHiMUAwInGWXthayafJp97DPGm0xwzwASZTOEyOu7GPI+uKvtJs5dsclzH7uInbsLaONI1UYI3FVzyct39/jXJaP7KanDqttFdwgW9u6u0yuMOF5G3v5IHyr0P5Ypjl5H3QiGQUqx6tFTLP7s/VUOpln92fqqri/Mklvwzi/aL2YvNR1I6hp1+tvMYljKOmQ2Cep7hz4VTy6F7VW4baNPuwBn4SVJ8gOOfnXoFKFyXA10M7yex1PP9Mi1r+LWUeoaHPBGZ1YyI4kVQOckjgc49M+VegUpXi231COmp6AI7mKUpUU7FKUohFKUohK7XeLFWH2luIcHwzIoP6Ej1qDdxia1miYkB42UkdwIIqdr/GnEk8CaFj5ASqSfyqI+3s23sFXacsT0HjWx+zx/xXH4/wACZ7i3zl+ktbGUzWVvMwwZIkcgd2QDX3cTx20LzTuEjQZYnwqu03UrOHRbKW4uoIl7CPlpAPwjFUWsaimp3IMZJtIPsbhgM2OXwfDoPXxrLeiTYQR03H6naiY1r2juTBJNFI9lax87lAMr+HUEDPhjNVvsz7R67NqtvBdSie3nlx2Mka9ogx/jGBwBnp41RXt2dSuAVJ91hbKD/MYfi+XhXXewmjsHOr3KYOClsCeqn7TY88YHlnxq8yV1UksJXLlrOVOwnZjHdWaUpTLUVMs/uz9VQ6mWf3Z+qrGL8yR2/DIdKUqvJIpSlEIpSlEIpSlEIpSlEJggMCGAIPBB768y9o9Le91i6S0mWCxRuzEWWKhgMMVTO0c5/fvr06uA9qGk0u+njRd0lyzSwMRlcE8k/Inp38ePFzDZgxCnvOcwRuc+JC/9P0iCPeY4yF2qxA3uQPzJwKp7vUptTdYId0Vu/AQcyzeIAHOPlUC6T3icO6zXEm/423ld3gB69w4r1X2M0ybTdChjvLaOG6LMz4O5sbiVDN3kA48qu2laF5j1Mreo1x0vQTm/Z72VuLx0l1CFrazXGInGHkHhj8I/5516CqqqhVUKo4AHcKzSld17WnbSausIOkUpSopJFTLP7s/VUOpln92fqqxi/MkdvwyHSlKrySKUpRCKUpRCKUpRCKUpRCKgazpNrrFp7vdhxjlJIzh4z4g/8FKV6QlTsQIBHWR9G9m9N0VE90iLyqAO2mO5/wA+g9AKt6Urhdn+8x2Z5UADpFKUrk9RSlKIRUyz+7P1UpVjF+ZI7fhn/9k="/>
          <p:cNvSpPr>
            <a:spLocks noChangeAspect="1" noChangeArrowheads="1"/>
          </p:cNvSpPr>
          <p:nvPr/>
        </p:nvSpPr>
        <p:spPr bwMode="auto">
          <a:xfrm>
            <a:off x="155575" y="-601663"/>
            <a:ext cx="1485900" cy="126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pic>
        <p:nvPicPr>
          <p:cNvPr id="1028" name="Picture 4" descr="http://www.monografias.com/trabajos33/auditor/Image8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149080"/>
            <a:ext cx="2808312" cy="2399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866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SV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Auditoria Forense</a:t>
            </a:r>
            <a:endParaRPr lang="es-ES_tradnl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SV" sz="2800" dirty="0" smtClean="0">
                <a:latin typeface="Calibri" pitchFamily="34" charset="0"/>
                <a:cs typeface="Calibri" pitchFamily="34" charset="0"/>
              </a:rPr>
              <a:t>    La Auditoria forense se considera como una disciplina nueva, mucho mas efectiva que las auditorias de Estados Financieros y operacional de corte tradicional. </a:t>
            </a:r>
          </a:p>
          <a:p>
            <a:r>
              <a:rPr lang="es-SV" sz="2800" dirty="0" smtClean="0">
                <a:latin typeface="Calibri" pitchFamily="34" charset="0"/>
                <a:cs typeface="Calibri" pitchFamily="34" charset="0"/>
              </a:rPr>
              <a:t>    Como alternativa se ha dicho que es necesario familiarizar a un auditor con las reglas, principios, </a:t>
            </a:r>
            <a:r>
              <a:rPr lang="es-SV" sz="2800" dirty="0" smtClean="0">
                <a:latin typeface="Calibri" pitchFamily="34" charset="0"/>
                <a:cs typeface="Calibri" pitchFamily="34" charset="0"/>
              </a:rPr>
              <a:t>técnicas </a:t>
            </a:r>
            <a:r>
              <a:rPr lang="es-SV" sz="2800" dirty="0" smtClean="0">
                <a:latin typeface="Calibri" pitchFamily="34" charset="0"/>
                <a:cs typeface="Calibri" pitchFamily="34" charset="0"/>
              </a:rPr>
              <a:t>y </a:t>
            </a:r>
            <a:r>
              <a:rPr lang="es-SV" sz="2800" dirty="0" smtClean="0">
                <a:latin typeface="Calibri" pitchFamily="34" charset="0"/>
                <a:cs typeface="Calibri" pitchFamily="34" charset="0"/>
              </a:rPr>
              <a:t>métodos </a:t>
            </a:r>
            <a:r>
              <a:rPr lang="es-SV" sz="2800" dirty="0" smtClean="0">
                <a:latin typeface="Calibri" pitchFamily="34" charset="0"/>
                <a:cs typeface="Calibri" pitchFamily="34" charset="0"/>
              </a:rPr>
              <a:t>de </a:t>
            </a:r>
            <a:r>
              <a:rPr lang="es-SV" sz="2800" dirty="0" smtClean="0">
                <a:latin typeface="Calibri" pitchFamily="34" charset="0"/>
                <a:cs typeface="Calibri" pitchFamily="34" charset="0"/>
              </a:rPr>
              <a:t>investigación </a:t>
            </a:r>
            <a:r>
              <a:rPr lang="es-SV" sz="2800" dirty="0" smtClean="0">
                <a:latin typeface="Calibri" pitchFamily="34" charset="0"/>
                <a:cs typeface="Calibri" pitchFamily="34" charset="0"/>
              </a:rPr>
              <a:t>criminal o proveer a los investigadores del crimen con </a:t>
            </a:r>
            <a:r>
              <a:rPr lang="es-SV" sz="2800" dirty="0" smtClean="0">
                <a:latin typeface="Calibri" pitchFamily="34" charset="0"/>
                <a:cs typeface="Calibri" pitchFamily="34" charset="0"/>
              </a:rPr>
              <a:t>algún </a:t>
            </a:r>
            <a:r>
              <a:rPr lang="es-SV" sz="2800" dirty="0" smtClean="0">
                <a:latin typeface="Calibri" pitchFamily="34" charset="0"/>
                <a:cs typeface="Calibri" pitchFamily="34" charset="0"/>
              </a:rPr>
              <a:t>conocimiento de contabilidad y con las reglas, principios, </a:t>
            </a:r>
            <a:r>
              <a:rPr lang="es-SV" sz="2800" dirty="0" smtClean="0">
                <a:latin typeface="Calibri" pitchFamily="34" charset="0"/>
                <a:cs typeface="Calibri" pitchFamily="34" charset="0"/>
              </a:rPr>
              <a:t>técnicas </a:t>
            </a:r>
            <a:r>
              <a:rPr lang="es-SV" sz="2800" dirty="0" smtClean="0">
                <a:latin typeface="Calibri" pitchFamily="34" charset="0"/>
                <a:cs typeface="Calibri" pitchFamily="34" charset="0"/>
              </a:rPr>
              <a:t>y </a:t>
            </a:r>
            <a:r>
              <a:rPr lang="es-SV" sz="2800" dirty="0" smtClean="0">
                <a:latin typeface="Calibri" pitchFamily="34" charset="0"/>
                <a:cs typeface="Calibri" pitchFamily="34" charset="0"/>
              </a:rPr>
              <a:t>métodos </a:t>
            </a:r>
            <a:r>
              <a:rPr lang="es-SV" sz="2800" dirty="0" smtClean="0">
                <a:latin typeface="Calibri" pitchFamily="34" charset="0"/>
                <a:cs typeface="Calibri" pitchFamily="34" charset="0"/>
              </a:rPr>
              <a:t>de auditoria.</a:t>
            </a:r>
            <a:endParaRPr lang="es-SV" sz="2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989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2394"/>
          </a:xfrm>
        </p:spPr>
        <p:txBody>
          <a:bodyPr>
            <a:normAutofit/>
          </a:bodyPr>
          <a:lstStyle/>
          <a:p>
            <a:r>
              <a:rPr lang="es-SV" sz="3600" dirty="0" smtClean="0"/>
              <a:t>Para afrontar la detección de fraude y lograr que se perfeccionen mas a los contadores en la etapa de la investigación se establecieron los siguientes trece principios </a:t>
            </a:r>
            <a:r>
              <a:rPr lang="es-SV" sz="3600" dirty="0" smtClean="0"/>
              <a:t>básicos. </a:t>
            </a:r>
            <a:endParaRPr lang="es-ES_tradnl" sz="3600" dirty="0"/>
          </a:p>
        </p:txBody>
      </p:sp>
      <p:pic>
        <p:nvPicPr>
          <p:cNvPr id="2050" name="Picture 2" descr="http://2.bp.blogspot.com/-Zl24sNc9u-E/UDuiel5-ZFI/AAAAAAAAAEI/oWlck0rXiVY/s400/arton3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221088"/>
            <a:ext cx="3429000" cy="244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0975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/>
            <a:r>
              <a:rPr lang="es-SV" sz="3200" dirty="0" smtClean="0"/>
              <a:t>1.</a:t>
            </a:r>
            <a:r>
              <a:rPr lang="es-SV" sz="3200" dirty="0" smtClean="0">
                <a:latin typeface="Calibri" pitchFamily="34" charset="0"/>
                <a:cs typeface="Calibri" pitchFamily="34" charset="0"/>
              </a:rPr>
              <a:t>la Auditoria del Fraude es diferente a la auditoria financiera. Es mas un conjunto mental que una metodología.</a:t>
            </a:r>
          </a:p>
          <a:p>
            <a:pPr marL="0" indent="0"/>
            <a:r>
              <a:rPr lang="es-SV" sz="3200" dirty="0" smtClean="0">
                <a:latin typeface="Calibri" pitchFamily="34" charset="0"/>
                <a:cs typeface="Calibri" pitchFamily="34" charset="0"/>
              </a:rPr>
              <a:t>2.Los auditores del fraude son diferentes de los auditores financieros. Se centran en excepciones, rarezas, irregularidades contables, y patrones de conducta, no en </a:t>
            </a:r>
            <a:r>
              <a:rPr lang="es-SV" sz="3200" dirty="0" err="1" smtClean="0">
                <a:latin typeface="Calibri" pitchFamily="34" charset="0"/>
                <a:cs typeface="Calibri" pitchFamily="34" charset="0"/>
              </a:rPr>
              <a:t>errorees</a:t>
            </a:r>
            <a:r>
              <a:rPr lang="es-SV" sz="3200" dirty="0" smtClean="0">
                <a:latin typeface="Calibri" pitchFamily="34" charset="0"/>
                <a:cs typeface="Calibri" pitchFamily="34" charset="0"/>
              </a:rPr>
              <a:t> y omisiones.</a:t>
            </a:r>
            <a:endParaRPr lang="es-ES_tradnl" sz="32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611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229</TotalTime>
  <Words>779</Words>
  <Application>Microsoft Office PowerPoint</Application>
  <PresentationFormat>Presentación en pantalla (4:3)</PresentationFormat>
  <Paragraphs>57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Flujo</vt:lpstr>
      <vt:lpstr>Universidad de El Salvador Facultad de Ciencias Económicas             Escuela de Contaduría Publica</vt:lpstr>
      <vt:lpstr>Control Interno y Fraudes Autor: Rodrigo Estupiniam Gaitán. Séptima Parte, Cap. 1 ECOE Edición Junio 2003. </vt:lpstr>
      <vt:lpstr>EL FRAUDE</vt:lpstr>
      <vt:lpstr>Perfil de Riesgo de Fraude</vt:lpstr>
      <vt:lpstr>La Auditoria del Fraude</vt:lpstr>
      <vt:lpstr>La Auditoria del Fraude</vt:lpstr>
      <vt:lpstr>Auditoria Forense</vt:lpstr>
      <vt:lpstr>Para afrontar la detección de fraude y lograr que se perfeccionen mas a los contadores en la etapa de la investigación se establecieron los siguientes trece principios básicos.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Luffi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LOPEZ GUILLEN Y ASOCIADOS S.A DEC.V</dc:title>
  <dc:creator>Luffi</dc:creator>
  <cp:lastModifiedBy>mi</cp:lastModifiedBy>
  <cp:revision>18</cp:revision>
  <dcterms:created xsi:type="dcterms:W3CDTF">2013-11-13T19:54:13Z</dcterms:created>
  <dcterms:modified xsi:type="dcterms:W3CDTF">2013-11-28T15:13:47Z</dcterms:modified>
</cp:coreProperties>
</file>