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08" y="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7/1/2016</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‹Nº›</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7/1/2016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7/1/2016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B11D738E-8962-435F-8C43-147B8DD7E819}" type="datetime1">
              <a:rPr lang="en-US" smtClean="0"/>
              <a:t>7/1/2016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9CAEA93-55E7-4DA9-90C2-089A26EEFEC4}" type="datetime1">
              <a:rPr lang="en-US" smtClean="0"/>
              <a:t>7/1/2016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‹Nº›</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7/1/2016</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‹Nº›</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F7EAEB24-CE78-465C-A726-91D0868FA48F}" type="datetime1">
              <a:rPr lang="en-US" smtClean="0"/>
              <a:t>7/1/2016</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‹Nº›</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7/1/2016</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7/1/2016</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18BBB94-68E6-4675-A946-F1C5994EDBD7}" type="datetime1">
              <a:rPr lang="en-US" smtClean="0"/>
              <a:t>7/1/2016</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C3B8377-21E3-4835-B75D-4E2847E2750F}" type="datetime1">
              <a:rPr lang="en-US" smtClean="0"/>
              <a:t>7/1/2016</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7/1/2016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‹Nº›</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260648"/>
            <a:ext cx="7772400" cy="1591817"/>
          </a:xfrm>
        </p:spPr>
        <p:txBody>
          <a:bodyPr/>
          <a:lstStyle/>
          <a:p>
            <a:r>
              <a:rPr lang="es-SV" sz="2800" b="1" dirty="0" smtClean="0"/>
              <a:t>UNIVERSIDAD DE EL SALVADOR </a:t>
            </a:r>
            <a:br>
              <a:rPr lang="es-SV" sz="2800" b="1" dirty="0" smtClean="0"/>
            </a:br>
            <a:r>
              <a:rPr lang="es-SV" sz="2800" b="1" dirty="0" smtClean="0"/>
              <a:t>FACULTAD DE CIENCIAS ECONOMICAS </a:t>
            </a:r>
            <a:br>
              <a:rPr lang="es-SV" sz="2800" b="1" dirty="0" smtClean="0"/>
            </a:br>
            <a:r>
              <a:rPr lang="es-SV" sz="2800" b="1" dirty="0" smtClean="0"/>
              <a:t>ESCUELA DE CONTADURIA PUBLICA</a:t>
            </a:r>
            <a:endParaRPr lang="es-SV" sz="2800" b="1" dirty="0"/>
          </a:p>
        </p:txBody>
      </p:sp>
      <p:sp>
        <p:nvSpPr>
          <p:cNvPr id="3" name="2 Subtítulo"/>
          <p:cNvSpPr>
            <a:spLocks noGrp="1"/>
          </p:cNvSpPr>
          <p:nvPr>
            <p:ph type="subTitle" idx="1"/>
          </p:nvPr>
        </p:nvSpPr>
        <p:spPr>
          <a:xfrm>
            <a:off x="1331640" y="3429000"/>
            <a:ext cx="6400800" cy="2232248"/>
          </a:xfrm>
        </p:spPr>
        <p:txBody>
          <a:bodyPr>
            <a:normAutofit fontScale="85000" lnSpcReduction="20000"/>
          </a:bodyPr>
          <a:lstStyle/>
          <a:p>
            <a:r>
              <a:rPr lang="es-SV" sz="2600" b="1" dirty="0" smtClean="0">
                <a:solidFill>
                  <a:schemeClr val="tx1"/>
                </a:solidFill>
              </a:rPr>
              <a:t>Grupo No 4</a:t>
            </a:r>
          </a:p>
          <a:p>
            <a:r>
              <a:rPr lang="es-SV" sz="2600" b="1" dirty="0" smtClean="0">
                <a:solidFill>
                  <a:schemeClr val="tx1"/>
                </a:solidFill>
              </a:rPr>
              <a:t>Alcance de una auditoria forense</a:t>
            </a:r>
          </a:p>
          <a:p>
            <a:endParaRPr lang="es-SV" b="1" dirty="0" smtClean="0">
              <a:solidFill>
                <a:schemeClr val="tx1"/>
              </a:solidFill>
            </a:endParaRPr>
          </a:p>
          <a:p>
            <a:r>
              <a:rPr lang="es-SV" b="1" dirty="0" smtClean="0">
                <a:solidFill>
                  <a:schemeClr val="tx1"/>
                </a:solidFill>
              </a:rPr>
              <a:t>Integrantes</a:t>
            </a:r>
          </a:p>
          <a:p>
            <a:endParaRPr lang="es-SV" b="1" dirty="0" smtClean="0">
              <a:solidFill>
                <a:schemeClr val="tx1"/>
              </a:solidFill>
            </a:endParaRPr>
          </a:p>
          <a:p>
            <a:r>
              <a:rPr lang="es-SV" b="1" dirty="0" smtClean="0">
                <a:solidFill>
                  <a:schemeClr val="tx1"/>
                </a:solidFill>
              </a:rPr>
              <a:t>Méndez Beltrán, Rafael Antonio  MB05016</a:t>
            </a:r>
          </a:p>
          <a:p>
            <a:r>
              <a:rPr lang="es-SV" b="1" dirty="0" smtClean="0">
                <a:solidFill>
                  <a:schemeClr val="tx1"/>
                </a:solidFill>
              </a:rPr>
              <a:t>Nieto Mendoza, Roberto Carlos  NM 03011</a:t>
            </a:r>
          </a:p>
        </p:txBody>
      </p:sp>
      <p:sp>
        <p:nvSpPr>
          <p:cNvPr id="4" name="3 Marcador de fecha"/>
          <p:cNvSpPr>
            <a:spLocks noGrp="1"/>
          </p:cNvSpPr>
          <p:nvPr>
            <p:ph type="dt" sz="half" idx="10"/>
          </p:nvPr>
        </p:nvSpPr>
        <p:spPr/>
        <p:txBody>
          <a:bodyPr/>
          <a:lstStyle/>
          <a:p>
            <a:fld id="{216C5678-EE20-4FA5-88E2-6E0BD67A2E26}" type="datetime1">
              <a:rPr lang="en-US" smtClean="0"/>
              <a:t>7/1/2016</a:t>
            </a:fld>
            <a:endParaRPr lang="en-US" dirty="0"/>
          </a:p>
        </p:txBody>
      </p:sp>
      <p:sp>
        <p:nvSpPr>
          <p:cNvPr id="5" name="4 Marcador de número de diapositiva"/>
          <p:cNvSpPr>
            <a:spLocks noGrp="1"/>
          </p:cNvSpPr>
          <p:nvPr>
            <p:ph type="sldNum" sz="quarter" idx="11"/>
          </p:nvPr>
        </p:nvSpPr>
        <p:spPr/>
        <p:txBody>
          <a:bodyPr/>
          <a:lstStyle/>
          <a:p>
            <a:fld id="{BA9B540C-44DA-4F69-89C9-7C84606640D3}" type="slidenum">
              <a:rPr lang="en-US" smtClean="0"/>
              <a:pPr/>
              <a:t>1</a:t>
            </a:fld>
            <a:endParaRPr lang="en-US" dirty="0"/>
          </a:p>
        </p:txBody>
      </p:sp>
      <p:pic>
        <p:nvPicPr>
          <p:cNvPr id="7" name="6 Imagen"/>
          <p:cNvPicPr/>
          <p:nvPr/>
        </p:nvPicPr>
        <p:blipFill>
          <a:blip r:embed="rId2">
            <a:extLst>
              <a:ext uri="{28A0092B-C50C-407E-A947-70E740481C1C}">
                <a14:useLocalDpi xmlns:a14="http://schemas.microsoft.com/office/drawing/2010/main" val="0"/>
              </a:ext>
            </a:extLst>
          </a:blip>
          <a:srcRect/>
          <a:stretch>
            <a:fillRect/>
          </a:stretch>
        </p:blipFill>
        <p:spPr bwMode="auto">
          <a:xfrm>
            <a:off x="3600180" y="2060848"/>
            <a:ext cx="1547884" cy="1296144"/>
          </a:xfrm>
          <a:prstGeom prst="rect">
            <a:avLst/>
          </a:prstGeom>
          <a:noFill/>
          <a:ln w="9525">
            <a:noFill/>
            <a:miter lim="800000"/>
            <a:headEnd/>
            <a:tailEnd/>
          </a:ln>
        </p:spPr>
      </p:pic>
    </p:spTree>
    <p:extLst>
      <p:ext uri="{BB962C8B-B14F-4D97-AF65-F5344CB8AC3E}">
        <p14:creationId xmlns:p14="http://schemas.microsoft.com/office/powerpoint/2010/main" val="1748548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B11D738E-8962-435F-8C43-147B8DD7E819}" type="datetime1">
              <a:rPr lang="en-US" smtClean="0"/>
              <a:t>7/1/2016</a:t>
            </a:fld>
            <a:endParaRPr lang="en-US"/>
          </a:p>
        </p:txBody>
      </p:sp>
      <p:sp>
        <p:nvSpPr>
          <p:cNvPr id="5" name="4 Marcador de pie de página"/>
          <p:cNvSpPr>
            <a:spLocks noGrp="1"/>
          </p:cNvSpPr>
          <p:nvPr>
            <p:ph type="ftr" sz="quarter" idx="11"/>
          </p:nvPr>
        </p:nvSpPr>
        <p:spPr/>
        <p:txBody>
          <a:bodyPr/>
          <a:lstStyle/>
          <a:p>
            <a:r>
              <a:rPr lang="en-US" dirty="0" smtClean="0"/>
              <a:t>Footer </a:t>
            </a:r>
            <a:r>
              <a:rPr lang="en-US" dirty="0" err="1" smtClean="0"/>
              <a:t>Tt</a:t>
            </a:r>
            <a:endParaRPr lang="en-US" dirty="0"/>
          </a:p>
        </p:txBody>
      </p:sp>
      <p:sp>
        <p:nvSpPr>
          <p:cNvPr id="6" name="5 Marcador de número de diapositiva"/>
          <p:cNvSpPr>
            <a:spLocks noGrp="1"/>
          </p:cNvSpPr>
          <p:nvPr>
            <p:ph type="sldNum" sz="quarter" idx="12"/>
          </p:nvPr>
        </p:nvSpPr>
        <p:spPr/>
        <p:txBody>
          <a:bodyPr/>
          <a:lstStyle/>
          <a:p>
            <a:fld id="{BA9B540C-44DA-4F69-89C9-7C84606640D3}" type="slidenum">
              <a:rPr lang="en-US" smtClean="0"/>
              <a:pPr/>
              <a:t>2</a:t>
            </a:fld>
            <a:endParaRPr lang="en-US"/>
          </a:p>
        </p:txBody>
      </p:sp>
      <p:sp>
        <p:nvSpPr>
          <p:cNvPr id="7" name="6 CuadroTexto"/>
          <p:cNvSpPr txBox="1"/>
          <p:nvPr/>
        </p:nvSpPr>
        <p:spPr>
          <a:xfrm>
            <a:off x="816109" y="404664"/>
            <a:ext cx="7632848" cy="6186309"/>
          </a:xfrm>
          <a:prstGeom prst="rect">
            <a:avLst/>
          </a:prstGeom>
          <a:noFill/>
        </p:spPr>
        <p:txBody>
          <a:bodyPr wrap="square" rtlCol="0">
            <a:spAutoFit/>
          </a:bodyPr>
          <a:lstStyle/>
          <a:p>
            <a:pPr algn="ctr"/>
            <a:endParaRPr lang="es-SV" dirty="0" smtClean="0"/>
          </a:p>
          <a:p>
            <a:pPr algn="ctr"/>
            <a:r>
              <a:rPr lang="es-SV" b="1" dirty="0" smtClean="0"/>
              <a:t>Alcance de auditoria interna</a:t>
            </a:r>
          </a:p>
          <a:p>
            <a:pPr algn="ctr"/>
            <a:endParaRPr lang="es-SV" dirty="0"/>
          </a:p>
          <a:p>
            <a:pPr algn="ctr"/>
            <a:endParaRPr lang="es-SV" dirty="0" smtClean="0"/>
          </a:p>
          <a:p>
            <a:r>
              <a:rPr lang="es-SV" dirty="0" smtClean="0"/>
              <a:t>Comprende el examen y valoración de lo adecuado y efectivo de los sistemas de control interno de una organización y de la calidad de la ejecución al llevar a cabo las responsabilidades asignadas , y mejorando los procesos  y los controles </a:t>
            </a:r>
          </a:p>
          <a:p>
            <a:endParaRPr lang="es-SV" dirty="0"/>
          </a:p>
          <a:p>
            <a:endParaRPr lang="es-SV" b="1" dirty="0" smtClean="0"/>
          </a:p>
          <a:p>
            <a:pPr algn="ctr"/>
            <a:r>
              <a:rPr lang="es-SV" b="1" dirty="0" smtClean="0"/>
              <a:t>Alcance de auditoria financiera </a:t>
            </a:r>
          </a:p>
          <a:p>
            <a:endParaRPr lang="es-SV" dirty="0" smtClean="0"/>
          </a:p>
          <a:p>
            <a:r>
              <a:rPr lang="es-SV" dirty="0" smtClean="0"/>
              <a:t>Evaluación de todos aquellos  puntos  que son los objetivos de la auditoria financiera que servirán para que el auditor pueda emitir una opinión razonable sobre las cifras de los estados  financieros.</a:t>
            </a:r>
          </a:p>
          <a:p>
            <a:endParaRPr lang="es-SV" dirty="0"/>
          </a:p>
          <a:p>
            <a:endParaRPr lang="es-SV" dirty="0" smtClean="0"/>
          </a:p>
          <a:p>
            <a:endParaRPr lang="es-SV" dirty="0" smtClean="0"/>
          </a:p>
          <a:p>
            <a:endParaRPr lang="es-SV" dirty="0" smtClean="0"/>
          </a:p>
          <a:p>
            <a:endParaRPr lang="es-SV" dirty="0"/>
          </a:p>
          <a:p>
            <a:endParaRPr lang="es-SV" dirty="0" smtClean="0"/>
          </a:p>
          <a:p>
            <a:endParaRPr lang="es-SV" dirty="0"/>
          </a:p>
        </p:txBody>
      </p:sp>
    </p:spTree>
    <p:extLst>
      <p:ext uri="{BB962C8B-B14F-4D97-AF65-F5344CB8AC3E}">
        <p14:creationId xmlns:p14="http://schemas.microsoft.com/office/powerpoint/2010/main" val="2200837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B11D738E-8962-435F-8C43-147B8DD7E819}" type="datetime1">
              <a:rPr lang="en-US" smtClean="0"/>
              <a:t>7/1/2016</a:t>
            </a:fld>
            <a:endParaRPr lang="en-US"/>
          </a:p>
        </p:txBody>
      </p:sp>
      <p:sp>
        <p:nvSpPr>
          <p:cNvPr id="6" name="5 Marcador de número de diapositiva"/>
          <p:cNvSpPr>
            <a:spLocks noGrp="1"/>
          </p:cNvSpPr>
          <p:nvPr>
            <p:ph type="sldNum" sz="quarter" idx="12"/>
          </p:nvPr>
        </p:nvSpPr>
        <p:spPr/>
        <p:txBody>
          <a:bodyPr/>
          <a:lstStyle/>
          <a:p>
            <a:fld id="{BA9B540C-44DA-4F69-89C9-7C84606640D3}" type="slidenum">
              <a:rPr lang="en-US" smtClean="0"/>
              <a:pPr/>
              <a:t>3</a:t>
            </a:fld>
            <a:endParaRPr lang="en-US"/>
          </a:p>
        </p:txBody>
      </p:sp>
      <p:sp>
        <p:nvSpPr>
          <p:cNvPr id="8" name="7 CuadroTexto"/>
          <p:cNvSpPr txBox="1"/>
          <p:nvPr/>
        </p:nvSpPr>
        <p:spPr>
          <a:xfrm>
            <a:off x="1403648" y="548680"/>
            <a:ext cx="6696744" cy="5632311"/>
          </a:xfrm>
          <a:prstGeom prst="rect">
            <a:avLst/>
          </a:prstGeom>
          <a:noFill/>
        </p:spPr>
        <p:txBody>
          <a:bodyPr wrap="square" rtlCol="0">
            <a:spAutoFit/>
          </a:bodyPr>
          <a:lstStyle/>
          <a:p>
            <a:pPr algn="ctr"/>
            <a:r>
              <a:rPr lang="es-SV" b="1" dirty="0"/>
              <a:t>Alcance de auditoria forense </a:t>
            </a:r>
            <a:endParaRPr lang="es-SV" b="1" dirty="0" smtClean="0"/>
          </a:p>
          <a:p>
            <a:endParaRPr lang="es-SV" dirty="0"/>
          </a:p>
          <a:p>
            <a:r>
              <a:rPr lang="es-SV" b="1" dirty="0" smtClean="0"/>
              <a:t>Art</a:t>
            </a:r>
            <a:r>
              <a:rPr lang="es-SV" b="1" dirty="0"/>
              <a:t>.  233 Código procesal penal</a:t>
            </a:r>
          </a:p>
          <a:p>
            <a:endParaRPr lang="es-SV" dirty="0" smtClean="0"/>
          </a:p>
          <a:p>
            <a:r>
              <a:rPr lang="es-SV" dirty="0" smtClean="0"/>
              <a:t>El </a:t>
            </a:r>
            <a:r>
              <a:rPr lang="es-SV" dirty="0"/>
              <a:t>juez o fiscal que ordene el peritaje formulara las cuestiones  objetos  del peritaje , fijara  el plazo en que se ha de realizar  y </a:t>
            </a:r>
            <a:r>
              <a:rPr lang="es-SV" dirty="0" smtClean="0"/>
              <a:t>pondrá  </a:t>
            </a:r>
            <a:r>
              <a:rPr lang="es-SV" dirty="0"/>
              <a:t>a </a:t>
            </a:r>
            <a:r>
              <a:rPr lang="es-SV" dirty="0" smtClean="0"/>
              <a:t>disposición  </a:t>
            </a:r>
            <a:r>
              <a:rPr lang="es-SV" dirty="0"/>
              <a:t>de  los peritos  las actuaciones  y elementos necesarios  para cumplir el acto </a:t>
            </a:r>
            <a:endParaRPr lang="es-SV" dirty="0" smtClean="0"/>
          </a:p>
          <a:p>
            <a:endParaRPr lang="es-SV" dirty="0"/>
          </a:p>
          <a:p>
            <a:r>
              <a:rPr lang="es-SV" b="1" dirty="0" smtClean="0"/>
              <a:t>Art 234</a:t>
            </a:r>
          </a:p>
          <a:p>
            <a:endParaRPr lang="es-SV" b="1" dirty="0"/>
          </a:p>
          <a:p>
            <a:r>
              <a:rPr lang="es-SV" dirty="0" smtClean="0"/>
              <a:t>Al practicar  la pericia  se procurara  que los objetos  a examinar  sean en lo posible conservados , de modo que el peritaje pueda repetirse </a:t>
            </a:r>
          </a:p>
          <a:p>
            <a:endParaRPr lang="es-SV" dirty="0" smtClean="0"/>
          </a:p>
          <a:p>
            <a:r>
              <a:rPr lang="es-SV" b="1" dirty="0"/>
              <a:t>Puntos periciales</a:t>
            </a:r>
          </a:p>
          <a:p>
            <a:r>
              <a:rPr lang="es-SV" dirty="0"/>
              <a:t>Procedimientos que se desarrollan  en el proceso a fin de poder obtener evidencia necesaria que sirva como prueba en un tribunal de justicia.</a:t>
            </a:r>
          </a:p>
          <a:p>
            <a:endParaRPr lang="es-SV" dirty="0" smtClean="0"/>
          </a:p>
        </p:txBody>
      </p:sp>
    </p:spTree>
    <p:extLst>
      <p:ext uri="{BB962C8B-B14F-4D97-AF65-F5344CB8AC3E}">
        <p14:creationId xmlns:p14="http://schemas.microsoft.com/office/powerpoint/2010/main" val="3382868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8AF628A-A867-4937-BBE5-207DB6F9C51A}" type="datetime1">
              <a:rPr lang="en-US" smtClean="0"/>
              <a:t>7/1/2016</a:t>
            </a:fld>
            <a:endParaRPr lang="en-US"/>
          </a:p>
        </p:txBody>
      </p:sp>
      <p:sp>
        <p:nvSpPr>
          <p:cNvPr id="4" name="3 Marcador de número de diapositiva"/>
          <p:cNvSpPr>
            <a:spLocks noGrp="1"/>
          </p:cNvSpPr>
          <p:nvPr>
            <p:ph type="sldNum" sz="quarter" idx="12"/>
          </p:nvPr>
        </p:nvSpPr>
        <p:spPr/>
        <p:txBody>
          <a:bodyPr/>
          <a:lstStyle/>
          <a:p>
            <a:fld id="{BA9B540C-44DA-4F69-89C9-7C84606640D3}" type="slidenum">
              <a:rPr lang="en-US" smtClean="0"/>
              <a:pPr/>
              <a:t>4</a:t>
            </a:fld>
            <a:endParaRPr lang="en-US"/>
          </a:p>
        </p:txBody>
      </p:sp>
      <p:sp>
        <p:nvSpPr>
          <p:cNvPr id="5" name="4 CuadroTexto"/>
          <p:cNvSpPr txBox="1"/>
          <p:nvPr/>
        </p:nvSpPr>
        <p:spPr>
          <a:xfrm>
            <a:off x="251520" y="548680"/>
            <a:ext cx="8712968" cy="5909310"/>
          </a:xfrm>
          <a:prstGeom prst="rect">
            <a:avLst/>
          </a:prstGeom>
          <a:noFill/>
        </p:spPr>
        <p:txBody>
          <a:bodyPr wrap="square" rtlCol="0">
            <a:spAutoFit/>
          </a:bodyPr>
          <a:lstStyle/>
          <a:p>
            <a:r>
              <a:rPr lang="es-SV" b="1" dirty="0" smtClean="0"/>
              <a:t>los puntos periciales  que determinaran el alcance de una auditoria forense </a:t>
            </a:r>
          </a:p>
          <a:p>
            <a:r>
              <a:rPr lang="es-SV" b="1" dirty="0" smtClean="0"/>
              <a:t>Pueden estar determinados por los diferentes delitos </a:t>
            </a:r>
          </a:p>
          <a:p>
            <a:endParaRPr lang="es-SV" b="1" dirty="0"/>
          </a:p>
          <a:p>
            <a:endParaRPr lang="es-SV" b="1" dirty="0" smtClean="0"/>
          </a:p>
          <a:p>
            <a:r>
              <a:rPr lang="es-SV" b="1" dirty="0" smtClean="0"/>
              <a:t>Código procesal penal</a:t>
            </a:r>
          </a:p>
          <a:p>
            <a:endParaRPr lang="es-SV" b="1" dirty="0"/>
          </a:p>
          <a:p>
            <a:r>
              <a:rPr lang="es-SV" b="1" dirty="0" smtClean="0"/>
              <a:t>Art . 215 : </a:t>
            </a:r>
            <a:r>
              <a:rPr lang="es-SV" dirty="0" smtClean="0"/>
              <a:t>Estafa , definida como el uso de mañas o cualquier  otro medio para dañar la fe en beneficio propio. </a:t>
            </a:r>
          </a:p>
          <a:p>
            <a:endParaRPr lang="es-SV" b="1" dirty="0"/>
          </a:p>
          <a:p>
            <a:r>
              <a:rPr lang="es-SV" b="1" dirty="0" smtClean="0"/>
              <a:t>Art .  216:  </a:t>
            </a:r>
            <a:r>
              <a:rPr lang="es-SV" dirty="0" smtClean="0"/>
              <a:t>Estafa agravada , cuando el uso de engaños recae sobre bienes de primera necesidad , viviendas o terrenos , abusos de cheques en blanco , cobros indebidos de seguros , manipulación indebida en el procesamiento de datos para beneficio propio. </a:t>
            </a:r>
          </a:p>
          <a:p>
            <a:endParaRPr lang="es-SV" b="1" dirty="0"/>
          </a:p>
          <a:p>
            <a:r>
              <a:rPr lang="es-SV" b="1" dirty="0" smtClean="0"/>
              <a:t>Art. 217 : </a:t>
            </a:r>
            <a:r>
              <a:rPr lang="es-SV" dirty="0" smtClean="0"/>
              <a:t>Apropiación o retención indebida , cuando no se entregue o restituya una cosa guardándola para beneficio propio.</a:t>
            </a:r>
          </a:p>
          <a:p>
            <a:endParaRPr lang="es-SV" dirty="0"/>
          </a:p>
          <a:p>
            <a:r>
              <a:rPr lang="es-SV" b="1" dirty="0" smtClean="0"/>
              <a:t>Art. 218: </a:t>
            </a:r>
            <a:r>
              <a:rPr lang="es-SV" dirty="0" smtClean="0"/>
              <a:t> administración fraudulenta , en el que teniendo a cargo el cuido de bienes ajenos perjudicare a su titular aumentando saldos en las cuentas para beneficio propio. </a:t>
            </a:r>
          </a:p>
          <a:p>
            <a:endParaRPr lang="es-SV" b="1" dirty="0" smtClean="0"/>
          </a:p>
        </p:txBody>
      </p:sp>
    </p:spTree>
    <p:extLst>
      <p:ext uri="{BB962C8B-B14F-4D97-AF65-F5344CB8AC3E}">
        <p14:creationId xmlns:p14="http://schemas.microsoft.com/office/powerpoint/2010/main" val="2211518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8AF628A-A867-4937-BBE5-207DB6F9C51A}" type="datetime1">
              <a:rPr lang="en-US" smtClean="0"/>
              <a:t>7/1/2016</a:t>
            </a:fld>
            <a:endParaRPr lang="en-US"/>
          </a:p>
        </p:txBody>
      </p:sp>
      <p:sp>
        <p:nvSpPr>
          <p:cNvPr id="3" name="2 Marcador de pie de página"/>
          <p:cNvSpPr>
            <a:spLocks noGrp="1"/>
          </p:cNvSpPr>
          <p:nvPr>
            <p:ph type="ftr" sz="quarter" idx="11"/>
          </p:nvPr>
        </p:nvSpPr>
        <p:spPr/>
        <p:txBody>
          <a:bodyPr/>
          <a:lstStyle/>
          <a:p>
            <a:r>
              <a:rPr lang="en-US" smtClean="0"/>
              <a:t>Footer Text</a:t>
            </a:r>
            <a:endParaRPr lang="en-US"/>
          </a:p>
        </p:txBody>
      </p:sp>
      <p:sp>
        <p:nvSpPr>
          <p:cNvPr id="4" name="3 Marcador de número de diapositiva"/>
          <p:cNvSpPr>
            <a:spLocks noGrp="1"/>
          </p:cNvSpPr>
          <p:nvPr>
            <p:ph type="sldNum" sz="quarter" idx="12"/>
          </p:nvPr>
        </p:nvSpPr>
        <p:spPr/>
        <p:txBody>
          <a:bodyPr/>
          <a:lstStyle/>
          <a:p>
            <a:fld id="{BA9B540C-44DA-4F69-89C9-7C84606640D3}" type="slidenum">
              <a:rPr lang="en-US" smtClean="0"/>
              <a:pPr/>
              <a:t>5</a:t>
            </a:fld>
            <a:endParaRPr lang="en-US"/>
          </a:p>
        </p:txBody>
      </p:sp>
      <p:sp>
        <p:nvSpPr>
          <p:cNvPr id="5" name="4 CuadroTexto"/>
          <p:cNvSpPr txBox="1"/>
          <p:nvPr/>
        </p:nvSpPr>
        <p:spPr>
          <a:xfrm>
            <a:off x="251520" y="548680"/>
            <a:ext cx="8712968" cy="3970318"/>
          </a:xfrm>
          <a:prstGeom prst="rect">
            <a:avLst/>
          </a:prstGeom>
          <a:noFill/>
        </p:spPr>
        <p:txBody>
          <a:bodyPr wrap="square" rtlCol="0">
            <a:spAutoFit/>
          </a:bodyPr>
          <a:lstStyle/>
          <a:p>
            <a:r>
              <a:rPr lang="es-SV" b="1" dirty="0" smtClean="0"/>
              <a:t>Art. 245-250: </a:t>
            </a:r>
            <a:r>
              <a:rPr lang="es-SV" dirty="0" smtClean="0"/>
              <a:t>Apropiación o retención de cuotas laborales o impuestos fiscales, cuando la persona responsable de la retención se adueñe de ella y no la reporte a las instituciones pertinentes.</a:t>
            </a:r>
          </a:p>
          <a:p>
            <a:endParaRPr lang="es-SV" b="1" dirty="0" smtClean="0"/>
          </a:p>
          <a:p>
            <a:r>
              <a:rPr lang="es-SV" b="1" dirty="0" smtClean="0"/>
              <a:t>Art. 249-A: </a:t>
            </a:r>
            <a:r>
              <a:rPr lang="es-SV" dirty="0" smtClean="0"/>
              <a:t>evasión de impuestos , el sujeto obligado por la ley que  omite declarar hechos  generadores de impuestos.</a:t>
            </a:r>
          </a:p>
          <a:p>
            <a:endParaRPr lang="es-SV" b="1" dirty="0" smtClean="0"/>
          </a:p>
          <a:p>
            <a:r>
              <a:rPr lang="es-SV" b="1" dirty="0" smtClean="0"/>
              <a:t>Art. 335:  </a:t>
            </a:r>
            <a:r>
              <a:rPr lang="es-SV" dirty="0" smtClean="0"/>
              <a:t>Cohecho activo , persona particular que ofreciere a un funcionario publico dadiva u otra ventaja indebida. </a:t>
            </a:r>
          </a:p>
          <a:p>
            <a:endParaRPr lang="es-SV" b="1" dirty="0" smtClean="0"/>
          </a:p>
          <a:p>
            <a:r>
              <a:rPr lang="es-SV" b="1" dirty="0" smtClean="0"/>
              <a:t>Art. 335-A: </a:t>
            </a:r>
            <a:r>
              <a:rPr lang="es-SV" dirty="0" smtClean="0"/>
              <a:t> soborno transaccional, cuando se prometiere cualquier ventaja o dadiva a un funcionario publico para que omita cualquier acto en el ejercicio de sus funciones</a:t>
            </a:r>
          </a:p>
          <a:p>
            <a:endParaRPr lang="es-SV" b="1" dirty="0" smtClean="0"/>
          </a:p>
        </p:txBody>
      </p:sp>
    </p:spTree>
    <p:extLst>
      <p:ext uri="{BB962C8B-B14F-4D97-AF65-F5344CB8AC3E}">
        <p14:creationId xmlns:p14="http://schemas.microsoft.com/office/powerpoint/2010/main" val="3904663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8AF628A-A867-4937-BBE5-207DB6F9C51A}" type="datetime1">
              <a:rPr lang="en-US" smtClean="0"/>
              <a:t>7/1/2016</a:t>
            </a:fld>
            <a:endParaRPr lang="en-US"/>
          </a:p>
        </p:txBody>
      </p:sp>
      <p:sp>
        <p:nvSpPr>
          <p:cNvPr id="3" name="2 Marcador de pie de página"/>
          <p:cNvSpPr>
            <a:spLocks noGrp="1"/>
          </p:cNvSpPr>
          <p:nvPr>
            <p:ph type="ftr" sz="quarter" idx="11"/>
          </p:nvPr>
        </p:nvSpPr>
        <p:spPr/>
        <p:txBody>
          <a:bodyPr/>
          <a:lstStyle/>
          <a:p>
            <a:r>
              <a:rPr lang="en-US" smtClean="0"/>
              <a:t>Footer Text</a:t>
            </a:r>
            <a:endParaRPr lang="en-US"/>
          </a:p>
        </p:txBody>
      </p:sp>
      <p:sp>
        <p:nvSpPr>
          <p:cNvPr id="4" name="3 Marcador de número de diapositiva"/>
          <p:cNvSpPr>
            <a:spLocks noGrp="1"/>
          </p:cNvSpPr>
          <p:nvPr>
            <p:ph type="sldNum" sz="quarter" idx="12"/>
          </p:nvPr>
        </p:nvSpPr>
        <p:spPr/>
        <p:txBody>
          <a:bodyPr/>
          <a:lstStyle/>
          <a:p>
            <a:fld id="{BA9B540C-44DA-4F69-89C9-7C84606640D3}" type="slidenum">
              <a:rPr lang="en-US" smtClean="0"/>
              <a:pPr/>
              <a:t>6</a:t>
            </a:fld>
            <a:endParaRPr lang="en-US"/>
          </a:p>
        </p:txBody>
      </p:sp>
      <p:sp>
        <p:nvSpPr>
          <p:cNvPr id="6" name="5 CuadroTexto"/>
          <p:cNvSpPr txBox="1"/>
          <p:nvPr/>
        </p:nvSpPr>
        <p:spPr>
          <a:xfrm>
            <a:off x="755576" y="620688"/>
            <a:ext cx="7848872" cy="4524315"/>
          </a:xfrm>
          <a:prstGeom prst="rect">
            <a:avLst/>
          </a:prstGeom>
          <a:noFill/>
        </p:spPr>
        <p:txBody>
          <a:bodyPr wrap="square" rtlCol="0">
            <a:spAutoFit/>
          </a:bodyPr>
          <a:lstStyle/>
          <a:p>
            <a:r>
              <a:rPr lang="es-SV" dirty="0" smtClean="0"/>
              <a:t>Ejemplo de puntos periciales</a:t>
            </a:r>
          </a:p>
          <a:p>
            <a:endParaRPr lang="es-SV" dirty="0" smtClean="0"/>
          </a:p>
          <a:p>
            <a:r>
              <a:rPr lang="es-SV" dirty="0" smtClean="0"/>
              <a:t>La empresa </a:t>
            </a:r>
            <a:r>
              <a:rPr lang="es-SV" dirty="0" err="1" smtClean="0"/>
              <a:t>Instamedic</a:t>
            </a:r>
            <a:r>
              <a:rPr lang="es-SV" dirty="0" smtClean="0"/>
              <a:t> </a:t>
            </a:r>
            <a:r>
              <a:rPr lang="es-SV" dirty="0" err="1" smtClean="0"/>
              <a:t>drugs</a:t>
            </a:r>
            <a:r>
              <a:rPr lang="es-SV" dirty="0" smtClean="0"/>
              <a:t>  S.A  DE.C.V fue fundada  en 2001 dedicada a la </a:t>
            </a:r>
            <a:r>
              <a:rPr lang="es-SV" dirty="0" err="1" smtClean="0"/>
              <a:t>comercializacion</a:t>
            </a:r>
            <a:r>
              <a:rPr lang="es-SV" dirty="0" smtClean="0"/>
              <a:t> de productos médicos  de alta calidad .</a:t>
            </a:r>
          </a:p>
          <a:p>
            <a:endParaRPr lang="es-SV" dirty="0" smtClean="0"/>
          </a:p>
          <a:p>
            <a:r>
              <a:rPr lang="es-SV" dirty="0" smtClean="0"/>
              <a:t>En junio del 2010 inicio  una investigación  por presunciones de administración fraudulenta contra el gerente de la compañía , por manifestaciones de negligencia en la recuperación de la cartera de clientes  y por incrementos injustificados  en los gastos de sueldos y honorarios.  </a:t>
            </a:r>
            <a:endParaRPr lang="es-SV" dirty="0"/>
          </a:p>
          <a:p>
            <a:r>
              <a:rPr lang="es-SV" dirty="0" smtClean="0"/>
              <a:t>Esto debido a que  los accionistas notaron cambios drásticos en su nivel de vida</a:t>
            </a:r>
          </a:p>
          <a:p>
            <a:r>
              <a:rPr lang="es-SV" dirty="0" smtClean="0"/>
              <a:t> </a:t>
            </a:r>
          </a:p>
          <a:p>
            <a:r>
              <a:rPr lang="es-SV" dirty="0" smtClean="0"/>
              <a:t>al parecer se descubrió gastos administrativos indebidos hasta por $ 23,200 que se presume se apropio para bienes personales estos indicios  fueron encontrados por un auditor externo que fueron los indicios que llevaron a los accionistas a tomar acciones penales contra el imputado.</a:t>
            </a:r>
          </a:p>
        </p:txBody>
      </p:sp>
    </p:spTree>
    <p:extLst>
      <p:ext uri="{BB962C8B-B14F-4D97-AF65-F5344CB8AC3E}">
        <p14:creationId xmlns:p14="http://schemas.microsoft.com/office/powerpoint/2010/main" val="1192148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8AF628A-A867-4937-BBE5-207DB6F9C51A}" type="datetime1">
              <a:rPr lang="en-US" smtClean="0"/>
              <a:t>7/1/2016</a:t>
            </a:fld>
            <a:endParaRPr lang="en-US"/>
          </a:p>
        </p:txBody>
      </p:sp>
      <p:sp>
        <p:nvSpPr>
          <p:cNvPr id="3" name="2 Marcador de pie de página"/>
          <p:cNvSpPr>
            <a:spLocks noGrp="1"/>
          </p:cNvSpPr>
          <p:nvPr>
            <p:ph type="ftr" sz="quarter" idx="11"/>
          </p:nvPr>
        </p:nvSpPr>
        <p:spPr/>
        <p:txBody>
          <a:bodyPr/>
          <a:lstStyle/>
          <a:p>
            <a:r>
              <a:rPr lang="en-US" smtClean="0"/>
              <a:t>Footer Text</a:t>
            </a:r>
            <a:endParaRPr lang="en-US"/>
          </a:p>
        </p:txBody>
      </p:sp>
      <p:sp>
        <p:nvSpPr>
          <p:cNvPr id="4" name="3 Marcador de número de diapositiva"/>
          <p:cNvSpPr>
            <a:spLocks noGrp="1"/>
          </p:cNvSpPr>
          <p:nvPr>
            <p:ph type="sldNum" sz="quarter" idx="12"/>
          </p:nvPr>
        </p:nvSpPr>
        <p:spPr/>
        <p:txBody>
          <a:bodyPr/>
          <a:lstStyle/>
          <a:p>
            <a:fld id="{BA9B540C-44DA-4F69-89C9-7C84606640D3}" type="slidenum">
              <a:rPr lang="en-US" smtClean="0"/>
              <a:pPr/>
              <a:t>7</a:t>
            </a:fld>
            <a:endParaRPr lang="en-US"/>
          </a:p>
        </p:txBody>
      </p:sp>
      <p:sp>
        <p:nvSpPr>
          <p:cNvPr id="5" name="4 CuadroTexto"/>
          <p:cNvSpPr txBox="1"/>
          <p:nvPr/>
        </p:nvSpPr>
        <p:spPr>
          <a:xfrm>
            <a:off x="323527" y="548680"/>
            <a:ext cx="8424937" cy="6186309"/>
          </a:xfrm>
          <a:prstGeom prst="rect">
            <a:avLst/>
          </a:prstGeom>
          <a:noFill/>
        </p:spPr>
        <p:txBody>
          <a:bodyPr wrap="square" rtlCol="0">
            <a:spAutoFit/>
          </a:bodyPr>
          <a:lstStyle/>
          <a:p>
            <a:r>
              <a:rPr lang="es-SV" dirty="0" smtClean="0"/>
              <a:t>Necesidad de un peritaje </a:t>
            </a:r>
          </a:p>
          <a:p>
            <a:endParaRPr lang="es-SV" dirty="0" smtClean="0"/>
          </a:p>
          <a:p>
            <a:r>
              <a:rPr lang="es-SV" dirty="0" smtClean="0"/>
              <a:t>En febrero del 2011 el juez primero de instrucción resuelve que no se puede tomar como prueba el informe presentado por el auditor y que antes de acusar al gerente por administración fraudulenta es necesario llevarse a cabo otro examen que muestre resultados reales sobre la existencia o no, del supuesto delito cometido , por ello , ordena se ejecute un peritaje evaluando los puntos que para el caso conciernen ( puntos de pericia)</a:t>
            </a:r>
          </a:p>
          <a:p>
            <a:endParaRPr lang="es-SV" dirty="0"/>
          </a:p>
          <a:p>
            <a:endParaRPr lang="es-SV" dirty="0"/>
          </a:p>
          <a:p>
            <a:r>
              <a:rPr lang="es-SV" dirty="0" smtClean="0"/>
              <a:t>Puntos periciales del caso </a:t>
            </a:r>
          </a:p>
          <a:p>
            <a:endParaRPr lang="es-SV" dirty="0" smtClean="0"/>
          </a:p>
          <a:p>
            <a:pPr marL="342900" indent="-342900">
              <a:buAutoNum type="arabicPeriod"/>
            </a:pPr>
            <a:r>
              <a:rPr lang="es-SV" dirty="0" smtClean="0"/>
              <a:t>Determinar la cantidad  y valor de los usos de los fondos para adquisición de bienes personales .</a:t>
            </a:r>
          </a:p>
          <a:p>
            <a:pPr marL="342900" indent="-342900">
              <a:buAutoNum type="arabicPeriod"/>
            </a:pPr>
            <a:endParaRPr lang="es-SV" dirty="0"/>
          </a:p>
          <a:p>
            <a:pPr marL="342900" indent="-342900">
              <a:buAutoNum type="arabicPeriod"/>
            </a:pPr>
            <a:r>
              <a:rPr lang="es-SV" dirty="0" smtClean="0"/>
              <a:t>Establecer  la cuantía de los pagos de servicios que se han pagados mas de dos veces y con fotocopias  como documentación de soporte</a:t>
            </a:r>
          </a:p>
          <a:p>
            <a:endParaRPr lang="es-SV" dirty="0"/>
          </a:p>
          <a:p>
            <a:r>
              <a:rPr lang="es-SV" dirty="0" smtClean="0"/>
              <a:t>3.  Determinar el monto de los pagos realizados por parte de los clientes a nombre de </a:t>
            </a:r>
            <a:r>
              <a:rPr lang="es-SV" dirty="0" err="1" smtClean="0"/>
              <a:t>Instamedic</a:t>
            </a:r>
            <a:r>
              <a:rPr lang="es-SV" dirty="0" smtClean="0"/>
              <a:t> </a:t>
            </a:r>
            <a:r>
              <a:rPr lang="es-SV" dirty="0" err="1" smtClean="0"/>
              <a:t>drug</a:t>
            </a:r>
            <a:r>
              <a:rPr lang="es-SV" dirty="0" smtClean="0"/>
              <a:t> , S.A DE C.V, no registrados ni remesados a las cuentas bancarias de la sociedad. </a:t>
            </a:r>
          </a:p>
          <a:p>
            <a:endParaRPr lang="es-SV" dirty="0"/>
          </a:p>
        </p:txBody>
      </p:sp>
    </p:spTree>
    <p:extLst>
      <p:ext uri="{BB962C8B-B14F-4D97-AF65-F5344CB8AC3E}">
        <p14:creationId xmlns:p14="http://schemas.microsoft.com/office/powerpoint/2010/main" val="89104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8AF628A-A867-4937-BBE5-207DB6F9C51A}" type="datetime1">
              <a:rPr lang="en-US" smtClean="0"/>
              <a:t>7/1/2016</a:t>
            </a:fld>
            <a:endParaRPr lang="en-US"/>
          </a:p>
        </p:txBody>
      </p:sp>
      <p:sp>
        <p:nvSpPr>
          <p:cNvPr id="3" name="2 Marcador de pie de página"/>
          <p:cNvSpPr>
            <a:spLocks noGrp="1"/>
          </p:cNvSpPr>
          <p:nvPr>
            <p:ph type="ftr" sz="quarter" idx="11"/>
          </p:nvPr>
        </p:nvSpPr>
        <p:spPr/>
        <p:txBody>
          <a:bodyPr/>
          <a:lstStyle/>
          <a:p>
            <a:r>
              <a:rPr lang="en-US" smtClean="0"/>
              <a:t>Footer Text</a:t>
            </a:r>
            <a:endParaRPr lang="en-US"/>
          </a:p>
        </p:txBody>
      </p:sp>
      <p:sp>
        <p:nvSpPr>
          <p:cNvPr id="4" name="3 Marcador de número de diapositiva"/>
          <p:cNvSpPr>
            <a:spLocks noGrp="1"/>
          </p:cNvSpPr>
          <p:nvPr>
            <p:ph type="sldNum" sz="quarter" idx="12"/>
          </p:nvPr>
        </p:nvSpPr>
        <p:spPr/>
        <p:txBody>
          <a:bodyPr/>
          <a:lstStyle/>
          <a:p>
            <a:fld id="{BA9B540C-44DA-4F69-89C9-7C84606640D3}" type="slidenum">
              <a:rPr lang="en-US" smtClean="0"/>
              <a:pPr/>
              <a:t>8</a:t>
            </a:fld>
            <a:endParaRPr lang="en-US"/>
          </a:p>
        </p:txBody>
      </p:sp>
      <p:sp>
        <p:nvSpPr>
          <p:cNvPr id="5" name="4 CuadroTexto"/>
          <p:cNvSpPr txBox="1"/>
          <p:nvPr/>
        </p:nvSpPr>
        <p:spPr>
          <a:xfrm>
            <a:off x="1043608" y="908720"/>
            <a:ext cx="7200800" cy="646331"/>
          </a:xfrm>
          <a:prstGeom prst="rect">
            <a:avLst/>
          </a:prstGeom>
          <a:noFill/>
        </p:spPr>
        <p:txBody>
          <a:bodyPr wrap="square" rtlCol="0">
            <a:spAutoFit/>
          </a:bodyPr>
          <a:lstStyle/>
          <a:p>
            <a:r>
              <a:rPr lang="es-SV" dirty="0" smtClean="0"/>
              <a:t>4. Evidenciar la existencia de puestos fantasmas , así como incrementos injustificados  en los gastos de sueldos y honorarios</a:t>
            </a:r>
            <a:endParaRPr lang="es-SV"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800" y="2564903"/>
            <a:ext cx="2643724" cy="2016225"/>
          </a:xfrm>
          <a:prstGeom prst="rect">
            <a:avLst/>
          </a:prstGeom>
        </p:spPr>
      </p:pic>
      <p:sp>
        <p:nvSpPr>
          <p:cNvPr id="7" name="6 CuadroTexto"/>
          <p:cNvSpPr txBox="1"/>
          <p:nvPr/>
        </p:nvSpPr>
        <p:spPr>
          <a:xfrm>
            <a:off x="1043608" y="1700808"/>
            <a:ext cx="7504811" cy="646331"/>
          </a:xfrm>
          <a:prstGeom prst="rect">
            <a:avLst/>
          </a:prstGeom>
          <a:noFill/>
        </p:spPr>
        <p:txBody>
          <a:bodyPr wrap="none" rtlCol="0">
            <a:spAutoFit/>
          </a:bodyPr>
          <a:lstStyle/>
          <a:p>
            <a:r>
              <a:rPr lang="es-ES" dirty="0" smtClean="0"/>
              <a:t>El tiempo a investigar será de enero 2009 a diciembre 2010 y se otorgara</a:t>
            </a:r>
          </a:p>
          <a:p>
            <a:r>
              <a:rPr lang="es-ES" dirty="0" smtClean="0"/>
              <a:t> un tiempo de 6 meses</a:t>
            </a:r>
            <a:endParaRPr lang="es-ES" dirty="0"/>
          </a:p>
        </p:txBody>
      </p:sp>
    </p:spTree>
    <p:extLst>
      <p:ext uri="{BB962C8B-B14F-4D97-AF65-F5344CB8AC3E}">
        <p14:creationId xmlns:p14="http://schemas.microsoft.com/office/powerpoint/2010/main" val="25930538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434</TotalTime>
  <Words>811</Words>
  <Application>Microsoft Office PowerPoint</Application>
  <PresentationFormat>Presentación en pantalla (4:3)</PresentationFormat>
  <Paragraphs>99</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Ejecutivo</vt:lpstr>
      <vt:lpstr>UNIVERSIDAD DE EL SALVADOR  FACULTAD DE CIENCIAS ECONOMICAS  ESCUELA DE CONTADURIA PUBLICA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DE EL SALVADOR  FACULTAD DE CIENCIAS ECONOMICAS  ESCUELA DE CONTADURIA PUBLICA</dc:title>
  <dc:creator>Rafael Antonio Mendez Beltran</dc:creator>
  <cp:lastModifiedBy>Roberto Nieto</cp:lastModifiedBy>
  <cp:revision>23</cp:revision>
  <dcterms:created xsi:type="dcterms:W3CDTF">2016-06-09T03:56:34Z</dcterms:created>
  <dcterms:modified xsi:type="dcterms:W3CDTF">2016-07-01T17:59:21Z</dcterms:modified>
</cp:coreProperties>
</file>