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Default Extension="bin" ContentType="application/vnd.openxmlformats-officedocument.oleObject"/>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0"/>
  </p:notesMasterIdLst>
  <p:sldIdLst>
    <p:sldId id="304" r:id="rId2"/>
    <p:sldId id="305" r:id="rId3"/>
    <p:sldId id="327" r:id="rId4"/>
    <p:sldId id="328" r:id="rId5"/>
    <p:sldId id="329" r:id="rId6"/>
    <p:sldId id="330" r:id="rId7"/>
    <p:sldId id="331" r:id="rId8"/>
    <p:sldId id="332" r:id="rId9"/>
    <p:sldId id="333" r:id="rId10"/>
    <p:sldId id="334" r:id="rId11"/>
    <p:sldId id="335" r:id="rId12"/>
    <p:sldId id="336" r:id="rId13"/>
    <p:sldId id="338" r:id="rId14"/>
    <p:sldId id="325" r:id="rId15"/>
    <p:sldId id="323" r:id="rId16"/>
    <p:sldId id="282" r:id="rId17"/>
    <p:sldId id="258" r:id="rId18"/>
    <p:sldId id="283" r:id="rId19"/>
    <p:sldId id="284" r:id="rId20"/>
    <p:sldId id="285" r:id="rId21"/>
    <p:sldId id="286" r:id="rId22"/>
    <p:sldId id="287" r:id="rId23"/>
    <p:sldId id="288" r:id="rId24"/>
    <p:sldId id="289" r:id="rId25"/>
    <p:sldId id="290" r:id="rId26"/>
    <p:sldId id="291" r:id="rId27"/>
    <p:sldId id="294" r:id="rId28"/>
    <p:sldId id="293" r:id="rId29"/>
    <p:sldId id="295" r:id="rId30"/>
    <p:sldId id="296" r:id="rId31"/>
    <p:sldId id="298" r:id="rId32"/>
    <p:sldId id="299" r:id="rId33"/>
    <p:sldId id="300" r:id="rId34"/>
    <p:sldId id="301" r:id="rId35"/>
    <p:sldId id="302" r:id="rId36"/>
    <p:sldId id="303" r:id="rId37"/>
    <p:sldId id="337" r:id="rId38"/>
    <p:sldId id="324" r:id="rId39"/>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9CCFF"/>
    <a:srgbClr val="FFFFFF"/>
    <a:srgbClr val="DDDDDD"/>
  </p:clrMru>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6353" autoAdjust="0"/>
    <p:restoredTop sz="94660"/>
  </p:normalViewPr>
  <p:slideViewPr>
    <p:cSldViewPr>
      <p:cViewPr>
        <p:scale>
          <a:sx n="60" d="100"/>
          <a:sy n="60" d="100"/>
        </p:scale>
        <p:origin x="-1338" y="-174"/>
      </p:cViewPr>
      <p:guideLst>
        <p:guide orient="horz" pos="2160"/>
        <p:guide pos="2880"/>
      </p:guideLst>
    </p:cSldViewPr>
  </p:slideViewPr>
  <p:notesTextViewPr>
    <p:cViewPr>
      <p:scale>
        <a:sx n="100" d="100"/>
        <a:sy n="100" d="100"/>
      </p:scale>
      <p:origin x="0" y="0"/>
    </p:cViewPr>
  </p:notesTextViewPr>
  <p:sorterViewPr>
    <p:cViewPr>
      <p:scale>
        <a:sx n="66" d="100"/>
        <a:sy n="66" d="100"/>
      </p:scale>
      <p:origin x="0" y="402"/>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heme" Target="theme/theme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png"/></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SV"/>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45F71BD-289C-4EBA-B194-15609E54C494}" type="datetimeFigureOut">
              <a:rPr lang="es-SV" smtClean="0"/>
              <a:pPr/>
              <a:t>28/11/2013</a:t>
            </a:fld>
            <a:endParaRPr lang="es-SV"/>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SV"/>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SV"/>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SV"/>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0913962-E007-44E8-8C9B-D402F11DC3C8}" type="slidenum">
              <a:rPr lang="es-SV" smtClean="0"/>
              <a:pPr/>
              <a:t>‹Nº›</a:t>
            </a:fld>
            <a:endParaRPr lang="es-SV"/>
          </a:p>
        </p:txBody>
      </p:sp>
    </p:spTree>
    <p:extLst>
      <p:ext uri="{BB962C8B-B14F-4D97-AF65-F5344CB8AC3E}">
        <p14:creationId xmlns="" xmlns:p14="http://schemas.microsoft.com/office/powerpoint/2010/main" val="6176624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23555" name="2 Marcador de notas"/>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s-SV" smtClean="0"/>
          </a:p>
        </p:txBody>
      </p:sp>
      <p:sp>
        <p:nvSpPr>
          <p:cNvPr id="23556"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938FD4CE-6E12-4541-B4B9-1AD2458AEE25}" type="slidenum">
              <a:rPr lang="es-SV"/>
              <a:pPr/>
              <a:t>2</a:t>
            </a:fld>
            <a:endParaRPr lang="es-SV"/>
          </a:p>
        </p:txBody>
      </p:sp>
    </p:spTree>
    <p:extLst>
      <p:ext uri="{BB962C8B-B14F-4D97-AF65-F5344CB8AC3E}">
        <p14:creationId xmlns="" xmlns:p14="http://schemas.microsoft.com/office/powerpoint/2010/main" val="224141163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SV" dirty="0"/>
          </a:p>
        </p:txBody>
      </p:sp>
      <p:sp>
        <p:nvSpPr>
          <p:cNvPr id="4" name="Marcador de número de diapositiva 3"/>
          <p:cNvSpPr>
            <a:spLocks noGrp="1"/>
          </p:cNvSpPr>
          <p:nvPr>
            <p:ph type="sldNum" sz="quarter" idx="10"/>
          </p:nvPr>
        </p:nvSpPr>
        <p:spPr/>
        <p:txBody>
          <a:bodyPr/>
          <a:lstStyle/>
          <a:p>
            <a:fld id="{20913962-E007-44E8-8C9B-D402F11DC3C8}" type="slidenum">
              <a:rPr lang="es-SV" smtClean="0"/>
              <a:pPr/>
              <a:t>21</a:t>
            </a:fld>
            <a:endParaRPr lang="es-SV"/>
          </a:p>
        </p:txBody>
      </p:sp>
    </p:spTree>
    <p:extLst>
      <p:ext uri="{BB962C8B-B14F-4D97-AF65-F5344CB8AC3E}">
        <p14:creationId xmlns="" xmlns:p14="http://schemas.microsoft.com/office/powerpoint/2010/main" val="368833819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bg bwMode="gray">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4" name="Text Box 14"/>
          <p:cNvSpPr txBox="1">
            <a:spLocks noChangeArrowheads="1"/>
          </p:cNvSpPr>
          <p:nvPr/>
        </p:nvSpPr>
        <p:spPr bwMode="gray">
          <a:xfrm>
            <a:off x="304800" y="1584325"/>
            <a:ext cx="1143000" cy="457200"/>
          </a:xfrm>
          <a:prstGeom prst="rect">
            <a:avLst/>
          </a:prstGeom>
          <a:noFill/>
          <a:ln w="9525">
            <a:noFill/>
            <a:miter lim="800000"/>
            <a:headEnd/>
            <a:tailEnd/>
          </a:ln>
          <a:effectLst/>
        </p:spPr>
        <p:txBody>
          <a:bodyPr>
            <a:spAutoFit/>
          </a:bodyPr>
          <a:lstStyle/>
          <a:p>
            <a:pPr>
              <a:defRPr/>
            </a:pPr>
            <a:r>
              <a:rPr lang="en-US" sz="2400" b="1" i="1"/>
              <a:t>LOGO</a:t>
            </a:r>
          </a:p>
        </p:txBody>
      </p:sp>
      <p:sp>
        <p:nvSpPr>
          <p:cNvPr id="5" name="AutoShape 31"/>
          <p:cNvSpPr>
            <a:spLocks noChangeArrowheads="1"/>
          </p:cNvSpPr>
          <p:nvPr/>
        </p:nvSpPr>
        <p:spPr bwMode="gray">
          <a:xfrm>
            <a:off x="4800600" y="2057400"/>
            <a:ext cx="4038600" cy="381000"/>
          </a:xfrm>
          <a:prstGeom prst="roundRect">
            <a:avLst>
              <a:gd name="adj" fmla="val 50000"/>
            </a:avLst>
          </a:prstGeom>
          <a:solidFill>
            <a:schemeClr val="accent2"/>
          </a:solidFill>
          <a:ln w="38100">
            <a:solidFill>
              <a:schemeClr val="bg1"/>
            </a:solidFill>
            <a:round/>
            <a:headEnd/>
            <a:tailEnd/>
          </a:ln>
          <a:effectLst/>
        </p:spPr>
        <p:txBody>
          <a:bodyPr wrap="none" anchor="ctr"/>
          <a:lstStyle/>
          <a:p>
            <a:pPr>
              <a:defRPr/>
            </a:pPr>
            <a:endParaRPr lang="es-SV"/>
          </a:p>
        </p:txBody>
      </p:sp>
      <p:sp>
        <p:nvSpPr>
          <p:cNvPr id="3074" name="Rectangle 2"/>
          <p:cNvSpPr>
            <a:spLocks noGrp="1" noChangeArrowheads="1"/>
          </p:cNvSpPr>
          <p:nvPr>
            <p:ph type="ctrTitle"/>
          </p:nvPr>
        </p:nvSpPr>
        <p:spPr>
          <a:xfrm>
            <a:off x="4800600" y="990600"/>
            <a:ext cx="3962400" cy="942975"/>
          </a:xfrm>
        </p:spPr>
        <p:txBody>
          <a:bodyPr/>
          <a:lstStyle>
            <a:lvl1pPr algn="l">
              <a:defRPr sz="4000" b="0"/>
            </a:lvl1pPr>
          </a:lstStyle>
          <a:p>
            <a:r>
              <a:rPr lang="es-ES" smtClean="0"/>
              <a:t>Haga clic para modificar el estilo de título del patrón</a:t>
            </a:r>
            <a:endParaRPr lang="en-US"/>
          </a:p>
        </p:txBody>
      </p:sp>
      <p:sp>
        <p:nvSpPr>
          <p:cNvPr id="3075" name="Rectangle 3"/>
          <p:cNvSpPr>
            <a:spLocks noGrp="1" noChangeArrowheads="1"/>
          </p:cNvSpPr>
          <p:nvPr>
            <p:ph type="subTitle" idx="1"/>
          </p:nvPr>
        </p:nvSpPr>
        <p:spPr>
          <a:xfrm>
            <a:off x="4953000" y="2085975"/>
            <a:ext cx="3810000" cy="304800"/>
          </a:xfrm>
        </p:spPr>
        <p:txBody>
          <a:bodyPr/>
          <a:lstStyle>
            <a:lvl1pPr marL="0" indent="0" algn="ctr">
              <a:buFont typeface="Wingdings" pitchFamily="2" charset="2"/>
              <a:buNone/>
              <a:defRPr sz="1800">
                <a:solidFill>
                  <a:schemeClr val="bg1"/>
                </a:solidFill>
              </a:defRPr>
            </a:lvl1pPr>
          </a:lstStyle>
          <a:p>
            <a:r>
              <a:rPr lang="es-ES" smtClean="0"/>
              <a:t>Haga clic para modificar el estilo de subtítulo del patrón</a:t>
            </a:r>
            <a:endParaRPr lang="en-US"/>
          </a:p>
        </p:txBody>
      </p:sp>
      <p:sp>
        <p:nvSpPr>
          <p:cNvPr id="6" name="Rectangle 4"/>
          <p:cNvSpPr>
            <a:spLocks noGrp="1" noChangeArrowheads="1"/>
          </p:cNvSpPr>
          <p:nvPr>
            <p:ph type="dt" sz="half" idx="10"/>
          </p:nvPr>
        </p:nvSpPr>
        <p:spPr>
          <a:xfrm>
            <a:off x="6553200" y="6372225"/>
            <a:ext cx="2133600" cy="244475"/>
          </a:xfrm>
        </p:spPr>
        <p:txBody>
          <a:bodyPr/>
          <a:lstStyle>
            <a:lvl1pPr algn="r">
              <a:defRPr sz="1200" smtClean="0">
                <a:solidFill>
                  <a:schemeClr val="bg1"/>
                </a:solidFill>
              </a:defRPr>
            </a:lvl1pPr>
          </a:lstStyle>
          <a:p>
            <a:pPr>
              <a:defRPr/>
            </a:pPr>
            <a:endParaRPr lang="en-US"/>
          </a:p>
        </p:txBody>
      </p:sp>
      <p:sp>
        <p:nvSpPr>
          <p:cNvPr id="7" name="Rectangle 5"/>
          <p:cNvSpPr>
            <a:spLocks noGrp="1" noChangeArrowheads="1"/>
          </p:cNvSpPr>
          <p:nvPr>
            <p:ph type="ftr" sz="quarter" idx="11"/>
          </p:nvPr>
        </p:nvSpPr>
        <p:spPr>
          <a:xfrm>
            <a:off x="304800" y="1965325"/>
            <a:ext cx="2297113" cy="244475"/>
          </a:xfrm>
        </p:spPr>
        <p:txBody>
          <a:bodyPr/>
          <a:lstStyle>
            <a:lvl1pPr algn="l">
              <a:defRPr i="1" smtClean="0"/>
            </a:lvl1pPr>
          </a:lstStyle>
          <a:p>
            <a:pPr>
              <a:defRPr/>
            </a:pPr>
            <a:r>
              <a:rPr lang="en-US"/>
              <a:t>www.themegallery.com</a:t>
            </a:r>
          </a:p>
        </p:txBody>
      </p:sp>
      <p:sp>
        <p:nvSpPr>
          <p:cNvPr id="8" name="Rectangle 6"/>
          <p:cNvSpPr>
            <a:spLocks noGrp="1" noChangeArrowheads="1"/>
          </p:cNvSpPr>
          <p:nvPr>
            <p:ph type="sldNum" sz="quarter" idx="12"/>
          </p:nvPr>
        </p:nvSpPr>
        <p:spPr>
          <a:xfrm>
            <a:off x="3505200" y="6400800"/>
            <a:ext cx="2133600" cy="244475"/>
          </a:xfrm>
        </p:spPr>
        <p:txBody>
          <a:bodyPr/>
          <a:lstStyle>
            <a:lvl1pPr>
              <a:defRPr sz="1200" smtClean="0"/>
            </a:lvl1pPr>
          </a:lstStyle>
          <a:p>
            <a:pPr>
              <a:defRPr/>
            </a:pPr>
            <a:fld id="{16E56131-FD70-41C5-BEF7-B6BD1DFEAE00}" type="slidenum">
              <a:rPr lang="en-US"/>
              <a:pPr>
                <a:defRPr/>
              </a:pPr>
              <a:t>‹Nº›</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SV"/>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SV"/>
          </a:p>
        </p:txBody>
      </p:sp>
      <p:sp>
        <p:nvSpPr>
          <p:cNvPr id="4" name="Rectangle 5"/>
          <p:cNvSpPr>
            <a:spLocks noGrp="1" noChangeArrowheads="1"/>
          </p:cNvSpPr>
          <p:nvPr>
            <p:ph type="ftr" sz="quarter" idx="10"/>
          </p:nvPr>
        </p:nvSpPr>
        <p:spPr>
          <a:ln/>
        </p:spPr>
        <p:txBody>
          <a:bodyPr/>
          <a:lstStyle>
            <a:lvl1pPr>
              <a:defRPr/>
            </a:lvl1pPr>
          </a:lstStyle>
          <a:p>
            <a:pPr>
              <a:defRPr/>
            </a:pPr>
            <a:r>
              <a:rPr lang="en-US"/>
              <a:t>www.themegallery.com</a:t>
            </a:r>
          </a:p>
        </p:txBody>
      </p:sp>
      <p:sp>
        <p:nvSpPr>
          <p:cNvPr id="5" name="Rectangle 6"/>
          <p:cNvSpPr>
            <a:spLocks noGrp="1" noChangeArrowheads="1"/>
          </p:cNvSpPr>
          <p:nvPr>
            <p:ph type="sldNum" sz="quarter" idx="11"/>
          </p:nvPr>
        </p:nvSpPr>
        <p:spPr>
          <a:ln/>
        </p:spPr>
        <p:txBody>
          <a:bodyPr/>
          <a:lstStyle>
            <a:lvl1pPr>
              <a:defRPr/>
            </a:lvl1pPr>
          </a:lstStyle>
          <a:p>
            <a:pPr>
              <a:defRPr/>
            </a:pPr>
            <a:fld id="{24C34958-A52D-4F72-AC67-4AF9FF4EBBE0}" type="slidenum">
              <a:rPr lang="en-US"/>
              <a:pPr>
                <a:defRPr/>
              </a:pPr>
              <a:t>‹Nº›</a:t>
            </a:fld>
            <a:endParaRPr lang="en-US"/>
          </a:p>
        </p:txBody>
      </p:sp>
      <p:sp>
        <p:nvSpPr>
          <p:cNvPr id="6" name="Rectangle 4"/>
          <p:cNvSpPr>
            <a:spLocks noGrp="1" noChangeArrowheads="1"/>
          </p:cNvSpPr>
          <p:nvPr>
            <p:ph type="dt" sz="half" idx="12"/>
          </p:nvPr>
        </p:nvSpPr>
        <p:spPr>
          <a:ln/>
        </p:spPr>
        <p:txBody>
          <a:bodyPr/>
          <a:lstStyle>
            <a:lvl1pPr>
              <a:defRPr/>
            </a:lvl1pPr>
          </a:lstStyle>
          <a:p>
            <a:pPr>
              <a:defRPr/>
            </a:pPr>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77025" y="198438"/>
            <a:ext cx="2047875" cy="6278562"/>
          </a:xfrm>
        </p:spPr>
        <p:txBody>
          <a:bodyPr vert="eaVert"/>
          <a:lstStyle/>
          <a:p>
            <a:r>
              <a:rPr lang="es-ES" smtClean="0"/>
              <a:t>Haga clic para modificar el estilo de título del patrón</a:t>
            </a:r>
            <a:endParaRPr lang="es-SV"/>
          </a:p>
        </p:txBody>
      </p:sp>
      <p:sp>
        <p:nvSpPr>
          <p:cNvPr id="3" name="2 Marcador de texto vertical"/>
          <p:cNvSpPr>
            <a:spLocks noGrp="1"/>
          </p:cNvSpPr>
          <p:nvPr>
            <p:ph type="body" orient="vert" idx="1"/>
          </p:nvPr>
        </p:nvSpPr>
        <p:spPr>
          <a:xfrm>
            <a:off x="533400" y="198438"/>
            <a:ext cx="5991225" cy="6278562"/>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SV"/>
          </a:p>
        </p:txBody>
      </p:sp>
      <p:sp>
        <p:nvSpPr>
          <p:cNvPr id="4" name="Rectangle 5"/>
          <p:cNvSpPr>
            <a:spLocks noGrp="1" noChangeArrowheads="1"/>
          </p:cNvSpPr>
          <p:nvPr>
            <p:ph type="ftr" sz="quarter" idx="10"/>
          </p:nvPr>
        </p:nvSpPr>
        <p:spPr>
          <a:ln/>
        </p:spPr>
        <p:txBody>
          <a:bodyPr/>
          <a:lstStyle>
            <a:lvl1pPr>
              <a:defRPr/>
            </a:lvl1pPr>
          </a:lstStyle>
          <a:p>
            <a:pPr>
              <a:defRPr/>
            </a:pPr>
            <a:r>
              <a:rPr lang="en-US"/>
              <a:t>www.themegallery.com</a:t>
            </a:r>
          </a:p>
        </p:txBody>
      </p:sp>
      <p:sp>
        <p:nvSpPr>
          <p:cNvPr id="5" name="Rectangle 6"/>
          <p:cNvSpPr>
            <a:spLocks noGrp="1" noChangeArrowheads="1"/>
          </p:cNvSpPr>
          <p:nvPr>
            <p:ph type="sldNum" sz="quarter" idx="11"/>
          </p:nvPr>
        </p:nvSpPr>
        <p:spPr>
          <a:ln/>
        </p:spPr>
        <p:txBody>
          <a:bodyPr/>
          <a:lstStyle>
            <a:lvl1pPr>
              <a:defRPr/>
            </a:lvl1pPr>
          </a:lstStyle>
          <a:p>
            <a:pPr>
              <a:defRPr/>
            </a:pPr>
            <a:fld id="{DE589147-61B8-4802-BF92-588FEFDDEE98}" type="slidenum">
              <a:rPr lang="en-US"/>
              <a:pPr>
                <a:defRPr/>
              </a:pPr>
              <a:t>‹Nº›</a:t>
            </a:fld>
            <a:endParaRPr lang="en-US"/>
          </a:p>
        </p:txBody>
      </p:sp>
      <p:sp>
        <p:nvSpPr>
          <p:cNvPr id="6" name="Rectangle 4"/>
          <p:cNvSpPr>
            <a:spLocks noGrp="1" noChangeArrowheads="1"/>
          </p:cNvSpPr>
          <p:nvPr>
            <p:ph type="dt" sz="half" idx="12"/>
          </p:nvPr>
        </p:nvSpPr>
        <p:spPr>
          <a:ln/>
        </p:spPr>
        <p:txBody>
          <a:bodyPr/>
          <a:lstStyle>
            <a:lvl1pPr>
              <a:defRPr/>
            </a:lvl1pPr>
          </a:lstStyle>
          <a:p>
            <a:pPr>
              <a:defRPr/>
            </a:pPr>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Título y tabla">
    <p:spTree>
      <p:nvGrpSpPr>
        <p:cNvPr id="1" name=""/>
        <p:cNvGrpSpPr/>
        <p:nvPr/>
      </p:nvGrpSpPr>
      <p:grpSpPr>
        <a:xfrm>
          <a:off x="0" y="0"/>
          <a:ext cx="0" cy="0"/>
          <a:chOff x="0" y="0"/>
          <a:chExt cx="0" cy="0"/>
        </a:xfrm>
      </p:grpSpPr>
      <p:sp>
        <p:nvSpPr>
          <p:cNvPr id="2" name="1 Título"/>
          <p:cNvSpPr>
            <a:spLocks noGrp="1"/>
          </p:cNvSpPr>
          <p:nvPr>
            <p:ph type="title"/>
          </p:nvPr>
        </p:nvSpPr>
        <p:spPr>
          <a:xfrm>
            <a:off x="990600" y="198438"/>
            <a:ext cx="7696200" cy="487362"/>
          </a:xfrm>
        </p:spPr>
        <p:txBody>
          <a:bodyPr/>
          <a:lstStyle/>
          <a:p>
            <a:r>
              <a:rPr lang="es-ES" smtClean="0"/>
              <a:t>Haga clic para modificar el estilo de título del patrón</a:t>
            </a:r>
            <a:endParaRPr lang="es-SV"/>
          </a:p>
        </p:txBody>
      </p:sp>
      <p:sp>
        <p:nvSpPr>
          <p:cNvPr id="3" name="2 Marcador de tabla"/>
          <p:cNvSpPr>
            <a:spLocks noGrp="1"/>
          </p:cNvSpPr>
          <p:nvPr>
            <p:ph type="tbl" idx="1"/>
          </p:nvPr>
        </p:nvSpPr>
        <p:spPr>
          <a:xfrm>
            <a:off x="533400" y="1676400"/>
            <a:ext cx="8191500" cy="4800600"/>
          </a:xfrm>
        </p:spPr>
        <p:txBody>
          <a:bodyPr/>
          <a:lstStyle/>
          <a:p>
            <a:pPr lvl="0"/>
            <a:r>
              <a:rPr lang="es-ES" noProof="0" smtClean="0"/>
              <a:t>Haga clic en el icono para agregar una tabla</a:t>
            </a:r>
            <a:endParaRPr lang="es-SV" noProof="0" smtClean="0"/>
          </a:p>
        </p:txBody>
      </p:sp>
      <p:sp>
        <p:nvSpPr>
          <p:cNvPr id="4" name="Rectangle 5"/>
          <p:cNvSpPr>
            <a:spLocks noGrp="1" noChangeArrowheads="1"/>
          </p:cNvSpPr>
          <p:nvPr>
            <p:ph type="ftr" sz="quarter" idx="10"/>
          </p:nvPr>
        </p:nvSpPr>
        <p:spPr>
          <a:ln/>
        </p:spPr>
        <p:txBody>
          <a:bodyPr/>
          <a:lstStyle>
            <a:lvl1pPr>
              <a:defRPr/>
            </a:lvl1pPr>
          </a:lstStyle>
          <a:p>
            <a:pPr>
              <a:defRPr/>
            </a:pPr>
            <a:r>
              <a:rPr lang="en-US"/>
              <a:t>www.themegallery.com</a:t>
            </a:r>
          </a:p>
        </p:txBody>
      </p:sp>
      <p:sp>
        <p:nvSpPr>
          <p:cNvPr id="5" name="Rectangle 6"/>
          <p:cNvSpPr>
            <a:spLocks noGrp="1" noChangeArrowheads="1"/>
          </p:cNvSpPr>
          <p:nvPr>
            <p:ph type="sldNum" sz="quarter" idx="11"/>
          </p:nvPr>
        </p:nvSpPr>
        <p:spPr>
          <a:ln/>
        </p:spPr>
        <p:txBody>
          <a:bodyPr/>
          <a:lstStyle>
            <a:lvl1pPr>
              <a:defRPr/>
            </a:lvl1pPr>
          </a:lstStyle>
          <a:p>
            <a:pPr>
              <a:defRPr/>
            </a:pPr>
            <a:fld id="{605B4546-4F4C-479F-8482-52F7FED9450C}" type="slidenum">
              <a:rPr lang="en-US"/>
              <a:pPr>
                <a:defRPr/>
              </a:pPr>
              <a:t>‹Nº›</a:t>
            </a:fld>
            <a:endParaRPr lang="en-US"/>
          </a:p>
        </p:txBody>
      </p:sp>
      <p:sp>
        <p:nvSpPr>
          <p:cNvPr id="6" name="Rectangle 4"/>
          <p:cNvSpPr>
            <a:spLocks noGrp="1" noChangeArrowheads="1"/>
          </p:cNvSpPr>
          <p:nvPr>
            <p:ph type="dt" sz="half" idx="12"/>
          </p:nvPr>
        </p:nvSpPr>
        <p:spPr>
          <a:ln/>
        </p:spPr>
        <p:txBody>
          <a:bodyPr/>
          <a:lstStyle>
            <a:lvl1pPr>
              <a:defRPr/>
            </a:lvl1pPr>
          </a:lstStyle>
          <a:p>
            <a:pPr>
              <a:defRPr/>
            </a:pPr>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SV"/>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SV"/>
          </a:p>
        </p:txBody>
      </p:sp>
      <p:sp>
        <p:nvSpPr>
          <p:cNvPr id="4" name="Rectangle 5"/>
          <p:cNvSpPr>
            <a:spLocks noGrp="1" noChangeArrowheads="1"/>
          </p:cNvSpPr>
          <p:nvPr>
            <p:ph type="ftr" sz="quarter" idx="10"/>
          </p:nvPr>
        </p:nvSpPr>
        <p:spPr>
          <a:ln/>
        </p:spPr>
        <p:txBody>
          <a:bodyPr/>
          <a:lstStyle>
            <a:lvl1pPr>
              <a:defRPr/>
            </a:lvl1pPr>
          </a:lstStyle>
          <a:p>
            <a:pPr>
              <a:defRPr/>
            </a:pPr>
            <a:r>
              <a:rPr lang="en-US"/>
              <a:t>www.themegallery.com</a:t>
            </a:r>
          </a:p>
        </p:txBody>
      </p:sp>
      <p:sp>
        <p:nvSpPr>
          <p:cNvPr id="5" name="Rectangle 6"/>
          <p:cNvSpPr>
            <a:spLocks noGrp="1" noChangeArrowheads="1"/>
          </p:cNvSpPr>
          <p:nvPr>
            <p:ph type="sldNum" sz="quarter" idx="11"/>
          </p:nvPr>
        </p:nvSpPr>
        <p:spPr>
          <a:ln/>
        </p:spPr>
        <p:txBody>
          <a:bodyPr/>
          <a:lstStyle>
            <a:lvl1pPr>
              <a:defRPr/>
            </a:lvl1pPr>
          </a:lstStyle>
          <a:p>
            <a:pPr>
              <a:defRPr/>
            </a:pPr>
            <a:fld id="{596DB9DA-36B4-494D-960F-A0D32D9474E2}" type="slidenum">
              <a:rPr lang="en-US"/>
              <a:pPr>
                <a:defRPr/>
              </a:pPr>
              <a:t>‹Nº›</a:t>
            </a:fld>
            <a:endParaRPr lang="en-US"/>
          </a:p>
        </p:txBody>
      </p:sp>
      <p:sp>
        <p:nvSpPr>
          <p:cNvPr id="6" name="Rectangle 4"/>
          <p:cNvSpPr>
            <a:spLocks noGrp="1" noChangeArrowheads="1"/>
          </p:cNvSpPr>
          <p:nvPr>
            <p:ph type="dt" sz="half" idx="12"/>
          </p:nvPr>
        </p:nvSpPr>
        <p:spPr>
          <a:ln/>
        </p:spPr>
        <p:txBody>
          <a:bodyPr/>
          <a:lstStyle>
            <a:lvl1pPr>
              <a:defRPr/>
            </a:lvl1pPr>
          </a:lstStyle>
          <a:p>
            <a:pPr>
              <a:defRPr/>
            </a:pP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SV"/>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s-ES" smtClean="0"/>
              <a:t>Haga clic para modificar el estilo de texto del patrón</a:t>
            </a:r>
          </a:p>
        </p:txBody>
      </p:sp>
      <p:sp>
        <p:nvSpPr>
          <p:cNvPr id="4" name="Rectangle 5"/>
          <p:cNvSpPr>
            <a:spLocks noGrp="1" noChangeArrowheads="1"/>
          </p:cNvSpPr>
          <p:nvPr>
            <p:ph type="ftr" sz="quarter" idx="10"/>
          </p:nvPr>
        </p:nvSpPr>
        <p:spPr>
          <a:ln/>
        </p:spPr>
        <p:txBody>
          <a:bodyPr/>
          <a:lstStyle>
            <a:lvl1pPr>
              <a:defRPr/>
            </a:lvl1pPr>
          </a:lstStyle>
          <a:p>
            <a:pPr>
              <a:defRPr/>
            </a:pPr>
            <a:r>
              <a:rPr lang="en-US"/>
              <a:t>www.themegallery.com</a:t>
            </a:r>
          </a:p>
        </p:txBody>
      </p:sp>
      <p:sp>
        <p:nvSpPr>
          <p:cNvPr id="5" name="Rectangle 6"/>
          <p:cNvSpPr>
            <a:spLocks noGrp="1" noChangeArrowheads="1"/>
          </p:cNvSpPr>
          <p:nvPr>
            <p:ph type="sldNum" sz="quarter" idx="11"/>
          </p:nvPr>
        </p:nvSpPr>
        <p:spPr>
          <a:ln/>
        </p:spPr>
        <p:txBody>
          <a:bodyPr/>
          <a:lstStyle>
            <a:lvl1pPr>
              <a:defRPr/>
            </a:lvl1pPr>
          </a:lstStyle>
          <a:p>
            <a:pPr>
              <a:defRPr/>
            </a:pPr>
            <a:fld id="{5F02D456-83FA-4015-8950-EA1BA5D7D147}" type="slidenum">
              <a:rPr lang="en-US"/>
              <a:pPr>
                <a:defRPr/>
              </a:pPr>
              <a:t>‹Nº›</a:t>
            </a:fld>
            <a:endParaRPr lang="en-US"/>
          </a:p>
        </p:txBody>
      </p:sp>
      <p:sp>
        <p:nvSpPr>
          <p:cNvPr id="6" name="Rectangle 4"/>
          <p:cNvSpPr>
            <a:spLocks noGrp="1" noChangeArrowheads="1"/>
          </p:cNvSpPr>
          <p:nvPr>
            <p:ph type="dt" sz="half" idx="12"/>
          </p:nvPr>
        </p:nvSpPr>
        <p:spPr>
          <a:ln/>
        </p:spPr>
        <p:txBody>
          <a:bodyPr/>
          <a:lstStyle>
            <a:lvl1pPr>
              <a:defRPr/>
            </a:lvl1pPr>
          </a:lstStyle>
          <a:p>
            <a:pPr>
              <a:defRPr/>
            </a:pP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SV"/>
          </a:p>
        </p:txBody>
      </p:sp>
      <p:sp>
        <p:nvSpPr>
          <p:cNvPr id="3" name="2 Marcador de contenido"/>
          <p:cNvSpPr>
            <a:spLocks noGrp="1"/>
          </p:cNvSpPr>
          <p:nvPr>
            <p:ph sz="half" idx="1"/>
          </p:nvPr>
        </p:nvSpPr>
        <p:spPr>
          <a:xfrm>
            <a:off x="533400" y="1676400"/>
            <a:ext cx="4019550" cy="4800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SV"/>
          </a:p>
        </p:txBody>
      </p:sp>
      <p:sp>
        <p:nvSpPr>
          <p:cNvPr id="4" name="3 Marcador de contenido"/>
          <p:cNvSpPr>
            <a:spLocks noGrp="1"/>
          </p:cNvSpPr>
          <p:nvPr>
            <p:ph sz="half" idx="2"/>
          </p:nvPr>
        </p:nvSpPr>
        <p:spPr>
          <a:xfrm>
            <a:off x="4705350" y="1676400"/>
            <a:ext cx="4019550" cy="4800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SV"/>
          </a:p>
        </p:txBody>
      </p:sp>
      <p:sp>
        <p:nvSpPr>
          <p:cNvPr id="5" name="Rectangle 5"/>
          <p:cNvSpPr>
            <a:spLocks noGrp="1" noChangeArrowheads="1"/>
          </p:cNvSpPr>
          <p:nvPr>
            <p:ph type="ftr" sz="quarter" idx="10"/>
          </p:nvPr>
        </p:nvSpPr>
        <p:spPr>
          <a:ln/>
        </p:spPr>
        <p:txBody>
          <a:bodyPr/>
          <a:lstStyle>
            <a:lvl1pPr>
              <a:defRPr/>
            </a:lvl1pPr>
          </a:lstStyle>
          <a:p>
            <a:pPr>
              <a:defRPr/>
            </a:pPr>
            <a:r>
              <a:rPr lang="en-US"/>
              <a:t>www.themegallery.com</a:t>
            </a:r>
          </a:p>
        </p:txBody>
      </p:sp>
      <p:sp>
        <p:nvSpPr>
          <p:cNvPr id="6" name="Rectangle 6"/>
          <p:cNvSpPr>
            <a:spLocks noGrp="1" noChangeArrowheads="1"/>
          </p:cNvSpPr>
          <p:nvPr>
            <p:ph type="sldNum" sz="quarter" idx="11"/>
          </p:nvPr>
        </p:nvSpPr>
        <p:spPr>
          <a:ln/>
        </p:spPr>
        <p:txBody>
          <a:bodyPr/>
          <a:lstStyle>
            <a:lvl1pPr>
              <a:defRPr/>
            </a:lvl1pPr>
          </a:lstStyle>
          <a:p>
            <a:pPr>
              <a:defRPr/>
            </a:pPr>
            <a:fld id="{8E8786CA-DFF5-4C51-B1D2-0B0869428687}" type="slidenum">
              <a:rPr lang="en-US"/>
              <a:pPr>
                <a:defRPr/>
              </a:pPr>
              <a:t>‹Nº›</a:t>
            </a:fld>
            <a:endParaRPr lang="en-US"/>
          </a:p>
        </p:txBody>
      </p:sp>
      <p:sp>
        <p:nvSpPr>
          <p:cNvPr id="7" name="Rectangle 4"/>
          <p:cNvSpPr>
            <a:spLocks noGrp="1" noChangeArrowheads="1"/>
          </p:cNvSpPr>
          <p:nvPr>
            <p:ph type="dt" sz="half" idx="12"/>
          </p:nvPr>
        </p:nvSpPr>
        <p:spPr>
          <a:ln/>
        </p:spPr>
        <p:txBody>
          <a:bodyPr/>
          <a:lstStyle>
            <a:lvl1pPr>
              <a:defRPr/>
            </a:lvl1pPr>
          </a:lstStyle>
          <a:p>
            <a:pPr>
              <a:defRPr/>
            </a:pP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p:spPr>
        <p:txBody>
          <a:bodyPr/>
          <a:lstStyle>
            <a:lvl1pPr>
              <a:defRPr/>
            </a:lvl1pPr>
          </a:lstStyle>
          <a:p>
            <a:r>
              <a:rPr lang="es-ES" smtClean="0"/>
              <a:t>Haga clic para modificar el estilo de título del patrón</a:t>
            </a:r>
            <a:endParaRPr lang="es-SV"/>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SV"/>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SV"/>
          </a:p>
        </p:txBody>
      </p:sp>
      <p:sp>
        <p:nvSpPr>
          <p:cNvPr id="7" name="Rectangle 5"/>
          <p:cNvSpPr>
            <a:spLocks noGrp="1" noChangeArrowheads="1"/>
          </p:cNvSpPr>
          <p:nvPr>
            <p:ph type="ftr" sz="quarter" idx="10"/>
          </p:nvPr>
        </p:nvSpPr>
        <p:spPr>
          <a:ln/>
        </p:spPr>
        <p:txBody>
          <a:bodyPr/>
          <a:lstStyle>
            <a:lvl1pPr>
              <a:defRPr/>
            </a:lvl1pPr>
          </a:lstStyle>
          <a:p>
            <a:pPr>
              <a:defRPr/>
            </a:pPr>
            <a:r>
              <a:rPr lang="en-US"/>
              <a:t>www.themegallery.com</a:t>
            </a:r>
          </a:p>
        </p:txBody>
      </p:sp>
      <p:sp>
        <p:nvSpPr>
          <p:cNvPr id="8" name="Rectangle 6"/>
          <p:cNvSpPr>
            <a:spLocks noGrp="1" noChangeArrowheads="1"/>
          </p:cNvSpPr>
          <p:nvPr>
            <p:ph type="sldNum" sz="quarter" idx="11"/>
          </p:nvPr>
        </p:nvSpPr>
        <p:spPr>
          <a:ln/>
        </p:spPr>
        <p:txBody>
          <a:bodyPr/>
          <a:lstStyle>
            <a:lvl1pPr>
              <a:defRPr/>
            </a:lvl1pPr>
          </a:lstStyle>
          <a:p>
            <a:pPr>
              <a:defRPr/>
            </a:pPr>
            <a:fld id="{8326A6AD-349C-4120-9CFE-24279BFF8507}" type="slidenum">
              <a:rPr lang="en-US"/>
              <a:pPr>
                <a:defRPr/>
              </a:pPr>
              <a:t>‹Nº›</a:t>
            </a:fld>
            <a:endParaRPr lang="en-US"/>
          </a:p>
        </p:txBody>
      </p:sp>
      <p:sp>
        <p:nvSpPr>
          <p:cNvPr id="9" name="Rectangle 4"/>
          <p:cNvSpPr>
            <a:spLocks noGrp="1" noChangeArrowheads="1"/>
          </p:cNvSpPr>
          <p:nvPr>
            <p:ph type="dt" sz="half" idx="12"/>
          </p:nvPr>
        </p:nvSpPr>
        <p:spPr>
          <a:ln/>
        </p:spPr>
        <p:txBody>
          <a:bodyPr/>
          <a:lstStyle>
            <a:lvl1pPr>
              <a:defRPr/>
            </a:lvl1pPr>
          </a:lstStyle>
          <a:p>
            <a:pPr>
              <a:defRPr/>
            </a:pP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SV"/>
          </a:p>
        </p:txBody>
      </p:sp>
      <p:sp>
        <p:nvSpPr>
          <p:cNvPr id="3" name="Rectangle 5"/>
          <p:cNvSpPr>
            <a:spLocks noGrp="1" noChangeArrowheads="1"/>
          </p:cNvSpPr>
          <p:nvPr>
            <p:ph type="ftr" sz="quarter" idx="10"/>
          </p:nvPr>
        </p:nvSpPr>
        <p:spPr>
          <a:ln/>
        </p:spPr>
        <p:txBody>
          <a:bodyPr/>
          <a:lstStyle>
            <a:lvl1pPr>
              <a:defRPr/>
            </a:lvl1pPr>
          </a:lstStyle>
          <a:p>
            <a:pPr>
              <a:defRPr/>
            </a:pPr>
            <a:r>
              <a:rPr lang="en-US"/>
              <a:t>www.themegallery.com</a:t>
            </a:r>
          </a:p>
        </p:txBody>
      </p:sp>
      <p:sp>
        <p:nvSpPr>
          <p:cNvPr id="4" name="Rectangle 6"/>
          <p:cNvSpPr>
            <a:spLocks noGrp="1" noChangeArrowheads="1"/>
          </p:cNvSpPr>
          <p:nvPr>
            <p:ph type="sldNum" sz="quarter" idx="11"/>
          </p:nvPr>
        </p:nvSpPr>
        <p:spPr>
          <a:ln/>
        </p:spPr>
        <p:txBody>
          <a:bodyPr/>
          <a:lstStyle>
            <a:lvl1pPr>
              <a:defRPr/>
            </a:lvl1pPr>
          </a:lstStyle>
          <a:p>
            <a:pPr>
              <a:defRPr/>
            </a:pPr>
            <a:fld id="{8088EC5F-CE3A-4AE8-AF04-D72314EED622}" type="slidenum">
              <a:rPr lang="en-US"/>
              <a:pPr>
                <a:defRPr/>
              </a:pPr>
              <a:t>‹Nº›</a:t>
            </a:fld>
            <a:endParaRPr lang="en-US"/>
          </a:p>
        </p:txBody>
      </p:sp>
      <p:sp>
        <p:nvSpPr>
          <p:cNvPr id="5" name="Rectangle 4"/>
          <p:cNvSpPr>
            <a:spLocks noGrp="1" noChangeArrowheads="1"/>
          </p:cNvSpPr>
          <p:nvPr>
            <p:ph type="dt" sz="half" idx="12"/>
          </p:nvPr>
        </p:nvSpPr>
        <p:spPr>
          <a:ln/>
        </p:spPr>
        <p:txBody>
          <a:bodyPr/>
          <a:lstStyle>
            <a:lvl1pPr>
              <a:defRPr/>
            </a:lvl1pPr>
          </a:lstStyle>
          <a:p>
            <a:pPr>
              <a:defRPr/>
            </a:pPr>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Rectangle 5"/>
          <p:cNvSpPr>
            <a:spLocks noGrp="1" noChangeArrowheads="1"/>
          </p:cNvSpPr>
          <p:nvPr>
            <p:ph type="ftr" sz="quarter" idx="10"/>
          </p:nvPr>
        </p:nvSpPr>
        <p:spPr>
          <a:ln/>
        </p:spPr>
        <p:txBody>
          <a:bodyPr/>
          <a:lstStyle>
            <a:lvl1pPr>
              <a:defRPr/>
            </a:lvl1pPr>
          </a:lstStyle>
          <a:p>
            <a:pPr>
              <a:defRPr/>
            </a:pPr>
            <a:r>
              <a:rPr lang="en-US"/>
              <a:t>www.themegallery.com</a:t>
            </a:r>
          </a:p>
        </p:txBody>
      </p:sp>
      <p:sp>
        <p:nvSpPr>
          <p:cNvPr id="3" name="Rectangle 6"/>
          <p:cNvSpPr>
            <a:spLocks noGrp="1" noChangeArrowheads="1"/>
          </p:cNvSpPr>
          <p:nvPr>
            <p:ph type="sldNum" sz="quarter" idx="11"/>
          </p:nvPr>
        </p:nvSpPr>
        <p:spPr>
          <a:ln/>
        </p:spPr>
        <p:txBody>
          <a:bodyPr/>
          <a:lstStyle>
            <a:lvl1pPr>
              <a:defRPr/>
            </a:lvl1pPr>
          </a:lstStyle>
          <a:p>
            <a:pPr>
              <a:defRPr/>
            </a:pPr>
            <a:fld id="{837A2882-3B4A-47FA-A650-A015A0A69F62}" type="slidenum">
              <a:rPr lang="en-US"/>
              <a:pPr>
                <a:defRPr/>
              </a:pPr>
              <a:t>‹Nº›</a:t>
            </a:fld>
            <a:endParaRPr lang="en-US"/>
          </a:p>
        </p:txBody>
      </p:sp>
      <p:sp>
        <p:nvSpPr>
          <p:cNvPr id="4" name="Rectangle 4"/>
          <p:cNvSpPr>
            <a:spLocks noGrp="1" noChangeArrowheads="1"/>
          </p:cNvSpPr>
          <p:nvPr>
            <p:ph type="dt" sz="half" idx="12"/>
          </p:nvPr>
        </p:nvSpPr>
        <p:spPr>
          <a:ln/>
        </p:spPr>
        <p:txBody>
          <a:bodyPr/>
          <a:lstStyle>
            <a:lvl1pPr>
              <a:defRPr/>
            </a:lvl1pPr>
          </a:lstStyle>
          <a:p>
            <a:pPr>
              <a:defRPr/>
            </a:pPr>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SV"/>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SV"/>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Rectangle 5"/>
          <p:cNvSpPr>
            <a:spLocks noGrp="1" noChangeArrowheads="1"/>
          </p:cNvSpPr>
          <p:nvPr>
            <p:ph type="ftr" sz="quarter" idx="10"/>
          </p:nvPr>
        </p:nvSpPr>
        <p:spPr>
          <a:ln/>
        </p:spPr>
        <p:txBody>
          <a:bodyPr/>
          <a:lstStyle>
            <a:lvl1pPr>
              <a:defRPr/>
            </a:lvl1pPr>
          </a:lstStyle>
          <a:p>
            <a:pPr>
              <a:defRPr/>
            </a:pPr>
            <a:r>
              <a:rPr lang="en-US"/>
              <a:t>www.themegallery.com</a:t>
            </a:r>
          </a:p>
        </p:txBody>
      </p:sp>
      <p:sp>
        <p:nvSpPr>
          <p:cNvPr id="6" name="Rectangle 6"/>
          <p:cNvSpPr>
            <a:spLocks noGrp="1" noChangeArrowheads="1"/>
          </p:cNvSpPr>
          <p:nvPr>
            <p:ph type="sldNum" sz="quarter" idx="11"/>
          </p:nvPr>
        </p:nvSpPr>
        <p:spPr>
          <a:ln/>
        </p:spPr>
        <p:txBody>
          <a:bodyPr/>
          <a:lstStyle>
            <a:lvl1pPr>
              <a:defRPr/>
            </a:lvl1pPr>
          </a:lstStyle>
          <a:p>
            <a:pPr>
              <a:defRPr/>
            </a:pPr>
            <a:fld id="{5FE1B609-42F1-47FA-BB09-0E23D35E4A7A}" type="slidenum">
              <a:rPr lang="en-US"/>
              <a:pPr>
                <a:defRPr/>
              </a:pPr>
              <a:t>‹Nº›</a:t>
            </a:fld>
            <a:endParaRPr lang="en-US"/>
          </a:p>
        </p:txBody>
      </p:sp>
      <p:sp>
        <p:nvSpPr>
          <p:cNvPr id="7" name="Rectangle 4"/>
          <p:cNvSpPr>
            <a:spLocks noGrp="1" noChangeArrowheads="1"/>
          </p:cNvSpPr>
          <p:nvPr>
            <p:ph type="dt" sz="half" idx="12"/>
          </p:nvPr>
        </p:nvSpPr>
        <p:spPr>
          <a:ln/>
        </p:spPr>
        <p:txBody>
          <a:bodyPr/>
          <a:lstStyle>
            <a:lvl1pPr>
              <a:defRPr/>
            </a:lvl1pPr>
          </a:lstStyle>
          <a:p>
            <a:pPr>
              <a:defRPr/>
            </a:pPr>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SV"/>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s-ES" noProof="0" smtClean="0"/>
              <a:t>Haga clic en el icono para agregar una imagen</a:t>
            </a:r>
            <a:endParaRPr lang="es-SV" noProof="0" smtClean="0"/>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Rectangle 5"/>
          <p:cNvSpPr>
            <a:spLocks noGrp="1" noChangeArrowheads="1"/>
          </p:cNvSpPr>
          <p:nvPr>
            <p:ph type="ftr" sz="quarter" idx="10"/>
          </p:nvPr>
        </p:nvSpPr>
        <p:spPr>
          <a:ln/>
        </p:spPr>
        <p:txBody>
          <a:bodyPr/>
          <a:lstStyle>
            <a:lvl1pPr>
              <a:defRPr/>
            </a:lvl1pPr>
          </a:lstStyle>
          <a:p>
            <a:pPr>
              <a:defRPr/>
            </a:pPr>
            <a:r>
              <a:rPr lang="en-US"/>
              <a:t>www.themegallery.com</a:t>
            </a:r>
          </a:p>
        </p:txBody>
      </p:sp>
      <p:sp>
        <p:nvSpPr>
          <p:cNvPr id="6" name="Rectangle 6"/>
          <p:cNvSpPr>
            <a:spLocks noGrp="1" noChangeArrowheads="1"/>
          </p:cNvSpPr>
          <p:nvPr>
            <p:ph type="sldNum" sz="quarter" idx="11"/>
          </p:nvPr>
        </p:nvSpPr>
        <p:spPr>
          <a:ln/>
        </p:spPr>
        <p:txBody>
          <a:bodyPr/>
          <a:lstStyle>
            <a:lvl1pPr>
              <a:defRPr/>
            </a:lvl1pPr>
          </a:lstStyle>
          <a:p>
            <a:pPr>
              <a:defRPr/>
            </a:pPr>
            <a:fld id="{5E1AD1A4-BE5E-4758-B1B1-DD4744159182}" type="slidenum">
              <a:rPr lang="en-US"/>
              <a:pPr>
                <a:defRPr/>
              </a:pPr>
              <a:t>‹Nº›</a:t>
            </a:fld>
            <a:endParaRPr lang="en-US"/>
          </a:p>
        </p:txBody>
      </p:sp>
      <p:sp>
        <p:nvSpPr>
          <p:cNvPr id="7" name="Rectangle 4"/>
          <p:cNvSpPr>
            <a:spLocks noGrp="1" noChangeArrowheads="1"/>
          </p:cNvSpPr>
          <p:nvPr>
            <p:ph type="dt" sz="half" idx="12"/>
          </p:nvPr>
        </p:nvSpPr>
        <p:spPr>
          <a:ln/>
        </p:spPr>
        <p:txBody>
          <a:bodyPr/>
          <a:lstStyle>
            <a:lvl1pPr>
              <a:defRPr/>
            </a:lvl1pPr>
          </a:lstStyle>
          <a:p>
            <a:pPr>
              <a:defRPr/>
            </a:pPr>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oleObject" Target="../embeddings/oleObject1.bin"/><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vmlDrawing" Target="../drawings/vmlDrawing1.v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aphicFrame>
        <p:nvGraphicFramePr>
          <p:cNvPr id="1026" name="Object 99"/>
          <p:cNvGraphicFramePr>
            <a:graphicFrameLocks noChangeAspect="1"/>
          </p:cNvGraphicFramePr>
          <p:nvPr/>
        </p:nvGraphicFramePr>
        <p:xfrm>
          <a:off x="0" y="0"/>
          <a:ext cx="9144000" cy="1447800"/>
        </p:xfrm>
        <a:graphic>
          <a:graphicData uri="http://schemas.openxmlformats.org/presentationml/2006/ole">
            <p:oleObj spid="_x0000_s1037" name="Image" r:id="rId15" imgW="12990476" imgH="2209524" progId="">
              <p:embed/>
            </p:oleObj>
          </a:graphicData>
        </a:graphic>
      </p:graphicFrame>
      <p:sp>
        <p:nvSpPr>
          <p:cNvPr id="1028" name="Rectangle 3"/>
          <p:cNvSpPr>
            <a:spLocks noGrp="1" noChangeArrowheads="1"/>
          </p:cNvSpPr>
          <p:nvPr>
            <p:ph type="body" idx="1"/>
          </p:nvPr>
        </p:nvSpPr>
        <p:spPr bwMode="gray">
          <a:xfrm>
            <a:off x="533400" y="1676400"/>
            <a:ext cx="8191500" cy="4800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smtClean="0"/>
          </a:p>
        </p:txBody>
      </p:sp>
      <p:sp>
        <p:nvSpPr>
          <p:cNvPr id="1029" name="Rectangle 5"/>
          <p:cNvSpPr>
            <a:spLocks noGrp="1" noChangeArrowheads="1"/>
          </p:cNvSpPr>
          <p:nvPr>
            <p:ph type="ftr" sz="quarter" idx="3"/>
          </p:nvPr>
        </p:nvSpPr>
        <p:spPr bwMode="gray">
          <a:xfrm>
            <a:off x="6629400" y="6553200"/>
            <a:ext cx="2133600" cy="2444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000" smtClean="0"/>
            </a:lvl1pPr>
          </a:lstStyle>
          <a:p>
            <a:pPr>
              <a:defRPr/>
            </a:pPr>
            <a:r>
              <a:rPr lang="en-US"/>
              <a:t>www.themegallery.com</a:t>
            </a:r>
          </a:p>
        </p:txBody>
      </p:sp>
      <p:sp>
        <p:nvSpPr>
          <p:cNvPr id="1030" name="Rectangle 6"/>
          <p:cNvSpPr>
            <a:spLocks noGrp="1" noChangeArrowheads="1"/>
          </p:cNvSpPr>
          <p:nvPr>
            <p:ph type="sldNum" sz="quarter" idx="4"/>
          </p:nvPr>
        </p:nvSpPr>
        <p:spPr bwMode="gray">
          <a:xfrm>
            <a:off x="4191000" y="6553200"/>
            <a:ext cx="838200" cy="26193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000" smtClean="0"/>
            </a:lvl1pPr>
          </a:lstStyle>
          <a:p>
            <a:pPr>
              <a:defRPr/>
            </a:pPr>
            <a:fld id="{F60B947B-8F07-461E-BDCE-F01D4A6DE0B7}" type="slidenum">
              <a:rPr lang="en-US"/>
              <a:pPr>
                <a:defRPr/>
              </a:pPr>
              <a:t>‹Nº›</a:t>
            </a:fld>
            <a:endParaRPr lang="en-US"/>
          </a:p>
        </p:txBody>
      </p:sp>
      <p:sp>
        <p:nvSpPr>
          <p:cNvPr id="1031" name="Rectangle 2"/>
          <p:cNvSpPr>
            <a:spLocks noGrp="1" noChangeArrowheads="1"/>
          </p:cNvSpPr>
          <p:nvPr>
            <p:ph type="title"/>
          </p:nvPr>
        </p:nvSpPr>
        <p:spPr bwMode="gray">
          <a:xfrm>
            <a:off x="990600" y="198438"/>
            <a:ext cx="7696200" cy="487362"/>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s-ES" smtClean="0"/>
              <a:t>Haga clic para modificar el estilo de título del patrón</a:t>
            </a:r>
            <a:endParaRPr lang="en-US" smtClean="0"/>
          </a:p>
        </p:txBody>
      </p:sp>
      <p:sp>
        <p:nvSpPr>
          <p:cNvPr id="2" name="Rectangle 4"/>
          <p:cNvSpPr>
            <a:spLocks noGrp="1" noChangeArrowheads="1"/>
          </p:cNvSpPr>
          <p:nvPr>
            <p:ph type="dt" sz="half" idx="2"/>
          </p:nvPr>
        </p:nvSpPr>
        <p:spPr bwMode="gray">
          <a:xfrm>
            <a:off x="381000" y="6553200"/>
            <a:ext cx="1905000" cy="26193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000" smtClean="0"/>
            </a:lvl1pPr>
          </a:lstStyle>
          <a:p>
            <a:pPr>
              <a:defRPr/>
            </a:pPr>
            <a:endParaRPr lang="en-US"/>
          </a:p>
        </p:txBody>
      </p:sp>
    </p:spTree>
  </p:cSld>
  <p:clrMap bg1="lt1" tx1="dk1" bg2="lt2" tx2="dk2" accent1="accent1" accent2="accent2" accent3="accent3" accent4="accent4" accent5="accent5" accent6="accent6" hlink="hlink" folHlink="folHlink"/>
  <p:sldLayoutIdLst>
    <p:sldLayoutId id="2147483673"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timing>
    <p:tnLst>
      <p:par>
        <p:cTn id="1" dur="indefinite" restart="never" nodeType="tmRoot"/>
      </p:par>
    </p:tnLst>
  </p:timing>
  <p:hf sldNum="0" hdr="0" dt="0"/>
  <p:txStyles>
    <p:titleStyle>
      <a:lvl1pPr algn="r" rtl="0" eaLnBrk="1" fontAlgn="base" hangingPunct="1">
        <a:spcBef>
          <a:spcPct val="0"/>
        </a:spcBef>
        <a:spcAft>
          <a:spcPct val="0"/>
        </a:spcAft>
        <a:defRPr sz="3200" b="1">
          <a:solidFill>
            <a:schemeClr val="tx2"/>
          </a:solidFill>
          <a:latin typeface="+mj-lt"/>
          <a:ea typeface="+mj-ea"/>
          <a:cs typeface="+mj-cs"/>
        </a:defRPr>
      </a:lvl1pPr>
      <a:lvl2pPr algn="r" rtl="0" eaLnBrk="1" fontAlgn="base" hangingPunct="1">
        <a:spcBef>
          <a:spcPct val="0"/>
        </a:spcBef>
        <a:spcAft>
          <a:spcPct val="0"/>
        </a:spcAft>
        <a:defRPr sz="3200" b="1">
          <a:solidFill>
            <a:schemeClr val="tx2"/>
          </a:solidFill>
          <a:latin typeface="Arial" charset="0"/>
        </a:defRPr>
      </a:lvl2pPr>
      <a:lvl3pPr algn="r" rtl="0" eaLnBrk="1" fontAlgn="base" hangingPunct="1">
        <a:spcBef>
          <a:spcPct val="0"/>
        </a:spcBef>
        <a:spcAft>
          <a:spcPct val="0"/>
        </a:spcAft>
        <a:defRPr sz="3200" b="1">
          <a:solidFill>
            <a:schemeClr val="tx2"/>
          </a:solidFill>
          <a:latin typeface="Arial" charset="0"/>
        </a:defRPr>
      </a:lvl3pPr>
      <a:lvl4pPr algn="r" rtl="0" eaLnBrk="1" fontAlgn="base" hangingPunct="1">
        <a:spcBef>
          <a:spcPct val="0"/>
        </a:spcBef>
        <a:spcAft>
          <a:spcPct val="0"/>
        </a:spcAft>
        <a:defRPr sz="3200" b="1">
          <a:solidFill>
            <a:schemeClr val="tx2"/>
          </a:solidFill>
          <a:latin typeface="Arial" charset="0"/>
        </a:defRPr>
      </a:lvl4pPr>
      <a:lvl5pPr algn="r" rtl="0" eaLnBrk="1" fontAlgn="base" hangingPunct="1">
        <a:spcBef>
          <a:spcPct val="0"/>
        </a:spcBef>
        <a:spcAft>
          <a:spcPct val="0"/>
        </a:spcAft>
        <a:defRPr sz="3200" b="1">
          <a:solidFill>
            <a:schemeClr val="tx2"/>
          </a:solidFill>
          <a:latin typeface="Arial" charset="0"/>
        </a:defRPr>
      </a:lvl5pPr>
      <a:lvl6pPr marL="457200" algn="r" rtl="0" eaLnBrk="1" fontAlgn="base" hangingPunct="1">
        <a:spcBef>
          <a:spcPct val="0"/>
        </a:spcBef>
        <a:spcAft>
          <a:spcPct val="0"/>
        </a:spcAft>
        <a:defRPr sz="3200" b="1">
          <a:solidFill>
            <a:schemeClr val="tx2"/>
          </a:solidFill>
          <a:latin typeface="Arial" charset="0"/>
        </a:defRPr>
      </a:lvl6pPr>
      <a:lvl7pPr marL="914400" algn="r" rtl="0" eaLnBrk="1" fontAlgn="base" hangingPunct="1">
        <a:spcBef>
          <a:spcPct val="0"/>
        </a:spcBef>
        <a:spcAft>
          <a:spcPct val="0"/>
        </a:spcAft>
        <a:defRPr sz="3200" b="1">
          <a:solidFill>
            <a:schemeClr val="tx2"/>
          </a:solidFill>
          <a:latin typeface="Arial" charset="0"/>
        </a:defRPr>
      </a:lvl7pPr>
      <a:lvl8pPr marL="1371600" algn="r" rtl="0" eaLnBrk="1" fontAlgn="base" hangingPunct="1">
        <a:spcBef>
          <a:spcPct val="0"/>
        </a:spcBef>
        <a:spcAft>
          <a:spcPct val="0"/>
        </a:spcAft>
        <a:defRPr sz="3200" b="1">
          <a:solidFill>
            <a:schemeClr val="tx2"/>
          </a:solidFill>
          <a:latin typeface="Arial" charset="0"/>
        </a:defRPr>
      </a:lvl8pPr>
      <a:lvl9pPr marL="1828800" algn="r" rtl="0" eaLnBrk="1" fontAlgn="base" hangingPunct="1">
        <a:spcBef>
          <a:spcPct val="0"/>
        </a:spcBef>
        <a:spcAft>
          <a:spcPct val="0"/>
        </a:spcAft>
        <a:defRPr sz="3200" b="1">
          <a:solidFill>
            <a:schemeClr val="tx2"/>
          </a:solidFill>
          <a:latin typeface="Arial" charset="0"/>
        </a:defRPr>
      </a:lvl9pPr>
    </p:titleStyle>
    <p:bodyStyle>
      <a:lvl1pPr marL="342900" indent="-342900" algn="l" rtl="0" eaLnBrk="1" fontAlgn="base" hangingPunct="1">
        <a:spcBef>
          <a:spcPct val="20000"/>
        </a:spcBef>
        <a:spcAft>
          <a:spcPct val="0"/>
        </a:spcAft>
        <a:buClr>
          <a:schemeClr val="tx2"/>
        </a:buClr>
        <a:buFont typeface="Wingdings" pitchFamily="2" charset="2"/>
        <a:buChar char="v"/>
        <a:defRPr sz="2800">
          <a:solidFill>
            <a:schemeClr val="tx1"/>
          </a:solidFill>
          <a:latin typeface="+mn-lt"/>
          <a:ea typeface="+mn-ea"/>
          <a:cs typeface="+mn-cs"/>
        </a:defRPr>
      </a:lvl1pPr>
      <a:lvl2pPr marL="742950" indent="-285750" algn="l" rtl="0" eaLnBrk="1" fontAlgn="base" hangingPunct="1">
        <a:spcBef>
          <a:spcPct val="20000"/>
        </a:spcBef>
        <a:spcAft>
          <a:spcPct val="0"/>
        </a:spcAft>
        <a:buClr>
          <a:schemeClr val="accent1"/>
        </a:buClr>
        <a:buFont typeface="Wingdings" pitchFamily="2" charset="2"/>
        <a:buChar char="§"/>
        <a:defRPr sz="2600">
          <a:solidFill>
            <a:schemeClr val="tx1"/>
          </a:solidFill>
          <a:latin typeface="+mn-lt"/>
        </a:defRPr>
      </a:lvl2pPr>
      <a:lvl3pPr marL="1143000" indent="-228600" algn="l" rtl="0" eaLnBrk="1" fontAlgn="base" hangingPunct="1">
        <a:spcBef>
          <a:spcPct val="20000"/>
        </a:spcBef>
        <a:spcAft>
          <a:spcPct val="0"/>
        </a:spcAft>
        <a:buClr>
          <a:schemeClr val="accent2"/>
        </a:buClr>
        <a:buChar char="•"/>
        <a:defRPr sz="2400">
          <a:solidFill>
            <a:schemeClr val="tx1"/>
          </a:solidFill>
          <a:latin typeface="+mn-lt"/>
        </a:defRPr>
      </a:lvl3pPr>
      <a:lvl4pPr marL="1600200" indent="-228600" algn="l" rtl="0" eaLnBrk="1" fontAlgn="base" hangingPunct="1">
        <a:spcBef>
          <a:spcPct val="20000"/>
        </a:spcBef>
        <a:spcAft>
          <a:spcPct val="0"/>
        </a:spcAft>
        <a:buChar char="–"/>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es-SV"/>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slide" Target="slide17.xml"/><Relationship Id="rId7" Type="http://schemas.openxmlformats.org/officeDocument/2006/relationships/slide" Target="slide19.xml"/><Relationship Id="rId2" Type="http://schemas.openxmlformats.org/officeDocument/2006/relationships/slide" Target="slide16.xml"/><Relationship Id="rId1" Type="http://schemas.openxmlformats.org/officeDocument/2006/relationships/slideLayout" Target="../slideLayouts/slideLayout2.xml"/><Relationship Id="rId6" Type="http://schemas.openxmlformats.org/officeDocument/2006/relationships/slide" Target="slide36.xml"/><Relationship Id="rId5" Type="http://schemas.openxmlformats.org/officeDocument/2006/relationships/slide" Target="slide34.xml"/><Relationship Id="rId4" Type="http://schemas.openxmlformats.org/officeDocument/2006/relationships/slide" Target="slide28.xml"/></Relationships>
</file>

<file path=ppt/slides/_rels/slide16.xml.rels><?xml version="1.0" encoding="UTF-8" standalone="yes"?>
<Relationships xmlns="http://schemas.openxmlformats.org/package/2006/relationships"><Relationship Id="rId3" Type="http://schemas.openxmlformats.org/officeDocument/2006/relationships/slide" Target="slide1.xml"/><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slide" Target="slide1.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2.xml"/><Relationship Id="rId4" Type="http://schemas.openxmlformats.org/officeDocument/2006/relationships/image" Target="../media/image17.png"/></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6.jpeg"/><Relationship Id="rId4" Type="http://schemas.openxmlformats.org/officeDocument/2006/relationships/image" Target="../media/image5.png"/></Relationships>
</file>

<file path=ppt/slides/_rels/slide20.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20.png"/></Relationships>
</file>

<file path=ppt/slides/_rels/slide22.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2.xml"/><Relationship Id="rId4" Type="http://schemas.openxmlformats.org/officeDocument/2006/relationships/slide" Target="slide1.xml"/></Relationships>
</file>

<file path=ppt/slides/_rels/slide28.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7.png"/><Relationship Id="rId1" Type="http://schemas.openxmlformats.org/officeDocument/2006/relationships/slideLayout" Target="../slideLayouts/slideLayout2.xml"/><Relationship Id="rId4" Type="http://schemas.openxmlformats.org/officeDocument/2006/relationships/slide" Target="slide1.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slide" Target="slide1.xml"/><Relationship Id="rId2" Type="http://schemas.openxmlformats.org/officeDocument/2006/relationships/image" Target="../media/image39.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hyperlink" Target="INFORME%20DE%20AUDITOR&#205;A%20FORENSE%20o.....pdf" TargetMode="Externa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5334000" y="533400"/>
            <a:ext cx="3429000" cy="942975"/>
          </a:xfrm>
        </p:spPr>
        <p:txBody>
          <a:bodyPr/>
          <a:lstStyle/>
          <a:p>
            <a:pPr eaLnBrk="1" hangingPunct="1"/>
            <a:r>
              <a:rPr lang="en-US" b="1" smtClean="0"/>
              <a:t>AUDITORIA</a:t>
            </a:r>
            <a:br>
              <a:rPr lang="en-US" b="1" smtClean="0"/>
            </a:br>
            <a:r>
              <a:rPr lang="en-US" b="1" smtClean="0"/>
              <a:t>FORENSE</a:t>
            </a:r>
          </a:p>
        </p:txBody>
      </p:sp>
      <p:sp>
        <p:nvSpPr>
          <p:cNvPr id="3075" name="Rectangle 3"/>
          <p:cNvSpPr>
            <a:spLocks noGrp="1" noChangeArrowheads="1"/>
          </p:cNvSpPr>
          <p:nvPr>
            <p:ph type="subTitle" idx="1"/>
          </p:nvPr>
        </p:nvSpPr>
        <p:spPr>
          <a:xfrm>
            <a:off x="4876800" y="2057400"/>
            <a:ext cx="4038600" cy="304800"/>
          </a:xfrm>
          <a:effectLst>
            <a:innerShdw blurRad="114300">
              <a:prstClr val="black"/>
            </a:innerShdw>
          </a:effectLst>
        </p:spPr>
        <p:txBody>
          <a:bodyPr/>
          <a:lstStyle/>
          <a:p>
            <a:pPr eaLnBrk="1" hangingPunct="1"/>
            <a:r>
              <a:rPr lang="en-US" sz="2000" b="1" dirty="0" smtClean="0"/>
              <a:t>EMPRESA X, S.A DE C.V</a:t>
            </a:r>
          </a:p>
        </p:txBody>
      </p:sp>
      <p:pic>
        <p:nvPicPr>
          <p:cNvPr id="3076" name="8 Imagen" descr="Descripción: C:\Users\ACER\Desktop\Trabajo Auditoria\Sin título.png"/>
          <p:cNvPicPr>
            <a:picLocks noChangeAspect="1" noChangeArrowheads="1"/>
          </p:cNvPicPr>
          <p:nvPr/>
        </p:nvPicPr>
        <p:blipFill>
          <a:blip r:embed="rId2" cstate="print"/>
          <a:srcRect/>
          <a:stretch>
            <a:fillRect/>
          </a:stretch>
        </p:blipFill>
        <p:spPr bwMode="auto">
          <a:xfrm>
            <a:off x="152400" y="381000"/>
            <a:ext cx="1905000" cy="1782763"/>
          </a:xfrm>
          <a:prstGeom prst="rect">
            <a:avLst/>
          </a:prstGeom>
          <a:noFill/>
          <a:ln w="9525">
            <a:noFill/>
            <a:miter lim="800000"/>
            <a:headEnd/>
            <a:tailEnd/>
          </a:ln>
        </p:spPr>
      </p:pic>
      <p:sp>
        <p:nvSpPr>
          <p:cNvPr id="2" name="CuadroTexto 1"/>
          <p:cNvSpPr txBox="1"/>
          <p:nvPr/>
        </p:nvSpPr>
        <p:spPr>
          <a:xfrm>
            <a:off x="1331640" y="3212976"/>
            <a:ext cx="6552728" cy="830997"/>
          </a:xfrm>
          <a:prstGeom prst="rect">
            <a:avLst/>
          </a:prstGeom>
          <a:solidFill>
            <a:schemeClr val="accent2">
              <a:lumMod val="60000"/>
              <a:lumOff val="40000"/>
            </a:schemeClr>
          </a:solidFill>
          <a:ln>
            <a:solidFill>
              <a:schemeClr val="accent1"/>
            </a:solidFill>
          </a:ln>
          <a:effectLst>
            <a:innerShdw blurRad="63500" dist="50800">
              <a:prstClr val="black">
                <a:alpha val="50000"/>
              </a:prstClr>
            </a:innerShdw>
          </a:effectLst>
          <a:scene3d>
            <a:camera prst="orthographicFront">
              <a:rot lat="0" lon="0" rev="0"/>
            </a:camera>
            <a:lightRig rig="balanced" dir="t">
              <a:rot lat="0" lon="0" rev="8700000"/>
            </a:lightRig>
          </a:scene3d>
          <a:sp3d>
            <a:bevelT w="190500" h="38100"/>
          </a:sp3d>
        </p:spPr>
        <p:txBody>
          <a:bodyPr wrap="square" rtlCol="0">
            <a:spAutoFit/>
          </a:bodyPr>
          <a:lstStyle/>
          <a:p>
            <a:pPr algn="ctr"/>
            <a:r>
              <a:rPr lang="es-SV" sz="2400" b="1" dirty="0" smtClean="0">
                <a:latin typeface="Agency FB" panose="020B0503020202020204" pitchFamily="34" charset="0"/>
              </a:rPr>
              <a:t>“Metodología para </a:t>
            </a:r>
            <a:r>
              <a:rPr lang="es-SV" sz="2400" b="1" dirty="0">
                <a:latin typeface="Agency FB" panose="020B0503020202020204" pitchFamily="34" charset="0"/>
              </a:rPr>
              <a:t>l</a:t>
            </a:r>
            <a:r>
              <a:rPr lang="es-SV" sz="2400" b="1" dirty="0" smtClean="0">
                <a:latin typeface="Agency FB" panose="020B0503020202020204" pitchFamily="34" charset="0"/>
              </a:rPr>
              <a:t>a Realización de Auditoría Forense a Empresas  Comercializadoras </a:t>
            </a:r>
            <a:r>
              <a:rPr lang="es-SV" sz="2400" b="1" dirty="0">
                <a:latin typeface="Agency FB" panose="020B0503020202020204" pitchFamily="34" charset="0"/>
              </a:rPr>
              <a:t>d</a:t>
            </a:r>
            <a:r>
              <a:rPr lang="es-SV" sz="2400" b="1" dirty="0" smtClean="0">
                <a:latin typeface="Agency FB" panose="020B0503020202020204" pitchFamily="34" charset="0"/>
              </a:rPr>
              <a:t>e Electrodomésticos”</a:t>
            </a:r>
            <a:endParaRPr lang="es-SV" sz="2400" b="1" dirty="0">
              <a:latin typeface="Agency FB" panose="020B0503020202020204" pitchFamily="34" charset="0"/>
            </a:endParaRPr>
          </a:p>
        </p:txBody>
      </p:sp>
    </p:spTree>
  </p:cSld>
  <p:clrMapOvr>
    <a:masterClrMapping/>
  </p:clrMapOvr>
  <p:transition>
    <p:wipe dir="d"/>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1 Rectángulo"/>
          <p:cNvSpPr>
            <a:spLocks noChangeArrowheads="1"/>
          </p:cNvSpPr>
          <p:nvPr/>
        </p:nvSpPr>
        <p:spPr bwMode="auto">
          <a:xfrm>
            <a:off x="228600" y="2035175"/>
            <a:ext cx="8839200" cy="4708981"/>
          </a:xfrm>
          <a:prstGeom prst="rect">
            <a:avLst/>
          </a:prstGeom>
          <a:noFill/>
          <a:ln w="9525">
            <a:noFill/>
            <a:miter lim="800000"/>
            <a:headEnd/>
            <a:tailEnd/>
          </a:ln>
        </p:spPr>
        <p:txBody>
          <a:bodyPr>
            <a:spAutoFit/>
          </a:bodyPr>
          <a:lstStyle/>
          <a:p>
            <a:pPr>
              <a:lnSpc>
                <a:spcPct val="150000"/>
              </a:lnSpc>
            </a:pPr>
            <a:r>
              <a:rPr lang="es-SV" sz="2000" dirty="0"/>
              <a:t>La empresa tiene 8 años de existencia, y su personal más reciente ingresado tiene 6 meses de pertenecer a la empresa. </a:t>
            </a:r>
          </a:p>
          <a:p>
            <a:pPr>
              <a:lnSpc>
                <a:spcPct val="150000"/>
              </a:lnSpc>
            </a:pPr>
            <a:endParaRPr lang="es-SV" sz="2000" dirty="0"/>
          </a:p>
          <a:p>
            <a:pPr>
              <a:lnSpc>
                <a:spcPct val="150000"/>
              </a:lnSpc>
            </a:pPr>
            <a:r>
              <a:rPr lang="es-SV" sz="2000" dirty="0"/>
              <a:t>El objetivo de la empresa al requerir el servicio es tener una seguridad acerca de las personas que están cometiendo el acto ilícito (si así fuese), de acuerdo al cargo que poseen en la empresa y a cuánto asciende la cantidad de efectivo sustraída. Si se logra identificar a la persona(s) involucrada(s), y al monto que asciende la cantidad sustraída, se procederá a decidir, de parte de la empresa, si se denuncia el hecho ante los juzgados correspondientes. </a:t>
            </a:r>
          </a:p>
        </p:txBody>
      </p:sp>
      <p:sp>
        <p:nvSpPr>
          <p:cNvPr id="13315" name="2 CuadroTexto"/>
          <p:cNvSpPr txBox="1">
            <a:spLocks noChangeArrowheads="1"/>
          </p:cNvSpPr>
          <p:nvPr/>
        </p:nvSpPr>
        <p:spPr bwMode="auto">
          <a:xfrm>
            <a:off x="1162000" y="1600200"/>
            <a:ext cx="7010400" cy="400050"/>
          </a:xfrm>
          <a:prstGeom prst="rect">
            <a:avLst/>
          </a:prstGeom>
          <a:noFill/>
          <a:ln w="9525">
            <a:noFill/>
            <a:miter lim="800000"/>
            <a:headEnd/>
            <a:tailEnd/>
          </a:ln>
        </p:spPr>
        <p:txBody>
          <a:bodyPr>
            <a:spAutoFit/>
          </a:bodyPr>
          <a:lstStyle/>
          <a:p>
            <a:pPr algn="ctr"/>
            <a:r>
              <a:rPr lang="es-SV" sz="2000" b="1" u="sng" dirty="0"/>
              <a:t>OTRA INFORMACIÓN ADICIONAL:</a:t>
            </a:r>
          </a:p>
        </p:txBody>
      </p:sp>
    </p:spTree>
    <p:extLst>
      <p:ext uri="{BB962C8B-B14F-4D97-AF65-F5344CB8AC3E}">
        <p14:creationId xmlns="" xmlns:p14="http://schemas.microsoft.com/office/powerpoint/2010/main" val="1400920339"/>
      </p:ext>
    </p:extLst>
  </p:cSld>
  <p:clrMapOvr>
    <a:masterClrMapping/>
  </p:clrMapOvr>
  <p:transition>
    <p:wheel spokes="8"/>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2 Grupo"/>
          <p:cNvGrpSpPr>
            <a:grpSpLocks/>
          </p:cNvGrpSpPr>
          <p:nvPr/>
        </p:nvGrpSpPr>
        <p:grpSpPr bwMode="auto">
          <a:xfrm>
            <a:off x="3352800" y="533400"/>
            <a:ext cx="5410200" cy="817563"/>
            <a:chOff x="1828800" y="1871435"/>
            <a:chExt cx="5410200" cy="817790"/>
          </a:xfrm>
        </p:grpSpPr>
        <p:grpSp>
          <p:nvGrpSpPr>
            <p:cNvPr id="3" name="Group 3"/>
            <p:cNvGrpSpPr>
              <a:grpSpLocks/>
            </p:cNvGrpSpPr>
            <p:nvPr/>
          </p:nvGrpSpPr>
          <p:grpSpPr bwMode="auto">
            <a:xfrm>
              <a:off x="1828800" y="1871435"/>
              <a:ext cx="762000" cy="817790"/>
              <a:chOff x="1110" y="2346"/>
              <a:chExt cx="1549" cy="1661"/>
            </a:xfrm>
          </p:grpSpPr>
          <p:sp>
            <p:nvSpPr>
              <p:cNvPr id="17416" name="AutoShape 4"/>
              <p:cNvSpPr>
                <a:spLocks noChangeArrowheads="1"/>
              </p:cNvSpPr>
              <p:nvPr/>
            </p:nvSpPr>
            <p:spPr bwMode="gray">
              <a:xfrm>
                <a:off x="1123" y="2679"/>
                <a:ext cx="1536" cy="1328"/>
              </a:xfrm>
              <a:prstGeom prst="hexagon">
                <a:avLst>
                  <a:gd name="adj" fmla="val 28916"/>
                  <a:gd name="vf" fmla="val 115470"/>
                </a:avLst>
              </a:prstGeom>
              <a:solidFill>
                <a:srgbClr val="808080"/>
              </a:solidFill>
              <a:ln w="9525">
                <a:noFill/>
                <a:miter lim="800000"/>
                <a:headEnd/>
                <a:tailEnd/>
              </a:ln>
            </p:spPr>
            <p:txBody>
              <a:bodyPr wrap="none" anchor="ctr"/>
              <a:lstStyle/>
              <a:p>
                <a:endParaRPr lang="es-SV"/>
              </a:p>
            </p:txBody>
          </p:sp>
          <p:sp>
            <p:nvSpPr>
              <p:cNvPr id="17417" name="AutoShape 5"/>
              <p:cNvSpPr>
                <a:spLocks noChangeArrowheads="1"/>
              </p:cNvSpPr>
              <p:nvPr/>
            </p:nvSpPr>
            <p:spPr bwMode="gray">
              <a:xfrm>
                <a:off x="1110" y="2656"/>
                <a:ext cx="1536" cy="1328"/>
              </a:xfrm>
              <a:prstGeom prst="hexagon">
                <a:avLst>
                  <a:gd name="adj" fmla="val 28916"/>
                  <a:gd name="vf" fmla="val 115470"/>
                </a:avLst>
              </a:prstGeom>
              <a:gradFill rotWithShape="1">
                <a:gsLst>
                  <a:gs pos="0">
                    <a:srgbClr val="E6E6E6"/>
                  </a:gs>
                  <a:gs pos="7500">
                    <a:srgbClr val="7D8496"/>
                  </a:gs>
                  <a:gs pos="26500">
                    <a:srgbClr val="E6E6E6"/>
                  </a:gs>
                  <a:gs pos="34000">
                    <a:srgbClr val="7D8496"/>
                  </a:gs>
                  <a:gs pos="46500">
                    <a:srgbClr val="E6E6E6"/>
                  </a:gs>
                  <a:gs pos="50000">
                    <a:srgbClr val="FFFFFF"/>
                  </a:gs>
                  <a:gs pos="53500">
                    <a:srgbClr val="E6E6E6"/>
                  </a:gs>
                  <a:gs pos="66000">
                    <a:srgbClr val="7D8496"/>
                  </a:gs>
                  <a:gs pos="73500">
                    <a:srgbClr val="E6E6E6"/>
                  </a:gs>
                  <a:gs pos="92500">
                    <a:srgbClr val="7D8496"/>
                  </a:gs>
                  <a:gs pos="100000">
                    <a:srgbClr val="E6E6E6"/>
                  </a:gs>
                </a:gsLst>
                <a:lin ang="2700000" scaled="1"/>
              </a:gradFill>
              <a:ln w="9525">
                <a:solidFill>
                  <a:srgbClr val="C0C0C0"/>
                </a:solidFill>
                <a:miter lim="800000"/>
                <a:headEnd/>
                <a:tailEnd/>
              </a:ln>
            </p:spPr>
            <p:txBody>
              <a:bodyPr wrap="none" anchor="ctr"/>
              <a:lstStyle/>
              <a:p>
                <a:endParaRPr lang="es-SV"/>
              </a:p>
            </p:txBody>
          </p:sp>
          <p:sp>
            <p:nvSpPr>
              <p:cNvPr id="9" name="AutoShape 6"/>
              <p:cNvSpPr>
                <a:spLocks noChangeArrowheads="1"/>
              </p:cNvSpPr>
              <p:nvPr/>
            </p:nvSpPr>
            <p:spPr bwMode="gray">
              <a:xfrm>
                <a:off x="1200" y="2346"/>
                <a:ext cx="1349" cy="1168"/>
              </a:xfrm>
              <a:prstGeom prst="hexagon">
                <a:avLst>
                  <a:gd name="adj" fmla="val 28896"/>
                  <a:gd name="vf" fmla="val 115470"/>
                </a:avLst>
              </a:prstGeom>
              <a:gradFill rotWithShape="1">
                <a:gsLst>
                  <a:gs pos="0">
                    <a:schemeClr val="hlink">
                      <a:gamma/>
                      <a:shade val="46275"/>
                      <a:invGamma/>
                    </a:schemeClr>
                  </a:gs>
                  <a:gs pos="100000">
                    <a:schemeClr val="hlink"/>
                  </a:gs>
                </a:gsLst>
                <a:lin ang="2700000" scaled="1"/>
              </a:gradFill>
              <a:ln w="9525">
                <a:solidFill>
                  <a:schemeClr val="tx1"/>
                </a:solidFill>
                <a:miter lim="800000"/>
                <a:headEnd/>
                <a:tailEnd/>
              </a:ln>
              <a:effectLst/>
            </p:spPr>
            <p:txBody>
              <a:bodyPr wrap="none" anchor="ctr"/>
              <a:lstStyle/>
              <a:p>
                <a:pPr>
                  <a:defRPr/>
                </a:pPr>
                <a:endParaRPr lang="es-SV"/>
              </a:p>
            </p:txBody>
          </p:sp>
        </p:grpSp>
        <p:sp>
          <p:nvSpPr>
            <p:cNvPr id="17414" name="Line 11"/>
            <p:cNvSpPr>
              <a:spLocks noChangeShapeType="1"/>
            </p:cNvSpPr>
            <p:nvPr/>
          </p:nvSpPr>
          <p:spPr bwMode="auto">
            <a:xfrm>
              <a:off x="2438400" y="2633663"/>
              <a:ext cx="4800600" cy="0"/>
            </a:xfrm>
            <a:prstGeom prst="line">
              <a:avLst/>
            </a:prstGeom>
            <a:noFill/>
            <a:ln w="25400">
              <a:solidFill>
                <a:schemeClr val="tx2"/>
              </a:solidFill>
              <a:prstDash val="sysDot"/>
              <a:round/>
              <a:headEnd/>
              <a:tailEnd type="oval" w="med" len="med"/>
            </a:ln>
          </p:spPr>
          <p:txBody>
            <a:bodyPr wrap="none" anchor="ctr"/>
            <a:lstStyle/>
            <a:p>
              <a:endParaRPr lang="es-SV"/>
            </a:p>
          </p:txBody>
        </p:sp>
        <p:sp>
          <p:nvSpPr>
            <p:cNvPr id="17415" name="Text Box 13"/>
            <p:cNvSpPr txBox="1">
              <a:spLocks noChangeArrowheads="1"/>
            </p:cNvSpPr>
            <p:nvPr/>
          </p:nvSpPr>
          <p:spPr bwMode="gray">
            <a:xfrm>
              <a:off x="2024563" y="1947863"/>
              <a:ext cx="356188" cy="461793"/>
            </a:xfrm>
            <a:prstGeom prst="rect">
              <a:avLst/>
            </a:prstGeom>
            <a:noFill/>
            <a:ln w="9525" algn="ctr">
              <a:noFill/>
              <a:miter lim="800000"/>
              <a:headEnd/>
              <a:tailEnd/>
            </a:ln>
          </p:spPr>
          <p:txBody>
            <a:bodyPr wrap="none">
              <a:spAutoFit/>
            </a:bodyPr>
            <a:lstStyle/>
            <a:p>
              <a:pPr algn="ctr" eaLnBrk="0" hangingPunct="0"/>
              <a:r>
                <a:rPr lang="en-US" sz="2400" b="1" dirty="0" smtClean="0">
                  <a:solidFill>
                    <a:schemeClr val="bg1"/>
                  </a:solidFill>
                </a:rPr>
                <a:t>9</a:t>
              </a:r>
              <a:endParaRPr lang="en-US" sz="2400" b="1" dirty="0">
                <a:solidFill>
                  <a:schemeClr val="bg1"/>
                </a:solidFill>
              </a:endParaRPr>
            </a:p>
          </p:txBody>
        </p:sp>
      </p:grpSp>
      <p:sp>
        <p:nvSpPr>
          <p:cNvPr id="17411" name="Text Box 12"/>
          <p:cNvSpPr txBox="1">
            <a:spLocks noChangeArrowheads="1"/>
          </p:cNvSpPr>
          <p:nvPr/>
        </p:nvSpPr>
        <p:spPr bwMode="auto">
          <a:xfrm>
            <a:off x="4033838" y="388938"/>
            <a:ext cx="4348162" cy="830262"/>
          </a:xfrm>
          <a:prstGeom prst="rect">
            <a:avLst/>
          </a:prstGeom>
          <a:noFill/>
          <a:ln w="9525" algn="ctr">
            <a:noFill/>
            <a:miter lim="800000"/>
            <a:headEnd/>
            <a:tailEnd/>
          </a:ln>
        </p:spPr>
        <p:txBody>
          <a:bodyPr>
            <a:spAutoFit/>
          </a:bodyPr>
          <a:lstStyle/>
          <a:p>
            <a:pPr eaLnBrk="0" hangingPunct="0"/>
            <a:r>
              <a:rPr lang="en-US" sz="2400" b="1">
                <a:solidFill>
                  <a:schemeClr val="tx2"/>
                </a:solidFill>
              </a:rPr>
              <a:t>Sistema de Contabilidad y Control.</a:t>
            </a:r>
          </a:p>
        </p:txBody>
      </p:sp>
      <p:sp>
        <p:nvSpPr>
          <p:cNvPr id="17412" name="10 Rectángulo"/>
          <p:cNvSpPr>
            <a:spLocks noChangeArrowheads="1"/>
          </p:cNvSpPr>
          <p:nvPr/>
        </p:nvSpPr>
        <p:spPr bwMode="auto">
          <a:xfrm>
            <a:off x="304800" y="1447800"/>
            <a:ext cx="8458200" cy="5078413"/>
          </a:xfrm>
          <a:prstGeom prst="rect">
            <a:avLst/>
          </a:prstGeom>
          <a:noFill/>
          <a:ln w="9525">
            <a:noFill/>
            <a:miter lim="800000"/>
            <a:headEnd/>
            <a:tailEnd/>
          </a:ln>
        </p:spPr>
        <p:txBody>
          <a:bodyPr>
            <a:spAutoFit/>
          </a:bodyPr>
          <a:lstStyle/>
          <a:p>
            <a:pPr>
              <a:lnSpc>
                <a:spcPct val="150000"/>
              </a:lnSpc>
            </a:pPr>
            <a:r>
              <a:rPr lang="es-SV" b="1" dirty="0"/>
              <a:t>POLÍTICA CONTABLES ADOPTADAS POR LA ENTIDAD EN EL CICLO DE LOS EGRESOS </a:t>
            </a:r>
          </a:p>
          <a:p>
            <a:pPr>
              <a:lnSpc>
                <a:spcPct val="150000"/>
              </a:lnSpc>
            </a:pPr>
            <a:endParaRPr lang="es-SV" dirty="0"/>
          </a:p>
          <a:p>
            <a:pPr>
              <a:lnSpc>
                <a:spcPct val="150000"/>
              </a:lnSpc>
            </a:pPr>
            <a:r>
              <a:rPr lang="es-SV" b="1" dirty="0"/>
              <a:t>EFECTIVO Y MEDIOS EQUIVALENTES </a:t>
            </a:r>
          </a:p>
          <a:p>
            <a:pPr>
              <a:lnSpc>
                <a:spcPct val="150000"/>
              </a:lnSpc>
            </a:pPr>
            <a:r>
              <a:rPr lang="es-SV" dirty="0"/>
              <a:t>Se reconocerá en efectivo todo aquel dinero en efectivo, más conocido como caja o depósito a la vista, en moneda de curso legal. Como equivalentes de efectivo se entenderán las inversiones a corto plazo, de gran liquidez que son convertibles en efectivo. </a:t>
            </a:r>
          </a:p>
          <a:p>
            <a:pPr>
              <a:lnSpc>
                <a:spcPct val="150000"/>
              </a:lnSpc>
            </a:pPr>
            <a:endParaRPr lang="es-SV" dirty="0"/>
          </a:p>
          <a:p>
            <a:pPr>
              <a:lnSpc>
                <a:spcPct val="150000"/>
              </a:lnSpc>
            </a:pPr>
            <a:r>
              <a:rPr lang="es-SV" b="1" dirty="0"/>
              <a:t>CUENTAS POR PAGAR </a:t>
            </a:r>
          </a:p>
          <a:p>
            <a:pPr>
              <a:lnSpc>
                <a:spcPct val="150000"/>
              </a:lnSpc>
            </a:pPr>
            <a:r>
              <a:rPr lang="es-SV" dirty="0"/>
              <a:t>Se reconocerá como cuenta por pagar toda obligación generada por la adquisición de bienes o servicios concedida al crédito a favor de la empresa. </a:t>
            </a:r>
          </a:p>
        </p:txBody>
      </p:sp>
    </p:spTree>
    <p:extLst>
      <p:ext uri="{BB962C8B-B14F-4D97-AF65-F5344CB8AC3E}">
        <p14:creationId xmlns="" xmlns:p14="http://schemas.microsoft.com/office/powerpoint/2010/main" val="2307125179"/>
      </p:ext>
    </p:extLst>
  </p:cSld>
  <p:clrMapOvr>
    <a:masterClrMapping/>
  </p:clrMapOvr>
  <p:transition>
    <p:circl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2 Grupo"/>
          <p:cNvGrpSpPr>
            <a:grpSpLocks/>
          </p:cNvGrpSpPr>
          <p:nvPr/>
        </p:nvGrpSpPr>
        <p:grpSpPr bwMode="auto">
          <a:xfrm>
            <a:off x="3352800" y="533400"/>
            <a:ext cx="5410200" cy="817563"/>
            <a:chOff x="1828800" y="1871435"/>
            <a:chExt cx="5410200" cy="817790"/>
          </a:xfrm>
        </p:grpSpPr>
        <p:grpSp>
          <p:nvGrpSpPr>
            <p:cNvPr id="3" name="Group 3"/>
            <p:cNvGrpSpPr>
              <a:grpSpLocks/>
            </p:cNvGrpSpPr>
            <p:nvPr/>
          </p:nvGrpSpPr>
          <p:grpSpPr bwMode="auto">
            <a:xfrm>
              <a:off x="1828800" y="1871435"/>
              <a:ext cx="762000" cy="817790"/>
              <a:chOff x="1110" y="2346"/>
              <a:chExt cx="1549" cy="1661"/>
            </a:xfrm>
          </p:grpSpPr>
          <p:sp>
            <p:nvSpPr>
              <p:cNvPr id="18441" name="AutoShape 4"/>
              <p:cNvSpPr>
                <a:spLocks noChangeArrowheads="1"/>
              </p:cNvSpPr>
              <p:nvPr/>
            </p:nvSpPr>
            <p:spPr bwMode="gray">
              <a:xfrm>
                <a:off x="1123" y="2679"/>
                <a:ext cx="1536" cy="1328"/>
              </a:xfrm>
              <a:prstGeom prst="hexagon">
                <a:avLst>
                  <a:gd name="adj" fmla="val 28916"/>
                  <a:gd name="vf" fmla="val 115470"/>
                </a:avLst>
              </a:prstGeom>
              <a:solidFill>
                <a:srgbClr val="808080"/>
              </a:solidFill>
              <a:ln w="9525">
                <a:noFill/>
                <a:miter lim="800000"/>
                <a:headEnd/>
                <a:tailEnd/>
              </a:ln>
            </p:spPr>
            <p:txBody>
              <a:bodyPr wrap="none" anchor="ctr"/>
              <a:lstStyle/>
              <a:p>
                <a:endParaRPr lang="es-SV"/>
              </a:p>
            </p:txBody>
          </p:sp>
          <p:sp>
            <p:nvSpPr>
              <p:cNvPr id="18442" name="AutoShape 5"/>
              <p:cNvSpPr>
                <a:spLocks noChangeArrowheads="1"/>
              </p:cNvSpPr>
              <p:nvPr/>
            </p:nvSpPr>
            <p:spPr bwMode="gray">
              <a:xfrm>
                <a:off x="1110" y="2656"/>
                <a:ext cx="1536" cy="1328"/>
              </a:xfrm>
              <a:prstGeom prst="hexagon">
                <a:avLst>
                  <a:gd name="adj" fmla="val 28916"/>
                  <a:gd name="vf" fmla="val 115470"/>
                </a:avLst>
              </a:prstGeom>
              <a:gradFill rotWithShape="1">
                <a:gsLst>
                  <a:gs pos="0">
                    <a:srgbClr val="E6E6E6"/>
                  </a:gs>
                  <a:gs pos="7500">
                    <a:srgbClr val="7D8496"/>
                  </a:gs>
                  <a:gs pos="26500">
                    <a:srgbClr val="E6E6E6"/>
                  </a:gs>
                  <a:gs pos="34000">
                    <a:srgbClr val="7D8496"/>
                  </a:gs>
                  <a:gs pos="46500">
                    <a:srgbClr val="E6E6E6"/>
                  </a:gs>
                  <a:gs pos="50000">
                    <a:srgbClr val="FFFFFF"/>
                  </a:gs>
                  <a:gs pos="53500">
                    <a:srgbClr val="E6E6E6"/>
                  </a:gs>
                  <a:gs pos="66000">
                    <a:srgbClr val="7D8496"/>
                  </a:gs>
                  <a:gs pos="73500">
                    <a:srgbClr val="E6E6E6"/>
                  </a:gs>
                  <a:gs pos="92500">
                    <a:srgbClr val="7D8496"/>
                  </a:gs>
                  <a:gs pos="100000">
                    <a:srgbClr val="E6E6E6"/>
                  </a:gs>
                </a:gsLst>
                <a:lin ang="2700000" scaled="1"/>
              </a:gradFill>
              <a:ln w="9525">
                <a:solidFill>
                  <a:srgbClr val="C0C0C0"/>
                </a:solidFill>
                <a:miter lim="800000"/>
                <a:headEnd/>
                <a:tailEnd/>
              </a:ln>
            </p:spPr>
            <p:txBody>
              <a:bodyPr wrap="none" anchor="ctr"/>
              <a:lstStyle/>
              <a:p>
                <a:endParaRPr lang="es-SV"/>
              </a:p>
            </p:txBody>
          </p:sp>
          <p:sp>
            <p:nvSpPr>
              <p:cNvPr id="9" name="AutoShape 6"/>
              <p:cNvSpPr>
                <a:spLocks noChangeArrowheads="1"/>
              </p:cNvSpPr>
              <p:nvPr/>
            </p:nvSpPr>
            <p:spPr bwMode="gray">
              <a:xfrm>
                <a:off x="1200" y="2346"/>
                <a:ext cx="1349" cy="1168"/>
              </a:xfrm>
              <a:prstGeom prst="hexagon">
                <a:avLst>
                  <a:gd name="adj" fmla="val 28896"/>
                  <a:gd name="vf" fmla="val 115470"/>
                </a:avLst>
              </a:prstGeom>
              <a:solidFill>
                <a:schemeClr val="accent2"/>
              </a:solidFill>
              <a:ln w="9525">
                <a:solidFill>
                  <a:schemeClr val="tx1"/>
                </a:solidFill>
                <a:miter lim="800000"/>
                <a:headEnd/>
                <a:tailEnd/>
              </a:ln>
              <a:effectLst/>
            </p:spPr>
            <p:txBody>
              <a:bodyPr wrap="none" anchor="ctr"/>
              <a:lstStyle/>
              <a:p>
                <a:pPr>
                  <a:defRPr/>
                </a:pPr>
                <a:endParaRPr lang="es-SV"/>
              </a:p>
            </p:txBody>
          </p:sp>
        </p:grpSp>
        <p:sp>
          <p:nvSpPr>
            <p:cNvPr id="18439" name="Line 11"/>
            <p:cNvSpPr>
              <a:spLocks noChangeShapeType="1"/>
            </p:cNvSpPr>
            <p:nvPr/>
          </p:nvSpPr>
          <p:spPr bwMode="auto">
            <a:xfrm>
              <a:off x="2438400" y="2633663"/>
              <a:ext cx="4800600" cy="0"/>
            </a:xfrm>
            <a:prstGeom prst="line">
              <a:avLst/>
            </a:prstGeom>
            <a:noFill/>
            <a:ln w="25400">
              <a:solidFill>
                <a:schemeClr val="tx2"/>
              </a:solidFill>
              <a:prstDash val="sysDot"/>
              <a:round/>
              <a:headEnd/>
              <a:tailEnd type="oval" w="med" len="med"/>
            </a:ln>
          </p:spPr>
          <p:txBody>
            <a:bodyPr wrap="none" anchor="ctr"/>
            <a:lstStyle/>
            <a:p>
              <a:endParaRPr lang="es-SV"/>
            </a:p>
          </p:txBody>
        </p:sp>
        <p:sp>
          <p:nvSpPr>
            <p:cNvPr id="18440" name="Text Box 13"/>
            <p:cNvSpPr txBox="1">
              <a:spLocks noChangeArrowheads="1"/>
            </p:cNvSpPr>
            <p:nvPr/>
          </p:nvSpPr>
          <p:spPr bwMode="gray">
            <a:xfrm>
              <a:off x="1938803" y="1947863"/>
              <a:ext cx="527709" cy="461793"/>
            </a:xfrm>
            <a:prstGeom prst="rect">
              <a:avLst/>
            </a:prstGeom>
            <a:noFill/>
            <a:ln w="9525" algn="ctr">
              <a:noFill/>
              <a:miter lim="800000"/>
              <a:headEnd/>
              <a:tailEnd/>
            </a:ln>
          </p:spPr>
          <p:txBody>
            <a:bodyPr wrap="none">
              <a:spAutoFit/>
            </a:bodyPr>
            <a:lstStyle/>
            <a:p>
              <a:pPr algn="ctr" eaLnBrk="0" hangingPunct="0"/>
              <a:r>
                <a:rPr lang="en-US" sz="2400" b="1" dirty="0" smtClean="0">
                  <a:solidFill>
                    <a:schemeClr val="bg1"/>
                  </a:solidFill>
                </a:rPr>
                <a:t>10</a:t>
              </a:r>
              <a:endParaRPr lang="en-US" sz="2400" b="1" dirty="0">
                <a:solidFill>
                  <a:schemeClr val="bg1"/>
                </a:solidFill>
              </a:endParaRPr>
            </a:p>
          </p:txBody>
        </p:sp>
      </p:grpSp>
      <p:sp>
        <p:nvSpPr>
          <p:cNvPr id="18435" name="Text Box 12"/>
          <p:cNvSpPr txBox="1">
            <a:spLocks noChangeArrowheads="1"/>
          </p:cNvSpPr>
          <p:nvPr/>
        </p:nvSpPr>
        <p:spPr bwMode="auto">
          <a:xfrm>
            <a:off x="4033838" y="388938"/>
            <a:ext cx="4348162" cy="830262"/>
          </a:xfrm>
          <a:prstGeom prst="rect">
            <a:avLst/>
          </a:prstGeom>
          <a:noFill/>
          <a:ln w="9525" algn="ctr">
            <a:noFill/>
            <a:miter lim="800000"/>
            <a:headEnd/>
            <a:tailEnd/>
          </a:ln>
        </p:spPr>
        <p:txBody>
          <a:bodyPr>
            <a:spAutoFit/>
          </a:bodyPr>
          <a:lstStyle/>
          <a:p>
            <a:pPr eaLnBrk="0" hangingPunct="0"/>
            <a:r>
              <a:rPr lang="en-US" sz="2400" b="1">
                <a:solidFill>
                  <a:schemeClr val="tx2"/>
                </a:solidFill>
              </a:rPr>
              <a:t>Estudio y Evaluación del control interno.</a:t>
            </a:r>
          </a:p>
        </p:txBody>
      </p:sp>
      <p:sp>
        <p:nvSpPr>
          <p:cNvPr id="18436" name="11 Rectángulo"/>
          <p:cNvSpPr>
            <a:spLocks noChangeArrowheads="1"/>
          </p:cNvSpPr>
          <p:nvPr/>
        </p:nvSpPr>
        <p:spPr bwMode="auto">
          <a:xfrm>
            <a:off x="685800" y="1858963"/>
            <a:ext cx="7391400" cy="2586037"/>
          </a:xfrm>
          <a:prstGeom prst="rect">
            <a:avLst/>
          </a:prstGeom>
          <a:noFill/>
          <a:ln w="9525">
            <a:noFill/>
            <a:miter lim="800000"/>
            <a:headEnd/>
            <a:tailEnd/>
          </a:ln>
        </p:spPr>
        <p:txBody>
          <a:bodyPr>
            <a:spAutoFit/>
          </a:bodyPr>
          <a:lstStyle/>
          <a:p>
            <a:pPr>
              <a:lnSpc>
                <a:spcPct val="150000"/>
              </a:lnSpc>
            </a:pPr>
            <a:r>
              <a:rPr lang="es-SV" b="1" dirty="0"/>
              <a:t>EVALUACIÓN DEL SISTEMA DE CONTROL INTERNO SOBRE LAS CUENTAS PAGAR </a:t>
            </a:r>
          </a:p>
          <a:p>
            <a:pPr>
              <a:lnSpc>
                <a:spcPct val="150000"/>
              </a:lnSpc>
            </a:pPr>
            <a:r>
              <a:rPr lang="es-SV" dirty="0"/>
              <a:t>Con el conocimiento del sistema de control interno para el área de cuentas por pagar, por ende ya identificado los controles de dicha área se procederán a examinar dichos controles para poder determinar un indicio de debilidades del sistema para reportarlas. </a:t>
            </a:r>
          </a:p>
        </p:txBody>
      </p:sp>
      <p:pic>
        <p:nvPicPr>
          <p:cNvPr id="98306" name="Picture 2" descr="http://www.latinstock.es/ThumbnailsRF/W61/CD00/BIG/ASF03356.jpg"/>
          <p:cNvPicPr>
            <a:picLocks noChangeAspect="1" noChangeArrowheads="1"/>
          </p:cNvPicPr>
          <p:nvPr/>
        </p:nvPicPr>
        <p:blipFill>
          <a:blip r:embed="rId2" cstate="print"/>
          <a:srcRect/>
          <a:stretch>
            <a:fillRect/>
          </a:stretch>
        </p:blipFill>
        <p:spPr bwMode="auto">
          <a:xfrm>
            <a:off x="2209800" y="4648200"/>
            <a:ext cx="4048125" cy="2209800"/>
          </a:xfrm>
          <a:prstGeom prst="rect">
            <a:avLst/>
          </a:prstGeom>
          <a:ln>
            <a:noFill/>
          </a:ln>
          <a:effectLst>
            <a:softEdge rad="112500"/>
          </a:effectLst>
        </p:spPr>
      </p:pic>
    </p:spTree>
    <p:extLst>
      <p:ext uri="{BB962C8B-B14F-4D97-AF65-F5344CB8AC3E}">
        <p14:creationId xmlns="" xmlns:p14="http://schemas.microsoft.com/office/powerpoint/2010/main" val="737191722"/>
      </p:ext>
    </p:extLst>
  </p:cSld>
  <p:clrMapOvr>
    <a:masterClrMapping/>
  </p:clrMapOvr>
  <p:transition>
    <p:cut/>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3049488" y="637382"/>
            <a:ext cx="5698976" cy="487362"/>
          </a:xfrm>
        </p:spPr>
        <p:txBody>
          <a:bodyPr/>
          <a:lstStyle/>
          <a:p>
            <a:pPr algn="ctr"/>
            <a:r>
              <a:rPr lang="es-SV" dirty="0" smtClean="0"/>
              <a:t>Comentario del equipo </a:t>
            </a:r>
            <a:endParaRPr lang="es-SV" dirty="0"/>
          </a:p>
        </p:txBody>
      </p:sp>
      <p:sp>
        <p:nvSpPr>
          <p:cNvPr id="3" name="Marcador de contenido 2"/>
          <p:cNvSpPr>
            <a:spLocks noGrp="1"/>
          </p:cNvSpPr>
          <p:nvPr>
            <p:ph idx="1"/>
          </p:nvPr>
        </p:nvSpPr>
        <p:spPr>
          <a:xfrm>
            <a:off x="533400" y="1892424"/>
            <a:ext cx="8191500" cy="3408784"/>
          </a:xfrm>
        </p:spPr>
        <p:txBody>
          <a:bodyPr/>
          <a:lstStyle/>
          <a:p>
            <a:pPr marL="0" indent="0" algn="just">
              <a:buNone/>
            </a:pPr>
            <a:r>
              <a:rPr lang="es-SV" dirty="0" smtClean="0"/>
              <a:t>En la tesis analizada no se especifico la importancia relativa y riesgo de trabajo para atestiguar en el cual el contador publico debe reducir el riesgo a un nivel razonable bajo en las circunstancias de trabajo según lo establecido en la NITA 3000.</a:t>
            </a:r>
            <a:endParaRPr lang="es-SV" dirty="0"/>
          </a:p>
        </p:txBody>
      </p:sp>
      <p:sp>
        <p:nvSpPr>
          <p:cNvPr id="4" name="Marcador de pie de página 3"/>
          <p:cNvSpPr>
            <a:spLocks noGrp="1"/>
          </p:cNvSpPr>
          <p:nvPr>
            <p:ph type="ftr" sz="quarter" idx="10"/>
          </p:nvPr>
        </p:nvSpPr>
        <p:spPr/>
        <p:txBody>
          <a:bodyPr/>
          <a:lstStyle/>
          <a:p>
            <a:pPr>
              <a:defRPr/>
            </a:pPr>
            <a:r>
              <a:rPr lang="en-US" smtClean="0"/>
              <a:t>www.themegallery.com</a:t>
            </a:r>
            <a:endParaRPr lang="en-US"/>
          </a:p>
        </p:txBody>
      </p:sp>
    </p:spTree>
    <p:extLst>
      <p:ext uri="{BB962C8B-B14F-4D97-AF65-F5344CB8AC3E}">
        <p14:creationId xmlns="" xmlns:p14="http://schemas.microsoft.com/office/powerpoint/2010/main" val="244745881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79512" y="1820416"/>
            <a:ext cx="8784976" cy="3624808"/>
          </a:xfrm>
        </p:spPr>
        <p:txBody>
          <a:bodyPr/>
          <a:lstStyle/>
          <a:p>
            <a:pPr algn="ctr">
              <a:buNone/>
            </a:pPr>
            <a:r>
              <a:rPr lang="es-SV" sz="6000" b="1" i="1" dirty="0" smtClean="0">
                <a:latin typeface="Bradley Hand ITC" pitchFamily="66" charset="0"/>
              </a:rPr>
              <a:t>EJECUCIÓN DE LA AUDITORÍA FORENSE A EMPRESA “X. S.A. DE C.V.”</a:t>
            </a:r>
            <a:r>
              <a:rPr lang="es-SV" sz="2400" dirty="0" smtClean="0">
                <a:solidFill>
                  <a:schemeClr val="tx2">
                    <a:lumMod val="75000"/>
                  </a:schemeClr>
                </a:solidFill>
              </a:rPr>
              <a:t/>
            </a:r>
            <a:br>
              <a:rPr lang="es-SV" sz="2400" dirty="0" smtClean="0">
                <a:solidFill>
                  <a:schemeClr val="tx2">
                    <a:lumMod val="75000"/>
                  </a:schemeClr>
                </a:solidFill>
              </a:rPr>
            </a:br>
            <a:endParaRPr lang="es-SV" sz="2400" dirty="0"/>
          </a:p>
        </p:txBody>
      </p:sp>
    </p:spTree>
  </p:cSld>
  <p:clrMapOvr>
    <a:masterClrMapping/>
  </p:clrMapOvr>
  <p:transition>
    <p:strips dir="ru"/>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2"/>
          <p:cNvSpPr>
            <a:spLocks noGrp="1" noChangeArrowheads="1"/>
          </p:cNvSpPr>
          <p:nvPr>
            <p:ph type="title"/>
          </p:nvPr>
        </p:nvSpPr>
        <p:spPr>
          <a:xfrm>
            <a:off x="2843808" y="198438"/>
            <a:ext cx="6300192" cy="1070322"/>
          </a:xfrm>
        </p:spPr>
        <p:txBody>
          <a:bodyPr/>
          <a:lstStyle/>
          <a:p>
            <a:pPr algn="ctr"/>
            <a:r>
              <a:rPr lang="es-SV" sz="2400" dirty="0" smtClean="0">
                <a:solidFill>
                  <a:schemeClr val="tx2">
                    <a:lumMod val="75000"/>
                  </a:schemeClr>
                </a:solidFill>
              </a:rPr>
              <a:t>EJECUCIÓN DE LA AUDITORÍA FORENSE A EMPRESA “X. S.A. DE C.V.”</a:t>
            </a:r>
            <a:br>
              <a:rPr lang="es-SV" sz="2400" dirty="0" smtClean="0">
                <a:solidFill>
                  <a:schemeClr val="tx2">
                    <a:lumMod val="75000"/>
                  </a:schemeClr>
                </a:solidFill>
              </a:rPr>
            </a:br>
            <a:endParaRPr lang="en-US" sz="2400" dirty="0" smtClean="0">
              <a:solidFill>
                <a:schemeClr val="tx2">
                  <a:lumMod val="75000"/>
                </a:schemeClr>
              </a:solidFill>
            </a:endParaRPr>
          </a:p>
        </p:txBody>
      </p:sp>
      <p:grpSp>
        <p:nvGrpSpPr>
          <p:cNvPr id="2" name="Group 3"/>
          <p:cNvGrpSpPr>
            <a:grpSpLocks/>
          </p:cNvGrpSpPr>
          <p:nvPr/>
        </p:nvGrpSpPr>
        <p:grpSpPr bwMode="auto">
          <a:xfrm>
            <a:off x="1832992" y="1700808"/>
            <a:ext cx="762000" cy="665162"/>
            <a:chOff x="1110" y="2656"/>
            <a:chExt cx="1549" cy="1351"/>
          </a:xfrm>
        </p:grpSpPr>
        <p:sp>
          <p:nvSpPr>
            <p:cNvPr id="4127" name="AutoShape 4"/>
            <p:cNvSpPr>
              <a:spLocks noChangeArrowheads="1"/>
            </p:cNvSpPr>
            <p:nvPr/>
          </p:nvSpPr>
          <p:spPr bwMode="gray">
            <a:xfrm>
              <a:off x="1123" y="2679"/>
              <a:ext cx="1536" cy="1328"/>
            </a:xfrm>
            <a:prstGeom prst="hexagon">
              <a:avLst>
                <a:gd name="adj" fmla="val 28916"/>
                <a:gd name="vf" fmla="val 115470"/>
              </a:avLst>
            </a:prstGeom>
            <a:solidFill>
              <a:srgbClr val="808080"/>
            </a:solidFill>
            <a:ln w="9525">
              <a:noFill/>
              <a:miter lim="800000"/>
              <a:headEnd/>
              <a:tailEnd/>
            </a:ln>
          </p:spPr>
          <p:txBody>
            <a:bodyPr wrap="none" anchor="ctr"/>
            <a:lstStyle/>
            <a:p>
              <a:endParaRPr lang="es-SV"/>
            </a:p>
          </p:txBody>
        </p:sp>
        <p:sp>
          <p:nvSpPr>
            <p:cNvPr id="4128" name="AutoShape 5"/>
            <p:cNvSpPr>
              <a:spLocks noChangeArrowheads="1"/>
            </p:cNvSpPr>
            <p:nvPr/>
          </p:nvSpPr>
          <p:spPr bwMode="gray">
            <a:xfrm>
              <a:off x="1110" y="2656"/>
              <a:ext cx="1536" cy="1328"/>
            </a:xfrm>
            <a:prstGeom prst="hexagon">
              <a:avLst>
                <a:gd name="adj" fmla="val 28916"/>
                <a:gd name="vf" fmla="val 115470"/>
              </a:avLst>
            </a:prstGeom>
            <a:gradFill rotWithShape="1">
              <a:gsLst>
                <a:gs pos="0">
                  <a:srgbClr val="E6E6E6"/>
                </a:gs>
                <a:gs pos="7500">
                  <a:srgbClr val="7D8496"/>
                </a:gs>
                <a:gs pos="26500">
                  <a:srgbClr val="E6E6E6"/>
                </a:gs>
                <a:gs pos="34000">
                  <a:srgbClr val="7D8496"/>
                </a:gs>
                <a:gs pos="46500">
                  <a:srgbClr val="E6E6E6"/>
                </a:gs>
                <a:gs pos="50000">
                  <a:srgbClr val="FFFFFF"/>
                </a:gs>
                <a:gs pos="53500">
                  <a:srgbClr val="E6E6E6"/>
                </a:gs>
                <a:gs pos="66000">
                  <a:srgbClr val="7D8496"/>
                </a:gs>
                <a:gs pos="73500">
                  <a:srgbClr val="E6E6E6"/>
                </a:gs>
                <a:gs pos="92500">
                  <a:srgbClr val="7D8496"/>
                </a:gs>
                <a:gs pos="100000">
                  <a:srgbClr val="E6E6E6"/>
                </a:gs>
              </a:gsLst>
              <a:lin ang="2700000" scaled="1"/>
            </a:gradFill>
            <a:ln w="9525">
              <a:solidFill>
                <a:srgbClr val="C0C0C0"/>
              </a:solidFill>
              <a:miter lim="800000"/>
              <a:headEnd/>
              <a:tailEnd/>
            </a:ln>
          </p:spPr>
          <p:txBody>
            <a:bodyPr wrap="none" anchor="ctr"/>
            <a:lstStyle/>
            <a:p>
              <a:endParaRPr lang="es-SV"/>
            </a:p>
          </p:txBody>
        </p:sp>
        <p:sp>
          <p:nvSpPr>
            <p:cNvPr id="40966" name="AutoShape 6"/>
            <p:cNvSpPr>
              <a:spLocks noChangeArrowheads="1"/>
            </p:cNvSpPr>
            <p:nvPr/>
          </p:nvSpPr>
          <p:spPr bwMode="gray">
            <a:xfrm>
              <a:off x="1200" y="2737"/>
              <a:ext cx="1349" cy="1167"/>
            </a:xfrm>
            <a:prstGeom prst="hexagon">
              <a:avLst>
                <a:gd name="adj" fmla="val 28896"/>
                <a:gd name="vf" fmla="val 115470"/>
              </a:avLst>
            </a:prstGeom>
            <a:gradFill rotWithShape="1">
              <a:gsLst>
                <a:gs pos="0">
                  <a:schemeClr val="hlink">
                    <a:gamma/>
                    <a:shade val="46275"/>
                    <a:invGamma/>
                  </a:schemeClr>
                </a:gs>
                <a:gs pos="100000">
                  <a:schemeClr val="hlink"/>
                </a:gs>
              </a:gsLst>
              <a:lin ang="2700000" scaled="1"/>
            </a:gradFill>
            <a:ln w="9525">
              <a:solidFill>
                <a:schemeClr val="tx1"/>
              </a:solidFill>
              <a:miter lim="800000"/>
              <a:headEnd/>
              <a:tailEnd/>
            </a:ln>
            <a:effectLst/>
          </p:spPr>
          <p:txBody>
            <a:bodyPr wrap="none" anchor="ctr"/>
            <a:lstStyle/>
            <a:p>
              <a:pPr>
                <a:defRPr/>
              </a:pPr>
              <a:endParaRPr lang="es-SV"/>
            </a:p>
          </p:txBody>
        </p:sp>
      </p:grpSp>
      <p:grpSp>
        <p:nvGrpSpPr>
          <p:cNvPr id="3" name="Group 7"/>
          <p:cNvGrpSpPr>
            <a:grpSpLocks/>
          </p:cNvGrpSpPr>
          <p:nvPr/>
        </p:nvGrpSpPr>
        <p:grpSpPr bwMode="auto">
          <a:xfrm>
            <a:off x="1802406" y="2365970"/>
            <a:ext cx="762000" cy="665162"/>
            <a:chOff x="3174" y="2656"/>
            <a:chExt cx="1549" cy="1351"/>
          </a:xfrm>
          <a:solidFill>
            <a:srgbClr val="FF0000"/>
          </a:solidFill>
        </p:grpSpPr>
        <p:sp>
          <p:nvSpPr>
            <p:cNvPr id="4124" name="AutoShape 8"/>
            <p:cNvSpPr>
              <a:spLocks noChangeArrowheads="1"/>
            </p:cNvSpPr>
            <p:nvPr/>
          </p:nvSpPr>
          <p:spPr bwMode="gray">
            <a:xfrm>
              <a:off x="3187" y="2679"/>
              <a:ext cx="1536" cy="1328"/>
            </a:xfrm>
            <a:prstGeom prst="hexagon">
              <a:avLst>
                <a:gd name="adj" fmla="val 28916"/>
                <a:gd name="vf" fmla="val 115470"/>
              </a:avLst>
            </a:prstGeom>
            <a:grpFill/>
            <a:ln w="9525">
              <a:noFill/>
              <a:miter lim="800000"/>
              <a:headEnd/>
              <a:tailEnd/>
            </a:ln>
          </p:spPr>
          <p:txBody>
            <a:bodyPr wrap="none" anchor="ctr"/>
            <a:lstStyle/>
            <a:p>
              <a:endParaRPr lang="es-SV"/>
            </a:p>
          </p:txBody>
        </p:sp>
        <p:sp>
          <p:nvSpPr>
            <p:cNvPr id="4125" name="AutoShape 9"/>
            <p:cNvSpPr>
              <a:spLocks noChangeArrowheads="1"/>
            </p:cNvSpPr>
            <p:nvPr/>
          </p:nvSpPr>
          <p:spPr bwMode="gray">
            <a:xfrm>
              <a:off x="3174" y="2656"/>
              <a:ext cx="1536" cy="1328"/>
            </a:xfrm>
            <a:prstGeom prst="hexagon">
              <a:avLst>
                <a:gd name="adj" fmla="val 28916"/>
                <a:gd name="vf" fmla="val 115470"/>
              </a:avLst>
            </a:prstGeom>
            <a:grpFill/>
            <a:ln w="9525">
              <a:solidFill>
                <a:srgbClr val="C0C0C0"/>
              </a:solidFill>
              <a:miter lim="800000"/>
              <a:headEnd/>
              <a:tailEnd/>
            </a:ln>
          </p:spPr>
          <p:txBody>
            <a:bodyPr wrap="none" anchor="ctr"/>
            <a:lstStyle/>
            <a:p>
              <a:endParaRPr lang="es-SV"/>
            </a:p>
          </p:txBody>
        </p:sp>
        <p:sp>
          <p:nvSpPr>
            <p:cNvPr id="40970" name="AutoShape 10"/>
            <p:cNvSpPr>
              <a:spLocks noChangeArrowheads="1"/>
            </p:cNvSpPr>
            <p:nvPr/>
          </p:nvSpPr>
          <p:spPr bwMode="gray">
            <a:xfrm>
              <a:off x="3264" y="2737"/>
              <a:ext cx="1349" cy="1167"/>
            </a:xfrm>
            <a:prstGeom prst="hexagon">
              <a:avLst>
                <a:gd name="adj" fmla="val 28896"/>
                <a:gd name="vf" fmla="val 115470"/>
              </a:avLst>
            </a:prstGeom>
            <a:grpFill/>
            <a:ln w="9525">
              <a:solidFill>
                <a:schemeClr val="tx1"/>
              </a:solidFill>
              <a:miter lim="800000"/>
              <a:headEnd/>
              <a:tailEnd/>
            </a:ln>
            <a:effectLst/>
          </p:spPr>
          <p:txBody>
            <a:bodyPr wrap="none" anchor="ctr"/>
            <a:lstStyle/>
            <a:p>
              <a:pPr>
                <a:defRPr/>
              </a:pPr>
              <a:endParaRPr lang="es-SV"/>
            </a:p>
          </p:txBody>
        </p:sp>
      </p:grpSp>
      <p:sp>
        <p:nvSpPr>
          <p:cNvPr id="4102" name="Line 11"/>
          <p:cNvSpPr>
            <a:spLocks noChangeShapeType="1"/>
          </p:cNvSpPr>
          <p:nvPr/>
        </p:nvSpPr>
        <p:spPr bwMode="auto">
          <a:xfrm>
            <a:off x="2507704" y="2310408"/>
            <a:ext cx="4440560" cy="38472"/>
          </a:xfrm>
          <a:prstGeom prst="line">
            <a:avLst/>
          </a:prstGeom>
          <a:noFill/>
          <a:ln w="25400">
            <a:solidFill>
              <a:schemeClr val="tx2"/>
            </a:solidFill>
            <a:prstDash val="sysDot"/>
            <a:round/>
            <a:headEnd/>
            <a:tailEnd type="oval" w="med" len="med"/>
          </a:ln>
        </p:spPr>
        <p:txBody>
          <a:bodyPr wrap="none" anchor="ctr"/>
          <a:lstStyle/>
          <a:p>
            <a:endParaRPr lang="es-SV"/>
          </a:p>
        </p:txBody>
      </p:sp>
      <p:sp>
        <p:nvSpPr>
          <p:cNvPr id="4103" name="Text Box 12"/>
          <p:cNvSpPr txBox="1">
            <a:spLocks noChangeArrowheads="1"/>
          </p:cNvSpPr>
          <p:nvPr/>
        </p:nvSpPr>
        <p:spPr bwMode="auto">
          <a:xfrm>
            <a:off x="2699792" y="1959223"/>
            <a:ext cx="4312399" cy="461665"/>
          </a:xfrm>
          <a:prstGeom prst="rect">
            <a:avLst/>
          </a:prstGeom>
          <a:noFill/>
          <a:ln w="9525" algn="ctr">
            <a:noFill/>
            <a:miter lim="800000"/>
            <a:headEnd/>
            <a:tailEnd/>
          </a:ln>
        </p:spPr>
        <p:txBody>
          <a:bodyPr wrap="none">
            <a:spAutoFit/>
          </a:bodyPr>
          <a:lstStyle/>
          <a:p>
            <a:pPr eaLnBrk="0" hangingPunct="0"/>
            <a:r>
              <a:rPr lang="en-US" sz="2400" dirty="0" err="1" smtClean="0">
                <a:solidFill>
                  <a:schemeClr val="tx2"/>
                </a:solidFill>
                <a:hlinkClick r:id="rId2" action="ppaction://hlinksldjump"/>
              </a:rPr>
              <a:t>Evaluación</a:t>
            </a:r>
            <a:r>
              <a:rPr lang="en-US" sz="2400" dirty="0" smtClean="0">
                <a:solidFill>
                  <a:schemeClr val="tx2"/>
                </a:solidFill>
                <a:hlinkClick r:id="rId2" action="ppaction://hlinksldjump"/>
              </a:rPr>
              <a:t> del Control </a:t>
            </a:r>
            <a:r>
              <a:rPr lang="en-US" sz="2400" dirty="0" err="1" smtClean="0">
                <a:solidFill>
                  <a:schemeClr val="tx2"/>
                </a:solidFill>
                <a:hlinkClick r:id="rId2" action="ppaction://hlinksldjump"/>
              </a:rPr>
              <a:t>Interno</a:t>
            </a:r>
            <a:endParaRPr lang="en-US" sz="2400" dirty="0">
              <a:solidFill>
                <a:schemeClr val="tx2"/>
              </a:solidFill>
            </a:endParaRPr>
          </a:p>
        </p:txBody>
      </p:sp>
      <p:sp>
        <p:nvSpPr>
          <p:cNvPr id="4104" name="Text Box 13"/>
          <p:cNvSpPr txBox="1">
            <a:spLocks noChangeArrowheads="1"/>
          </p:cNvSpPr>
          <p:nvPr/>
        </p:nvSpPr>
        <p:spPr bwMode="gray">
          <a:xfrm>
            <a:off x="2051720" y="1772816"/>
            <a:ext cx="354013" cy="457200"/>
          </a:xfrm>
          <a:prstGeom prst="rect">
            <a:avLst/>
          </a:prstGeom>
          <a:noFill/>
          <a:ln w="9525" algn="ctr">
            <a:noFill/>
            <a:miter lim="800000"/>
            <a:headEnd/>
            <a:tailEnd/>
          </a:ln>
        </p:spPr>
        <p:txBody>
          <a:bodyPr wrap="none">
            <a:spAutoFit/>
          </a:bodyPr>
          <a:lstStyle/>
          <a:p>
            <a:pPr algn="ctr" eaLnBrk="0" hangingPunct="0"/>
            <a:r>
              <a:rPr lang="en-US" sz="2400" b="1" dirty="0">
                <a:solidFill>
                  <a:schemeClr val="bg1"/>
                </a:solidFill>
              </a:rPr>
              <a:t>1</a:t>
            </a:r>
          </a:p>
        </p:txBody>
      </p:sp>
      <p:sp>
        <p:nvSpPr>
          <p:cNvPr id="4105" name="Line 14"/>
          <p:cNvSpPr>
            <a:spLocks noChangeShapeType="1"/>
          </p:cNvSpPr>
          <p:nvPr/>
        </p:nvSpPr>
        <p:spPr bwMode="auto">
          <a:xfrm>
            <a:off x="2412006" y="2975570"/>
            <a:ext cx="5904410" cy="21382"/>
          </a:xfrm>
          <a:prstGeom prst="line">
            <a:avLst/>
          </a:prstGeom>
          <a:noFill/>
          <a:ln w="25400">
            <a:solidFill>
              <a:schemeClr val="tx2"/>
            </a:solidFill>
            <a:prstDash val="sysDot"/>
            <a:round/>
            <a:headEnd/>
            <a:tailEnd type="oval" w="med" len="med"/>
          </a:ln>
        </p:spPr>
        <p:txBody>
          <a:bodyPr wrap="none" anchor="ctr"/>
          <a:lstStyle/>
          <a:p>
            <a:endParaRPr lang="es-SV"/>
          </a:p>
        </p:txBody>
      </p:sp>
      <p:sp>
        <p:nvSpPr>
          <p:cNvPr id="4106" name="Text Box 15"/>
          <p:cNvSpPr txBox="1">
            <a:spLocks noChangeArrowheads="1"/>
          </p:cNvSpPr>
          <p:nvPr/>
        </p:nvSpPr>
        <p:spPr bwMode="auto">
          <a:xfrm>
            <a:off x="2673398" y="2607295"/>
            <a:ext cx="5715026" cy="461665"/>
          </a:xfrm>
          <a:prstGeom prst="rect">
            <a:avLst/>
          </a:prstGeom>
          <a:noFill/>
          <a:ln w="9525" algn="ctr">
            <a:noFill/>
            <a:miter lim="800000"/>
            <a:headEnd/>
            <a:tailEnd/>
          </a:ln>
        </p:spPr>
        <p:txBody>
          <a:bodyPr wrap="none">
            <a:spAutoFit/>
          </a:bodyPr>
          <a:lstStyle/>
          <a:p>
            <a:pPr eaLnBrk="0" hangingPunct="0"/>
            <a:r>
              <a:rPr lang="en-US" sz="2400" dirty="0" err="1" smtClean="0">
                <a:solidFill>
                  <a:schemeClr val="tx2"/>
                </a:solidFill>
                <a:hlinkClick r:id="rId3" action="ppaction://hlinksldjump"/>
              </a:rPr>
              <a:t>Estudio</a:t>
            </a:r>
            <a:r>
              <a:rPr lang="en-US" sz="2400" dirty="0" smtClean="0">
                <a:solidFill>
                  <a:schemeClr val="tx2"/>
                </a:solidFill>
                <a:hlinkClick r:id="rId3" action="ppaction://hlinksldjump"/>
              </a:rPr>
              <a:t> del control de </a:t>
            </a:r>
            <a:r>
              <a:rPr lang="en-US" sz="2400" dirty="0" err="1" smtClean="0">
                <a:solidFill>
                  <a:schemeClr val="tx2"/>
                </a:solidFill>
                <a:hlinkClick r:id="rId3" action="ppaction://hlinksldjump"/>
              </a:rPr>
              <a:t>cuentas</a:t>
            </a:r>
            <a:r>
              <a:rPr lang="en-US" sz="2400" dirty="0" smtClean="0">
                <a:solidFill>
                  <a:schemeClr val="tx2"/>
                </a:solidFill>
                <a:hlinkClick r:id="rId3" action="ppaction://hlinksldjump"/>
              </a:rPr>
              <a:t> </a:t>
            </a:r>
            <a:r>
              <a:rPr lang="en-US" sz="2400" dirty="0" err="1" smtClean="0">
                <a:solidFill>
                  <a:schemeClr val="tx2"/>
                </a:solidFill>
                <a:hlinkClick r:id="rId3" action="ppaction://hlinksldjump"/>
              </a:rPr>
              <a:t>por</a:t>
            </a:r>
            <a:r>
              <a:rPr lang="en-US" sz="2400" dirty="0" smtClean="0">
                <a:solidFill>
                  <a:schemeClr val="tx2"/>
                </a:solidFill>
                <a:hlinkClick r:id="rId3" action="ppaction://hlinksldjump"/>
              </a:rPr>
              <a:t> </a:t>
            </a:r>
            <a:r>
              <a:rPr lang="en-US" sz="2400" dirty="0" err="1" smtClean="0">
                <a:solidFill>
                  <a:schemeClr val="tx2"/>
                </a:solidFill>
                <a:hlinkClick r:id="rId3" action="ppaction://hlinksldjump"/>
              </a:rPr>
              <a:t>pagar</a:t>
            </a:r>
            <a:endParaRPr lang="en-US" sz="2400" dirty="0">
              <a:solidFill>
                <a:schemeClr val="tx2"/>
              </a:solidFill>
            </a:endParaRPr>
          </a:p>
        </p:txBody>
      </p:sp>
      <p:sp>
        <p:nvSpPr>
          <p:cNvPr id="4107" name="Text Box 16"/>
          <p:cNvSpPr txBox="1">
            <a:spLocks noChangeArrowheads="1"/>
          </p:cNvSpPr>
          <p:nvPr/>
        </p:nvSpPr>
        <p:spPr bwMode="gray">
          <a:xfrm>
            <a:off x="2025650" y="3036888"/>
            <a:ext cx="354013" cy="457200"/>
          </a:xfrm>
          <a:prstGeom prst="rect">
            <a:avLst/>
          </a:prstGeom>
          <a:noFill/>
          <a:ln w="9525" algn="ctr">
            <a:noFill/>
            <a:miter lim="800000"/>
            <a:headEnd/>
            <a:tailEnd/>
          </a:ln>
        </p:spPr>
        <p:txBody>
          <a:bodyPr wrap="none">
            <a:spAutoFit/>
          </a:bodyPr>
          <a:lstStyle/>
          <a:p>
            <a:pPr algn="ctr" eaLnBrk="0" hangingPunct="0"/>
            <a:r>
              <a:rPr lang="en-US" sz="2400" b="1" dirty="0">
                <a:solidFill>
                  <a:schemeClr val="bg1"/>
                </a:solidFill>
              </a:rPr>
              <a:t>2</a:t>
            </a:r>
          </a:p>
        </p:txBody>
      </p:sp>
      <p:grpSp>
        <p:nvGrpSpPr>
          <p:cNvPr id="4" name="Group 17"/>
          <p:cNvGrpSpPr>
            <a:grpSpLocks/>
          </p:cNvGrpSpPr>
          <p:nvPr/>
        </p:nvGrpSpPr>
        <p:grpSpPr bwMode="auto">
          <a:xfrm>
            <a:off x="1813810" y="3034916"/>
            <a:ext cx="762000" cy="665162"/>
            <a:chOff x="1110" y="2656"/>
            <a:chExt cx="1549" cy="1351"/>
          </a:xfrm>
          <a:solidFill>
            <a:srgbClr val="7030A0"/>
          </a:solidFill>
        </p:grpSpPr>
        <p:sp>
          <p:nvSpPr>
            <p:cNvPr id="4121" name="AutoShape 18"/>
            <p:cNvSpPr>
              <a:spLocks noChangeArrowheads="1"/>
            </p:cNvSpPr>
            <p:nvPr/>
          </p:nvSpPr>
          <p:spPr bwMode="gray">
            <a:xfrm>
              <a:off x="1123" y="2679"/>
              <a:ext cx="1536" cy="1328"/>
            </a:xfrm>
            <a:prstGeom prst="hexagon">
              <a:avLst>
                <a:gd name="adj" fmla="val 28916"/>
                <a:gd name="vf" fmla="val 115470"/>
              </a:avLst>
            </a:prstGeom>
            <a:grpFill/>
            <a:ln w="9525">
              <a:noFill/>
              <a:miter lim="800000"/>
              <a:headEnd/>
              <a:tailEnd/>
            </a:ln>
          </p:spPr>
          <p:txBody>
            <a:bodyPr wrap="none" anchor="ctr"/>
            <a:lstStyle/>
            <a:p>
              <a:endParaRPr lang="es-SV"/>
            </a:p>
          </p:txBody>
        </p:sp>
        <p:sp>
          <p:nvSpPr>
            <p:cNvPr id="4122" name="AutoShape 19"/>
            <p:cNvSpPr>
              <a:spLocks noChangeArrowheads="1"/>
            </p:cNvSpPr>
            <p:nvPr/>
          </p:nvSpPr>
          <p:spPr bwMode="gray">
            <a:xfrm>
              <a:off x="1110" y="2656"/>
              <a:ext cx="1536" cy="1328"/>
            </a:xfrm>
            <a:prstGeom prst="hexagon">
              <a:avLst>
                <a:gd name="adj" fmla="val 28916"/>
                <a:gd name="vf" fmla="val 115470"/>
              </a:avLst>
            </a:prstGeom>
            <a:grpFill/>
            <a:ln w="9525">
              <a:solidFill>
                <a:srgbClr val="C0C0C0"/>
              </a:solidFill>
              <a:miter lim="800000"/>
              <a:headEnd/>
              <a:tailEnd/>
            </a:ln>
          </p:spPr>
          <p:txBody>
            <a:bodyPr wrap="none" anchor="ctr"/>
            <a:lstStyle/>
            <a:p>
              <a:endParaRPr lang="es-SV"/>
            </a:p>
          </p:txBody>
        </p:sp>
        <p:sp>
          <p:nvSpPr>
            <p:cNvPr id="40980" name="AutoShape 20"/>
            <p:cNvSpPr>
              <a:spLocks noChangeArrowheads="1"/>
            </p:cNvSpPr>
            <p:nvPr/>
          </p:nvSpPr>
          <p:spPr bwMode="gray">
            <a:xfrm>
              <a:off x="1200" y="2737"/>
              <a:ext cx="1349" cy="1167"/>
            </a:xfrm>
            <a:prstGeom prst="hexagon">
              <a:avLst>
                <a:gd name="adj" fmla="val 28896"/>
                <a:gd name="vf" fmla="val 115470"/>
              </a:avLst>
            </a:prstGeom>
            <a:grpFill/>
            <a:ln w="9525">
              <a:solidFill>
                <a:schemeClr val="tx1"/>
              </a:solidFill>
              <a:miter lim="800000"/>
              <a:headEnd/>
              <a:tailEnd/>
            </a:ln>
            <a:effectLst/>
          </p:spPr>
          <p:txBody>
            <a:bodyPr wrap="none" anchor="ctr"/>
            <a:lstStyle/>
            <a:p>
              <a:pPr>
                <a:defRPr/>
              </a:pPr>
              <a:endParaRPr lang="es-SV"/>
            </a:p>
          </p:txBody>
        </p:sp>
      </p:grpSp>
      <p:grpSp>
        <p:nvGrpSpPr>
          <p:cNvPr id="5" name="Group 21"/>
          <p:cNvGrpSpPr>
            <a:grpSpLocks/>
          </p:cNvGrpSpPr>
          <p:nvPr/>
        </p:nvGrpSpPr>
        <p:grpSpPr bwMode="auto">
          <a:xfrm>
            <a:off x="1828800" y="4365104"/>
            <a:ext cx="762000" cy="665162"/>
            <a:chOff x="3174" y="2656"/>
            <a:chExt cx="1549" cy="1351"/>
          </a:xfrm>
          <a:solidFill>
            <a:schemeClr val="tx2">
              <a:lumMod val="60000"/>
              <a:lumOff val="40000"/>
            </a:schemeClr>
          </a:solidFill>
        </p:grpSpPr>
        <p:sp>
          <p:nvSpPr>
            <p:cNvPr id="4118" name="AutoShape 22"/>
            <p:cNvSpPr>
              <a:spLocks noChangeArrowheads="1"/>
            </p:cNvSpPr>
            <p:nvPr/>
          </p:nvSpPr>
          <p:spPr bwMode="gray">
            <a:xfrm>
              <a:off x="3187" y="2679"/>
              <a:ext cx="1536" cy="1328"/>
            </a:xfrm>
            <a:prstGeom prst="hexagon">
              <a:avLst>
                <a:gd name="adj" fmla="val 28916"/>
                <a:gd name="vf" fmla="val 115470"/>
              </a:avLst>
            </a:prstGeom>
            <a:grpFill/>
            <a:ln w="9525">
              <a:noFill/>
              <a:miter lim="800000"/>
              <a:headEnd/>
              <a:tailEnd/>
            </a:ln>
          </p:spPr>
          <p:txBody>
            <a:bodyPr wrap="none" anchor="ctr"/>
            <a:lstStyle/>
            <a:p>
              <a:endParaRPr lang="es-SV"/>
            </a:p>
          </p:txBody>
        </p:sp>
        <p:sp>
          <p:nvSpPr>
            <p:cNvPr id="4119" name="AutoShape 23"/>
            <p:cNvSpPr>
              <a:spLocks noChangeArrowheads="1"/>
            </p:cNvSpPr>
            <p:nvPr/>
          </p:nvSpPr>
          <p:spPr bwMode="gray">
            <a:xfrm>
              <a:off x="3174" y="2656"/>
              <a:ext cx="1536" cy="1328"/>
            </a:xfrm>
            <a:prstGeom prst="hexagon">
              <a:avLst>
                <a:gd name="adj" fmla="val 28916"/>
                <a:gd name="vf" fmla="val 115470"/>
              </a:avLst>
            </a:prstGeom>
            <a:grpFill/>
            <a:ln w="9525">
              <a:solidFill>
                <a:srgbClr val="C0C0C0"/>
              </a:solidFill>
              <a:miter lim="800000"/>
              <a:headEnd/>
              <a:tailEnd/>
            </a:ln>
          </p:spPr>
          <p:txBody>
            <a:bodyPr wrap="none" anchor="ctr"/>
            <a:lstStyle/>
            <a:p>
              <a:endParaRPr lang="es-SV"/>
            </a:p>
          </p:txBody>
        </p:sp>
        <p:sp>
          <p:nvSpPr>
            <p:cNvPr id="40984" name="AutoShape 24"/>
            <p:cNvSpPr>
              <a:spLocks noChangeArrowheads="1"/>
            </p:cNvSpPr>
            <p:nvPr/>
          </p:nvSpPr>
          <p:spPr bwMode="gray">
            <a:xfrm>
              <a:off x="3264" y="2737"/>
              <a:ext cx="1349" cy="1167"/>
            </a:xfrm>
            <a:prstGeom prst="hexagon">
              <a:avLst>
                <a:gd name="adj" fmla="val 28896"/>
                <a:gd name="vf" fmla="val 115470"/>
              </a:avLst>
            </a:prstGeom>
            <a:grpFill/>
            <a:ln w="9525">
              <a:solidFill>
                <a:schemeClr val="tx1"/>
              </a:solidFill>
              <a:miter lim="800000"/>
              <a:headEnd/>
              <a:tailEnd/>
            </a:ln>
            <a:effectLst/>
          </p:spPr>
          <p:txBody>
            <a:bodyPr wrap="none" anchor="ctr"/>
            <a:lstStyle/>
            <a:p>
              <a:pPr>
                <a:defRPr/>
              </a:pPr>
              <a:endParaRPr lang="es-SV"/>
            </a:p>
          </p:txBody>
        </p:sp>
      </p:grpSp>
      <p:sp>
        <p:nvSpPr>
          <p:cNvPr id="4110" name="Line 25"/>
          <p:cNvSpPr>
            <a:spLocks noChangeShapeType="1"/>
          </p:cNvSpPr>
          <p:nvPr/>
        </p:nvSpPr>
        <p:spPr bwMode="auto">
          <a:xfrm>
            <a:off x="2423410" y="3644516"/>
            <a:ext cx="3660758" cy="508"/>
          </a:xfrm>
          <a:prstGeom prst="line">
            <a:avLst/>
          </a:prstGeom>
          <a:noFill/>
          <a:ln w="25400">
            <a:solidFill>
              <a:schemeClr val="tx2"/>
            </a:solidFill>
            <a:prstDash val="sysDot"/>
            <a:round/>
            <a:headEnd/>
            <a:tailEnd type="oval" w="med" len="med"/>
          </a:ln>
        </p:spPr>
        <p:txBody>
          <a:bodyPr wrap="none" anchor="ctr"/>
          <a:lstStyle/>
          <a:p>
            <a:endParaRPr lang="es-SV"/>
          </a:p>
        </p:txBody>
      </p:sp>
      <p:sp>
        <p:nvSpPr>
          <p:cNvPr id="4111" name="Text Box 26"/>
          <p:cNvSpPr txBox="1">
            <a:spLocks noChangeArrowheads="1"/>
          </p:cNvSpPr>
          <p:nvPr/>
        </p:nvSpPr>
        <p:spPr bwMode="auto">
          <a:xfrm>
            <a:off x="2627784" y="3933056"/>
            <a:ext cx="4346062" cy="461665"/>
          </a:xfrm>
          <a:prstGeom prst="rect">
            <a:avLst/>
          </a:prstGeom>
          <a:noFill/>
          <a:ln w="9525" algn="ctr">
            <a:noFill/>
            <a:miter lim="800000"/>
            <a:headEnd/>
            <a:tailEnd/>
          </a:ln>
        </p:spPr>
        <p:txBody>
          <a:bodyPr wrap="none">
            <a:spAutoFit/>
          </a:bodyPr>
          <a:lstStyle/>
          <a:p>
            <a:pPr eaLnBrk="0" hangingPunct="0"/>
            <a:r>
              <a:rPr lang="en-US" sz="2400" dirty="0" err="1" smtClean="0">
                <a:solidFill>
                  <a:schemeClr val="tx2"/>
                </a:solidFill>
                <a:hlinkClick r:id="rId4" action="ppaction://hlinksldjump"/>
              </a:rPr>
              <a:t>Programa</a:t>
            </a:r>
            <a:r>
              <a:rPr lang="en-US" sz="2400" dirty="0" smtClean="0">
                <a:solidFill>
                  <a:schemeClr val="tx2"/>
                </a:solidFill>
                <a:hlinkClick r:id="rId4" action="ppaction://hlinksldjump"/>
              </a:rPr>
              <a:t> de auditoria </a:t>
            </a:r>
            <a:r>
              <a:rPr lang="en-US" sz="2400" dirty="0" err="1" smtClean="0">
                <a:solidFill>
                  <a:schemeClr val="tx2"/>
                </a:solidFill>
                <a:hlinkClick r:id="rId4" action="ppaction://hlinksldjump"/>
              </a:rPr>
              <a:t>forense</a:t>
            </a:r>
            <a:endParaRPr lang="en-US" sz="2400" dirty="0">
              <a:solidFill>
                <a:schemeClr val="tx2"/>
              </a:solidFill>
            </a:endParaRPr>
          </a:p>
        </p:txBody>
      </p:sp>
      <p:sp>
        <p:nvSpPr>
          <p:cNvPr id="4112" name="Text Box 27"/>
          <p:cNvSpPr txBox="1">
            <a:spLocks noChangeArrowheads="1"/>
          </p:cNvSpPr>
          <p:nvPr/>
        </p:nvSpPr>
        <p:spPr bwMode="gray">
          <a:xfrm>
            <a:off x="2051720" y="3835896"/>
            <a:ext cx="354013" cy="457200"/>
          </a:xfrm>
          <a:prstGeom prst="rect">
            <a:avLst/>
          </a:prstGeom>
          <a:noFill/>
          <a:ln w="9525" algn="ctr">
            <a:noFill/>
            <a:miter lim="800000"/>
            <a:headEnd/>
            <a:tailEnd/>
          </a:ln>
        </p:spPr>
        <p:txBody>
          <a:bodyPr wrap="none">
            <a:spAutoFit/>
          </a:bodyPr>
          <a:lstStyle/>
          <a:p>
            <a:pPr algn="ctr" eaLnBrk="0" hangingPunct="0"/>
            <a:r>
              <a:rPr lang="en-US" sz="2400" b="1" dirty="0">
                <a:solidFill>
                  <a:schemeClr val="bg1"/>
                </a:solidFill>
              </a:rPr>
              <a:t>3</a:t>
            </a:r>
          </a:p>
        </p:txBody>
      </p:sp>
      <p:sp>
        <p:nvSpPr>
          <p:cNvPr id="4113" name="Line 28"/>
          <p:cNvSpPr>
            <a:spLocks noChangeShapeType="1"/>
          </p:cNvSpPr>
          <p:nvPr/>
        </p:nvSpPr>
        <p:spPr bwMode="auto">
          <a:xfrm flipV="1">
            <a:off x="2438400" y="5661248"/>
            <a:ext cx="4149824" cy="16446"/>
          </a:xfrm>
          <a:prstGeom prst="line">
            <a:avLst/>
          </a:prstGeom>
          <a:noFill/>
          <a:ln w="25400">
            <a:solidFill>
              <a:schemeClr val="tx2"/>
            </a:solidFill>
            <a:prstDash val="sysDot"/>
            <a:round/>
            <a:headEnd/>
            <a:tailEnd type="oval" w="med" len="med"/>
          </a:ln>
        </p:spPr>
        <p:txBody>
          <a:bodyPr wrap="none" anchor="ctr"/>
          <a:lstStyle/>
          <a:p>
            <a:endParaRPr lang="es-SV"/>
          </a:p>
        </p:txBody>
      </p:sp>
      <p:sp>
        <p:nvSpPr>
          <p:cNvPr id="4114" name="Text Box 29"/>
          <p:cNvSpPr txBox="1">
            <a:spLocks noChangeArrowheads="1"/>
          </p:cNvSpPr>
          <p:nvPr/>
        </p:nvSpPr>
        <p:spPr bwMode="auto">
          <a:xfrm>
            <a:off x="2627784" y="4551511"/>
            <a:ext cx="6282489" cy="461665"/>
          </a:xfrm>
          <a:prstGeom prst="rect">
            <a:avLst/>
          </a:prstGeom>
          <a:noFill/>
          <a:ln w="9525" algn="ctr">
            <a:noFill/>
            <a:miter lim="800000"/>
            <a:headEnd/>
            <a:tailEnd/>
          </a:ln>
        </p:spPr>
        <p:txBody>
          <a:bodyPr wrap="none">
            <a:spAutoFit/>
          </a:bodyPr>
          <a:lstStyle/>
          <a:p>
            <a:pPr eaLnBrk="0" hangingPunct="0"/>
            <a:r>
              <a:rPr lang="en-US" sz="2400" dirty="0" smtClean="0">
                <a:solidFill>
                  <a:schemeClr val="tx2"/>
                </a:solidFill>
                <a:hlinkClick r:id="rId5" action="ppaction://hlinksldjump"/>
              </a:rPr>
              <a:t>Carta de Representación parte </a:t>
            </a:r>
            <a:r>
              <a:rPr lang="en-US" sz="2400" dirty="0" err="1" smtClean="0">
                <a:solidFill>
                  <a:schemeClr val="tx2"/>
                </a:solidFill>
                <a:hlinkClick r:id="rId5" action="ppaction://hlinksldjump"/>
              </a:rPr>
              <a:t>Responsable</a:t>
            </a:r>
            <a:endParaRPr lang="en-US" sz="2400" dirty="0">
              <a:solidFill>
                <a:schemeClr val="tx2"/>
              </a:solidFill>
            </a:endParaRPr>
          </a:p>
        </p:txBody>
      </p:sp>
      <p:sp>
        <p:nvSpPr>
          <p:cNvPr id="4115" name="Text Box 30"/>
          <p:cNvSpPr txBox="1">
            <a:spLocks noChangeArrowheads="1"/>
          </p:cNvSpPr>
          <p:nvPr/>
        </p:nvSpPr>
        <p:spPr bwMode="gray">
          <a:xfrm>
            <a:off x="2024563" y="4429050"/>
            <a:ext cx="356188" cy="461665"/>
          </a:xfrm>
          <a:prstGeom prst="rect">
            <a:avLst/>
          </a:prstGeom>
          <a:noFill/>
          <a:ln w="9525" algn="ctr">
            <a:noFill/>
            <a:miter lim="800000"/>
            <a:headEnd/>
            <a:tailEnd/>
          </a:ln>
        </p:spPr>
        <p:txBody>
          <a:bodyPr wrap="none">
            <a:spAutoFit/>
          </a:bodyPr>
          <a:lstStyle/>
          <a:p>
            <a:pPr algn="ctr" eaLnBrk="0" hangingPunct="0"/>
            <a:r>
              <a:rPr lang="en-US" sz="2400" b="1" dirty="0">
                <a:solidFill>
                  <a:schemeClr val="bg1"/>
                </a:solidFill>
              </a:rPr>
              <a:t>5</a:t>
            </a:r>
          </a:p>
        </p:txBody>
      </p:sp>
      <p:sp>
        <p:nvSpPr>
          <p:cNvPr id="4116" name="Text Box 32"/>
          <p:cNvSpPr txBox="1">
            <a:spLocks noChangeArrowheads="1"/>
          </p:cNvSpPr>
          <p:nvPr/>
        </p:nvSpPr>
        <p:spPr bwMode="auto">
          <a:xfrm>
            <a:off x="1660525" y="722313"/>
            <a:ext cx="184150" cy="366712"/>
          </a:xfrm>
          <a:prstGeom prst="rect">
            <a:avLst/>
          </a:prstGeom>
          <a:noFill/>
          <a:ln w="9525">
            <a:noFill/>
            <a:miter lim="800000"/>
            <a:headEnd/>
            <a:tailEnd/>
          </a:ln>
        </p:spPr>
        <p:txBody>
          <a:bodyPr wrap="none">
            <a:spAutoFit/>
          </a:bodyPr>
          <a:lstStyle/>
          <a:p>
            <a:endParaRPr lang="es-SV"/>
          </a:p>
        </p:txBody>
      </p:sp>
      <p:grpSp>
        <p:nvGrpSpPr>
          <p:cNvPr id="6" name="Group 21"/>
          <p:cNvGrpSpPr>
            <a:grpSpLocks/>
          </p:cNvGrpSpPr>
          <p:nvPr/>
        </p:nvGrpSpPr>
        <p:grpSpPr bwMode="auto">
          <a:xfrm>
            <a:off x="1835696" y="5030266"/>
            <a:ext cx="762000" cy="665162"/>
            <a:chOff x="3174" y="2656"/>
            <a:chExt cx="1549" cy="1351"/>
          </a:xfrm>
          <a:solidFill>
            <a:schemeClr val="accent2">
              <a:lumMod val="75000"/>
            </a:schemeClr>
          </a:solidFill>
        </p:grpSpPr>
        <p:sp>
          <p:nvSpPr>
            <p:cNvPr id="35" name="AutoShape 22"/>
            <p:cNvSpPr>
              <a:spLocks noChangeArrowheads="1"/>
            </p:cNvSpPr>
            <p:nvPr/>
          </p:nvSpPr>
          <p:spPr bwMode="gray">
            <a:xfrm>
              <a:off x="3187" y="2679"/>
              <a:ext cx="1536" cy="1328"/>
            </a:xfrm>
            <a:prstGeom prst="hexagon">
              <a:avLst>
                <a:gd name="adj" fmla="val 28916"/>
                <a:gd name="vf" fmla="val 115470"/>
              </a:avLst>
            </a:prstGeom>
            <a:grpFill/>
            <a:ln w="9525">
              <a:solidFill>
                <a:schemeClr val="tx2">
                  <a:lumMod val="60000"/>
                  <a:lumOff val="40000"/>
                </a:schemeClr>
              </a:solidFill>
              <a:miter lim="800000"/>
              <a:headEnd/>
              <a:tailEnd/>
            </a:ln>
          </p:spPr>
          <p:txBody>
            <a:bodyPr wrap="none" anchor="ctr"/>
            <a:lstStyle/>
            <a:p>
              <a:endParaRPr lang="es-SV"/>
            </a:p>
          </p:txBody>
        </p:sp>
        <p:sp>
          <p:nvSpPr>
            <p:cNvPr id="36" name="AutoShape 23"/>
            <p:cNvSpPr>
              <a:spLocks noChangeArrowheads="1"/>
            </p:cNvSpPr>
            <p:nvPr/>
          </p:nvSpPr>
          <p:spPr bwMode="gray">
            <a:xfrm>
              <a:off x="3174" y="2656"/>
              <a:ext cx="1536" cy="1328"/>
            </a:xfrm>
            <a:prstGeom prst="hexagon">
              <a:avLst>
                <a:gd name="adj" fmla="val 28916"/>
                <a:gd name="vf" fmla="val 115470"/>
              </a:avLst>
            </a:prstGeom>
            <a:grpFill/>
            <a:ln w="9525">
              <a:solidFill>
                <a:schemeClr val="tx2">
                  <a:lumMod val="60000"/>
                  <a:lumOff val="40000"/>
                </a:schemeClr>
              </a:solidFill>
              <a:miter lim="800000"/>
              <a:headEnd/>
              <a:tailEnd/>
            </a:ln>
          </p:spPr>
          <p:txBody>
            <a:bodyPr wrap="none" anchor="ctr"/>
            <a:lstStyle/>
            <a:p>
              <a:endParaRPr lang="es-SV"/>
            </a:p>
          </p:txBody>
        </p:sp>
        <p:sp>
          <p:nvSpPr>
            <p:cNvPr id="37" name="AutoShape 24"/>
            <p:cNvSpPr>
              <a:spLocks noChangeArrowheads="1"/>
            </p:cNvSpPr>
            <p:nvPr/>
          </p:nvSpPr>
          <p:spPr bwMode="gray">
            <a:xfrm>
              <a:off x="3264" y="2737"/>
              <a:ext cx="1349" cy="1167"/>
            </a:xfrm>
            <a:prstGeom prst="hexagon">
              <a:avLst>
                <a:gd name="adj" fmla="val 28896"/>
                <a:gd name="vf" fmla="val 115470"/>
              </a:avLst>
            </a:prstGeom>
            <a:grpFill/>
            <a:ln w="9525">
              <a:solidFill>
                <a:schemeClr val="tx2">
                  <a:lumMod val="60000"/>
                  <a:lumOff val="40000"/>
                </a:schemeClr>
              </a:solidFill>
              <a:miter lim="800000"/>
              <a:headEnd/>
              <a:tailEnd/>
            </a:ln>
            <a:effectLst/>
          </p:spPr>
          <p:txBody>
            <a:bodyPr wrap="none" anchor="ctr"/>
            <a:lstStyle/>
            <a:p>
              <a:pPr>
                <a:defRPr/>
              </a:pPr>
              <a:endParaRPr lang="es-SV"/>
            </a:p>
          </p:txBody>
        </p:sp>
      </p:grpSp>
      <p:sp>
        <p:nvSpPr>
          <p:cNvPr id="38" name="Line 28"/>
          <p:cNvSpPr>
            <a:spLocks noChangeShapeType="1"/>
          </p:cNvSpPr>
          <p:nvPr/>
        </p:nvSpPr>
        <p:spPr bwMode="auto">
          <a:xfrm>
            <a:off x="2555776" y="4941168"/>
            <a:ext cx="6192688" cy="0"/>
          </a:xfrm>
          <a:prstGeom prst="line">
            <a:avLst/>
          </a:prstGeom>
          <a:noFill/>
          <a:ln w="25400">
            <a:solidFill>
              <a:schemeClr val="tx2"/>
            </a:solidFill>
            <a:prstDash val="sysDot"/>
            <a:round/>
            <a:headEnd/>
            <a:tailEnd type="oval" w="med" len="med"/>
          </a:ln>
        </p:spPr>
        <p:txBody>
          <a:bodyPr wrap="none" anchor="ctr"/>
          <a:lstStyle/>
          <a:p>
            <a:endParaRPr lang="es-SV"/>
          </a:p>
        </p:txBody>
      </p:sp>
      <p:sp>
        <p:nvSpPr>
          <p:cNvPr id="39" name="38 CuadroTexto"/>
          <p:cNvSpPr txBox="1"/>
          <p:nvPr/>
        </p:nvSpPr>
        <p:spPr>
          <a:xfrm>
            <a:off x="2051720" y="5072657"/>
            <a:ext cx="360040" cy="461665"/>
          </a:xfrm>
          <a:prstGeom prst="rect">
            <a:avLst/>
          </a:prstGeom>
          <a:noFill/>
        </p:spPr>
        <p:txBody>
          <a:bodyPr wrap="square" rtlCol="0">
            <a:spAutoFit/>
          </a:bodyPr>
          <a:lstStyle/>
          <a:p>
            <a:r>
              <a:rPr lang="es-SV" sz="2400" b="1" dirty="0" smtClean="0">
                <a:solidFill>
                  <a:schemeClr val="bg1"/>
                </a:solidFill>
              </a:rPr>
              <a:t>6</a:t>
            </a:r>
            <a:endParaRPr lang="es-SV" sz="2400" b="1" dirty="0">
              <a:solidFill>
                <a:schemeClr val="bg1"/>
              </a:solidFill>
            </a:endParaRPr>
          </a:p>
        </p:txBody>
      </p:sp>
      <p:sp>
        <p:nvSpPr>
          <p:cNvPr id="40" name="Text Box 29"/>
          <p:cNvSpPr txBox="1">
            <a:spLocks noChangeArrowheads="1"/>
          </p:cNvSpPr>
          <p:nvPr/>
        </p:nvSpPr>
        <p:spPr bwMode="auto">
          <a:xfrm>
            <a:off x="2699792" y="5271591"/>
            <a:ext cx="3915495" cy="461665"/>
          </a:xfrm>
          <a:prstGeom prst="rect">
            <a:avLst/>
          </a:prstGeom>
          <a:noFill/>
          <a:ln w="9525" algn="ctr">
            <a:noFill/>
            <a:miter lim="800000"/>
            <a:headEnd/>
            <a:tailEnd/>
          </a:ln>
        </p:spPr>
        <p:txBody>
          <a:bodyPr wrap="none">
            <a:spAutoFit/>
          </a:bodyPr>
          <a:lstStyle/>
          <a:p>
            <a:pPr eaLnBrk="0" hangingPunct="0"/>
            <a:r>
              <a:rPr lang="en-US" sz="2400" dirty="0" err="1" smtClean="0">
                <a:solidFill>
                  <a:schemeClr val="tx2"/>
                </a:solidFill>
                <a:hlinkClick r:id="rId6" action="ppaction://hlinksldjump"/>
              </a:rPr>
              <a:t>Informe</a:t>
            </a:r>
            <a:r>
              <a:rPr lang="en-US" sz="2400" dirty="0" smtClean="0">
                <a:solidFill>
                  <a:schemeClr val="tx2"/>
                </a:solidFill>
                <a:hlinkClick r:id="rId6" action="ppaction://hlinksldjump"/>
              </a:rPr>
              <a:t> de </a:t>
            </a:r>
            <a:r>
              <a:rPr lang="en-US" sz="2400" dirty="0" err="1" smtClean="0">
                <a:solidFill>
                  <a:schemeClr val="tx2"/>
                </a:solidFill>
                <a:hlinkClick r:id="rId6" action="ppaction://hlinksldjump"/>
              </a:rPr>
              <a:t>Autoria</a:t>
            </a:r>
            <a:r>
              <a:rPr lang="en-US" sz="2400" dirty="0" smtClean="0">
                <a:solidFill>
                  <a:schemeClr val="tx2"/>
                </a:solidFill>
                <a:hlinkClick r:id="rId6" action="ppaction://hlinksldjump"/>
              </a:rPr>
              <a:t> </a:t>
            </a:r>
            <a:r>
              <a:rPr lang="en-US" sz="2400" dirty="0" err="1" smtClean="0">
                <a:solidFill>
                  <a:schemeClr val="tx2"/>
                </a:solidFill>
                <a:hlinkClick r:id="rId6" action="ppaction://hlinksldjump"/>
              </a:rPr>
              <a:t>Forense</a:t>
            </a:r>
            <a:endParaRPr lang="en-US" sz="2400" dirty="0">
              <a:solidFill>
                <a:schemeClr val="tx2"/>
              </a:solidFill>
            </a:endParaRPr>
          </a:p>
        </p:txBody>
      </p:sp>
      <p:grpSp>
        <p:nvGrpSpPr>
          <p:cNvPr id="7" name="Group 17"/>
          <p:cNvGrpSpPr>
            <a:grpSpLocks/>
          </p:cNvGrpSpPr>
          <p:nvPr/>
        </p:nvGrpSpPr>
        <p:grpSpPr bwMode="auto">
          <a:xfrm>
            <a:off x="1793776" y="3717032"/>
            <a:ext cx="762000" cy="665162"/>
            <a:chOff x="1110" y="2656"/>
            <a:chExt cx="1549" cy="1351"/>
          </a:xfrm>
          <a:solidFill>
            <a:srgbClr val="00B050"/>
          </a:solidFill>
        </p:grpSpPr>
        <p:sp>
          <p:nvSpPr>
            <p:cNvPr id="42" name="AutoShape 18"/>
            <p:cNvSpPr>
              <a:spLocks noChangeArrowheads="1"/>
            </p:cNvSpPr>
            <p:nvPr/>
          </p:nvSpPr>
          <p:spPr bwMode="gray">
            <a:xfrm>
              <a:off x="1123" y="2679"/>
              <a:ext cx="1536" cy="1328"/>
            </a:xfrm>
            <a:prstGeom prst="hexagon">
              <a:avLst>
                <a:gd name="adj" fmla="val 28916"/>
                <a:gd name="vf" fmla="val 115470"/>
              </a:avLst>
            </a:prstGeom>
            <a:grpFill/>
            <a:ln w="9525">
              <a:noFill/>
              <a:miter lim="800000"/>
              <a:headEnd/>
              <a:tailEnd/>
            </a:ln>
          </p:spPr>
          <p:txBody>
            <a:bodyPr wrap="none" anchor="ctr"/>
            <a:lstStyle/>
            <a:p>
              <a:endParaRPr lang="es-SV"/>
            </a:p>
          </p:txBody>
        </p:sp>
        <p:sp>
          <p:nvSpPr>
            <p:cNvPr id="43" name="AutoShape 19"/>
            <p:cNvSpPr>
              <a:spLocks noChangeArrowheads="1"/>
            </p:cNvSpPr>
            <p:nvPr/>
          </p:nvSpPr>
          <p:spPr bwMode="gray">
            <a:xfrm>
              <a:off x="1110" y="2656"/>
              <a:ext cx="1536" cy="1328"/>
            </a:xfrm>
            <a:prstGeom prst="hexagon">
              <a:avLst>
                <a:gd name="adj" fmla="val 28916"/>
                <a:gd name="vf" fmla="val 115470"/>
              </a:avLst>
            </a:prstGeom>
            <a:grpFill/>
            <a:ln w="9525">
              <a:solidFill>
                <a:srgbClr val="C0C0C0"/>
              </a:solidFill>
              <a:miter lim="800000"/>
              <a:headEnd/>
              <a:tailEnd/>
            </a:ln>
          </p:spPr>
          <p:txBody>
            <a:bodyPr wrap="none" anchor="ctr"/>
            <a:lstStyle/>
            <a:p>
              <a:endParaRPr lang="es-SV"/>
            </a:p>
          </p:txBody>
        </p:sp>
        <p:sp>
          <p:nvSpPr>
            <p:cNvPr id="44" name="AutoShape 20"/>
            <p:cNvSpPr>
              <a:spLocks noChangeArrowheads="1"/>
            </p:cNvSpPr>
            <p:nvPr/>
          </p:nvSpPr>
          <p:spPr bwMode="gray">
            <a:xfrm>
              <a:off x="1200" y="2737"/>
              <a:ext cx="1349" cy="1167"/>
            </a:xfrm>
            <a:prstGeom prst="hexagon">
              <a:avLst>
                <a:gd name="adj" fmla="val 28896"/>
                <a:gd name="vf" fmla="val 115470"/>
              </a:avLst>
            </a:prstGeom>
            <a:grpFill/>
            <a:ln w="9525">
              <a:solidFill>
                <a:schemeClr val="tx1"/>
              </a:solidFill>
              <a:miter lim="800000"/>
              <a:headEnd/>
              <a:tailEnd/>
            </a:ln>
            <a:effectLst/>
          </p:spPr>
          <p:txBody>
            <a:bodyPr wrap="none" anchor="ctr"/>
            <a:lstStyle/>
            <a:p>
              <a:pPr>
                <a:defRPr/>
              </a:pPr>
              <a:endParaRPr lang="es-SV"/>
            </a:p>
          </p:txBody>
        </p:sp>
      </p:grpSp>
      <p:sp>
        <p:nvSpPr>
          <p:cNvPr id="45" name="Line 25"/>
          <p:cNvSpPr>
            <a:spLocks noChangeShapeType="1"/>
          </p:cNvSpPr>
          <p:nvPr/>
        </p:nvSpPr>
        <p:spPr bwMode="auto">
          <a:xfrm flipV="1">
            <a:off x="2517304" y="4293096"/>
            <a:ext cx="4430960" cy="33536"/>
          </a:xfrm>
          <a:prstGeom prst="line">
            <a:avLst/>
          </a:prstGeom>
          <a:noFill/>
          <a:ln w="25400">
            <a:solidFill>
              <a:schemeClr val="tx2"/>
            </a:solidFill>
            <a:prstDash val="sysDot"/>
            <a:round/>
            <a:headEnd/>
            <a:tailEnd type="oval" w="med" len="med"/>
          </a:ln>
        </p:spPr>
        <p:txBody>
          <a:bodyPr wrap="none" anchor="ctr"/>
          <a:lstStyle/>
          <a:p>
            <a:endParaRPr lang="es-SV"/>
          </a:p>
        </p:txBody>
      </p:sp>
      <p:sp>
        <p:nvSpPr>
          <p:cNvPr id="46" name="Text Box 26"/>
          <p:cNvSpPr txBox="1">
            <a:spLocks noChangeArrowheads="1"/>
          </p:cNvSpPr>
          <p:nvPr/>
        </p:nvSpPr>
        <p:spPr bwMode="auto">
          <a:xfrm>
            <a:off x="2627784" y="3255367"/>
            <a:ext cx="3525324" cy="461665"/>
          </a:xfrm>
          <a:prstGeom prst="rect">
            <a:avLst/>
          </a:prstGeom>
          <a:noFill/>
          <a:ln w="9525" algn="ctr">
            <a:noFill/>
            <a:miter lim="800000"/>
            <a:headEnd/>
            <a:tailEnd/>
          </a:ln>
        </p:spPr>
        <p:txBody>
          <a:bodyPr wrap="none">
            <a:spAutoFit/>
          </a:bodyPr>
          <a:lstStyle/>
          <a:p>
            <a:pPr eaLnBrk="0" hangingPunct="0"/>
            <a:r>
              <a:rPr lang="en-US" sz="2400" dirty="0" smtClean="0">
                <a:solidFill>
                  <a:schemeClr val="tx2"/>
                </a:solidFill>
                <a:hlinkClick r:id="rId7" action="ppaction://hlinksldjump"/>
              </a:rPr>
              <a:t>Solicitud de </a:t>
            </a:r>
            <a:r>
              <a:rPr lang="en-US" sz="2400" dirty="0" err="1" smtClean="0">
                <a:solidFill>
                  <a:schemeClr val="tx2"/>
                </a:solidFill>
                <a:hlinkClick r:id="rId7" action="ppaction://hlinksldjump"/>
              </a:rPr>
              <a:t>expedientes</a:t>
            </a:r>
            <a:endParaRPr lang="en-US" sz="2400" dirty="0">
              <a:solidFill>
                <a:schemeClr val="tx2"/>
              </a:solidFill>
            </a:endParaRPr>
          </a:p>
        </p:txBody>
      </p:sp>
      <p:sp>
        <p:nvSpPr>
          <p:cNvPr id="47" name="Text Box 27"/>
          <p:cNvSpPr txBox="1">
            <a:spLocks noChangeArrowheads="1"/>
          </p:cNvSpPr>
          <p:nvPr/>
        </p:nvSpPr>
        <p:spPr bwMode="gray">
          <a:xfrm>
            <a:off x="1979712" y="3789040"/>
            <a:ext cx="356188" cy="461665"/>
          </a:xfrm>
          <a:prstGeom prst="rect">
            <a:avLst/>
          </a:prstGeom>
          <a:noFill/>
          <a:ln w="9525" algn="ctr">
            <a:noFill/>
            <a:miter lim="800000"/>
            <a:headEnd/>
            <a:tailEnd/>
          </a:ln>
        </p:spPr>
        <p:txBody>
          <a:bodyPr wrap="none">
            <a:spAutoFit/>
          </a:bodyPr>
          <a:lstStyle/>
          <a:p>
            <a:pPr algn="ctr" eaLnBrk="0" hangingPunct="0"/>
            <a:r>
              <a:rPr lang="en-US" sz="2400" b="1" dirty="0">
                <a:solidFill>
                  <a:schemeClr val="bg1"/>
                </a:solidFill>
              </a:rPr>
              <a:t>4</a:t>
            </a:r>
          </a:p>
        </p:txBody>
      </p:sp>
      <p:sp>
        <p:nvSpPr>
          <p:cNvPr id="48" name="Text Box 27"/>
          <p:cNvSpPr txBox="1">
            <a:spLocks noChangeArrowheads="1"/>
          </p:cNvSpPr>
          <p:nvPr/>
        </p:nvSpPr>
        <p:spPr bwMode="gray">
          <a:xfrm>
            <a:off x="2051720" y="3140968"/>
            <a:ext cx="356188" cy="461665"/>
          </a:xfrm>
          <a:prstGeom prst="rect">
            <a:avLst/>
          </a:prstGeom>
          <a:solidFill>
            <a:srgbClr val="7030A0"/>
          </a:solidFill>
          <a:ln w="9525" algn="ctr">
            <a:noFill/>
            <a:miter lim="800000"/>
            <a:headEnd/>
            <a:tailEnd/>
          </a:ln>
        </p:spPr>
        <p:txBody>
          <a:bodyPr wrap="none">
            <a:spAutoFit/>
          </a:bodyPr>
          <a:lstStyle/>
          <a:p>
            <a:pPr algn="ctr" eaLnBrk="0" hangingPunct="0"/>
            <a:r>
              <a:rPr lang="en-US" sz="2400" b="1" dirty="0" smtClean="0">
                <a:solidFill>
                  <a:schemeClr val="bg1"/>
                </a:solidFill>
              </a:rPr>
              <a:t>3</a:t>
            </a:r>
            <a:endParaRPr lang="en-US" sz="2400" b="1" dirty="0">
              <a:solidFill>
                <a:schemeClr val="bg1"/>
              </a:solidFill>
            </a:endParaRPr>
          </a:p>
        </p:txBody>
      </p:sp>
      <p:sp>
        <p:nvSpPr>
          <p:cNvPr id="50" name="Text Box 27"/>
          <p:cNvSpPr txBox="1">
            <a:spLocks noChangeArrowheads="1"/>
          </p:cNvSpPr>
          <p:nvPr/>
        </p:nvSpPr>
        <p:spPr bwMode="gray">
          <a:xfrm>
            <a:off x="1979712" y="2492896"/>
            <a:ext cx="356188" cy="461665"/>
          </a:xfrm>
          <a:prstGeom prst="rect">
            <a:avLst/>
          </a:prstGeom>
          <a:noFill/>
          <a:ln w="9525" algn="ctr">
            <a:noFill/>
            <a:miter lim="800000"/>
            <a:headEnd/>
            <a:tailEnd/>
          </a:ln>
        </p:spPr>
        <p:txBody>
          <a:bodyPr wrap="none">
            <a:spAutoFit/>
          </a:bodyPr>
          <a:lstStyle/>
          <a:p>
            <a:pPr algn="ctr" eaLnBrk="0" hangingPunct="0"/>
            <a:r>
              <a:rPr lang="en-US" sz="2400" b="1" dirty="0" smtClean="0">
                <a:solidFill>
                  <a:schemeClr val="bg1"/>
                </a:solidFill>
              </a:rPr>
              <a:t>2</a:t>
            </a:r>
            <a:endParaRPr lang="en-US" sz="2400" b="1" dirty="0">
              <a:solidFill>
                <a:schemeClr val="bg1"/>
              </a:solidFill>
            </a:endParaRPr>
          </a:p>
        </p:txBody>
      </p:sp>
    </p:spTree>
  </p:cSld>
  <p:clrMapOvr>
    <a:masterClrMapping/>
  </p:clrMapOvr>
  <p:transition>
    <p:wipe dir="d"/>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763688" y="126430"/>
            <a:ext cx="5976664" cy="350242"/>
          </a:xfrm>
          <a:solidFill>
            <a:schemeClr val="tx2">
              <a:lumMod val="40000"/>
              <a:lumOff val="60000"/>
            </a:schemeClr>
          </a:solidFill>
        </p:spPr>
        <p:style>
          <a:lnRef idx="2">
            <a:schemeClr val="accent1"/>
          </a:lnRef>
          <a:fillRef idx="1">
            <a:schemeClr val="lt1"/>
          </a:fillRef>
          <a:effectRef idx="0">
            <a:schemeClr val="accent1"/>
          </a:effectRef>
          <a:fontRef idx="minor">
            <a:schemeClr val="dk1"/>
          </a:fontRef>
        </p:style>
        <p:txBody>
          <a:bodyPr/>
          <a:lstStyle/>
          <a:p>
            <a:pPr algn="ctr"/>
            <a:r>
              <a:rPr lang="en-US" sz="2400" dirty="0" smtClean="0">
                <a:solidFill>
                  <a:srgbClr val="FF0000"/>
                </a:solidFill>
              </a:rPr>
              <a:t>EVALUACIÓN DEL CONTROL INTERNO</a:t>
            </a:r>
            <a:endParaRPr lang="es-SV" sz="2400" dirty="0"/>
          </a:p>
        </p:txBody>
      </p:sp>
      <p:sp>
        <p:nvSpPr>
          <p:cNvPr id="3" name="2 Marcador de contenido"/>
          <p:cNvSpPr>
            <a:spLocks noGrp="1"/>
          </p:cNvSpPr>
          <p:nvPr>
            <p:ph idx="1"/>
          </p:nvPr>
        </p:nvSpPr>
        <p:spPr>
          <a:xfrm>
            <a:off x="323528" y="764704"/>
            <a:ext cx="8401372" cy="5712296"/>
          </a:xfrm>
          <a:ln w="28575"/>
        </p:spPr>
        <p:style>
          <a:lnRef idx="2">
            <a:schemeClr val="accent1"/>
          </a:lnRef>
          <a:fillRef idx="1">
            <a:schemeClr val="lt1"/>
          </a:fillRef>
          <a:effectRef idx="0">
            <a:schemeClr val="accent1"/>
          </a:effectRef>
          <a:fontRef idx="minor">
            <a:schemeClr val="dk1"/>
          </a:fontRef>
        </p:style>
        <p:txBody>
          <a:bodyPr/>
          <a:lstStyle/>
          <a:p>
            <a:pPr algn="ctr">
              <a:buNone/>
            </a:pPr>
            <a:r>
              <a:rPr lang="es-SV" sz="1400" dirty="0" smtClean="0">
                <a:solidFill>
                  <a:schemeClr val="tx1"/>
                </a:solidFill>
                <a:latin typeface="+mn-lt"/>
                <a:ea typeface="+mn-ea"/>
                <a:cs typeface="+mn-cs"/>
              </a:rPr>
              <a:t>“X, S.A. DE C.V.”</a:t>
            </a:r>
          </a:p>
          <a:p>
            <a:pPr algn="ctr">
              <a:buNone/>
            </a:pPr>
            <a:r>
              <a:rPr lang="es-SV" sz="1400" dirty="0" smtClean="0">
                <a:solidFill>
                  <a:schemeClr val="tx1"/>
                </a:solidFill>
                <a:latin typeface="+mn-lt"/>
                <a:ea typeface="+mn-ea"/>
                <a:cs typeface="+mn-cs"/>
              </a:rPr>
              <a:t>ESTUDIO Y EVALUACIÓN DEL CONTROL INTERNO</a:t>
            </a:r>
          </a:p>
          <a:p>
            <a:pPr algn="ctr">
              <a:buNone/>
            </a:pPr>
            <a:r>
              <a:rPr lang="es-SV" sz="1400" dirty="0" smtClean="0">
                <a:solidFill>
                  <a:schemeClr val="tx1"/>
                </a:solidFill>
                <a:latin typeface="+mn-lt"/>
                <a:ea typeface="+mn-ea"/>
                <a:cs typeface="+mn-cs"/>
              </a:rPr>
              <a:t>TRABAJO PARA ATESTIGUAR DEL 01 DE JUNIO AL 31 DE OCTUBRE DE 2011</a:t>
            </a:r>
          </a:p>
          <a:p>
            <a:pPr>
              <a:buNone/>
            </a:pPr>
            <a:endParaRPr lang="es-SV" sz="1400" dirty="0" smtClean="0">
              <a:solidFill>
                <a:schemeClr val="tx1"/>
              </a:solidFill>
              <a:latin typeface="+mn-lt"/>
              <a:ea typeface="+mn-ea"/>
              <a:cs typeface="+mn-cs"/>
            </a:endParaRPr>
          </a:p>
          <a:p>
            <a:pPr>
              <a:buNone/>
            </a:pPr>
            <a:r>
              <a:rPr lang="es-SV" sz="1400" dirty="0" smtClean="0">
                <a:solidFill>
                  <a:schemeClr val="tx1"/>
                </a:solidFill>
                <a:latin typeface="+mn-lt"/>
                <a:ea typeface="+mn-ea"/>
                <a:cs typeface="+mn-cs"/>
              </a:rPr>
              <a:t>ESTUDIO Y EVALUACIÓN DEL CONTROL INTERNO DE CUENTAS POR PAGAR</a:t>
            </a:r>
          </a:p>
          <a:p>
            <a:pPr>
              <a:buNone/>
            </a:pPr>
            <a:endParaRPr lang="es-SV" sz="1400" dirty="0" smtClean="0">
              <a:solidFill>
                <a:srgbClr val="0070C0"/>
              </a:solidFill>
              <a:latin typeface="+mn-lt"/>
              <a:ea typeface="+mn-ea"/>
              <a:cs typeface="+mn-cs"/>
            </a:endParaRPr>
          </a:p>
          <a:p>
            <a:pPr>
              <a:buNone/>
            </a:pPr>
            <a:r>
              <a:rPr lang="es-SV" sz="1400" dirty="0" smtClean="0">
                <a:solidFill>
                  <a:srgbClr val="0070C0"/>
                </a:solidFill>
                <a:latin typeface="+mn-lt"/>
                <a:ea typeface="+mn-ea"/>
                <a:cs typeface="+mn-cs"/>
              </a:rPr>
              <a:t>ASUNTO PRINCIPAL: Esclarecimiento de administración fraudulenta de los pagos efectuados a</a:t>
            </a:r>
          </a:p>
          <a:p>
            <a:pPr>
              <a:buNone/>
            </a:pPr>
            <a:r>
              <a:rPr lang="es-SV" sz="1400" dirty="0" smtClean="0">
                <a:solidFill>
                  <a:srgbClr val="0070C0"/>
                </a:solidFill>
                <a:latin typeface="+mn-lt"/>
                <a:ea typeface="+mn-ea"/>
                <a:cs typeface="+mn-cs"/>
              </a:rPr>
              <a:t>proveedores por compras al crédito y cuantificación del mismo </a:t>
            </a:r>
            <a:r>
              <a:rPr lang="es-SV" sz="1400" dirty="0" smtClean="0">
                <a:solidFill>
                  <a:schemeClr val="tx1"/>
                </a:solidFill>
                <a:latin typeface="+mn-lt"/>
                <a:ea typeface="+mn-ea"/>
                <a:cs typeface="+mn-cs"/>
              </a:rPr>
              <a:t>(revisar Carta Compromiso figura Nº 6)</a:t>
            </a:r>
          </a:p>
          <a:p>
            <a:pPr>
              <a:buNone/>
            </a:pPr>
            <a:endParaRPr lang="es-SV" sz="1400" dirty="0" smtClean="0">
              <a:solidFill>
                <a:schemeClr val="tx1"/>
              </a:solidFill>
              <a:latin typeface="+mn-lt"/>
              <a:ea typeface="+mn-ea"/>
              <a:cs typeface="+mn-cs"/>
            </a:endParaRPr>
          </a:p>
          <a:p>
            <a:pPr>
              <a:buNone/>
            </a:pPr>
            <a:r>
              <a:rPr lang="es-SV" sz="1400" dirty="0" smtClean="0">
                <a:solidFill>
                  <a:schemeClr val="tx1"/>
                </a:solidFill>
                <a:latin typeface="+mn-lt"/>
                <a:ea typeface="+mn-ea"/>
                <a:cs typeface="+mn-cs"/>
              </a:rPr>
              <a:t>OBJETIVO GENERAL:</a:t>
            </a:r>
          </a:p>
          <a:p>
            <a:pPr>
              <a:buNone/>
            </a:pPr>
            <a:r>
              <a:rPr lang="es-SV" sz="1400" dirty="0" smtClean="0">
                <a:solidFill>
                  <a:schemeClr val="tx1"/>
                </a:solidFill>
                <a:latin typeface="+mn-lt"/>
                <a:ea typeface="+mn-ea"/>
                <a:cs typeface="+mn-cs"/>
              </a:rPr>
              <a:t>	Obtener la comprensión del sistema de control interno implementado en la empresa para el área relativa a Cuentas por Pagar como parte de la evaluación del asunto principal del Trabajo para Atestiguar</a:t>
            </a:r>
          </a:p>
          <a:p>
            <a:pPr>
              <a:buNone/>
            </a:pPr>
            <a:endParaRPr lang="es-SV" sz="1400" dirty="0" smtClean="0">
              <a:solidFill>
                <a:schemeClr val="tx1"/>
              </a:solidFill>
              <a:latin typeface="+mn-lt"/>
              <a:ea typeface="+mn-ea"/>
              <a:cs typeface="+mn-cs"/>
            </a:endParaRPr>
          </a:p>
          <a:p>
            <a:pPr>
              <a:buNone/>
            </a:pPr>
            <a:r>
              <a:rPr lang="es-SV" sz="1400" dirty="0" smtClean="0">
                <a:solidFill>
                  <a:schemeClr val="tx1"/>
                </a:solidFill>
                <a:latin typeface="+mn-lt"/>
                <a:ea typeface="+mn-ea"/>
                <a:cs typeface="+mn-cs"/>
              </a:rPr>
              <a:t>OBJETIVOS ESPECÍFICOS:</a:t>
            </a:r>
          </a:p>
          <a:p>
            <a:r>
              <a:rPr lang="es-SV" sz="1400" dirty="0" smtClean="0">
                <a:solidFill>
                  <a:schemeClr val="tx1"/>
                </a:solidFill>
                <a:latin typeface="+mn-lt"/>
                <a:ea typeface="+mn-ea"/>
                <a:cs typeface="+mn-cs"/>
              </a:rPr>
              <a:t>Conocer el sistema de control interno, su diseño, actividades desarrolladas y personal involucrado en su ejecución</a:t>
            </a:r>
          </a:p>
          <a:p>
            <a:r>
              <a:rPr lang="es-SV" sz="1400" dirty="0" smtClean="0">
                <a:solidFill>
                  <a:schemeClr val="tx1"/>
                </a:solidFill>
                <a:latin typeface="+mn-lt"/>
                <a:ea typeface="+mn-ea"/>
                <a:cs typeface="+mn-cs"/>
              </a:rPr>
              <a:t>Detectar fortalezas y debilidades del diseño de control interno del manejo de cuentas por pagar</a:t>
            </a:r>
          </a:p>
          <a:p>
            <a:r>
              <a:rPr lang="es-SV" sz="1400" dirty="0" smtClean="0">
                <a:solidFill>
                  <a:schemeClr val="tx1"/>
                </a:solidFill>
                <a:latin typeface="+mn-lt"/>
                <a:ea typeface="+mn-ea"/>
                <a:cs typeface="+mn-cs"/>
              </a:rPr>
              <a:t>Evaluar la efectividad del control interno del área de cuentas por pagar y su capacidad en la mitigación de los riesgos inherentes asociados incluyendo el riesgo de fraude</a:t>
            </a:r>
          </a:p>
          <a:p>
            <a:pPr>
              <a:buNone/>
            </a:pPr>
            <a:endParaRPr lang="es-SV" sz="1400" dirty="0"/>
          </a:p>
        </p:txBody>
      </p:sp>
      <p:pic>
        <p:nvPicPr>
          <p:cNvPr id="35842" name="Picture 2"/>
          <p:cNvPicPr>
            <a:picLocks noChangeAspect="1" noChangeArrowheads="1"/>
          </p:cNvPicPr>
          <p:nvPr/>
        </p:nvPicPr>
        <p:blipFill>
          <a:blip r:embed="rId2" cstate="print"/>
          <a:srcRect/>
          <a:stretch>
            <a:fillRect/>
          </a:stretch>
        </p:blipFill>
        <p:spPr bwMode="auto">
          <a:xfrm>
            <a:off x="7452320" y="836712"/>
            <a:ext cx="1076325" cy="419100"/>
          </a:xfrm>
          <a:prstGeom prst="rect">
            <a:avLst/>
          </a:prstGeom>
          <a:noFill/>
          <a:ln w="9525">
            <a:noFill/>
            <a:miter lim="800000"/>
            <a:headEnd/>
            <a:tailEnd/>
          </a:ln>
        </p:spPr>
      </p:pic>
      <p:sp>
        <p:nvSpPr>
          <p:cNvPr id="5" name="4 Flecha a la derecha con muesca">
            <a:hlinkClick r:id="rId3" action="ppaction://hlinksldjump"/>
          </p:cNvPr>
          <p:cNvSpPr/>
          <p:nvPr/>
        </p:nvSpPr>
        <p:spPr>
          <a:xfrm rot="10800000">
            <a:off x="8028384" y="5877272"/>
            <a:ext cx="504056" cy="404664"/>
          </a:xfrm>
          <a:prstGeom prst="notchedRightArrow">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SV"/>
          </a:p>
        </p:txBody>
      </p:sp>
    </p:spTree>
  </p:cSld>
  <p:clrMapOvr>
    <a:masterClrMapping/>
  </p:clrMapOvr>
  <p:transition>
    <p:wheel spokes="2"/>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Rectangle 2"/>
          <p:cNvSpPr>
            <a:spLocks noGrp="1" noChangeArrowheads="1"/>
          </p:cNvSpPr>
          <p:nvPr>
            <p:ph type="title"/>
          </p:nvPr>
        </p:nvSpPr>
        <p:spPr>
          <a:xfrm>
            <a:off x="1907704" y="198438"/>
            <a:ext cx="5544616" cy="350242"/>
          </a:xfrm>
          <a:solidFill>
            <a:schemeClr val="tx2">
              <a:lumMod val="40000"/>
              <a:lumOff val="60000"/>
            </a:schemeClr>
          </a:solidFill>
        </p:spPr>
        <p:style>
          <a:lnRef idx="2">
            <a:schemeClr val="accent1"/>
          </a:lnRef>
          <a:fillRef idx="1">
            <a:schemeClr val="lt1"/>
          </a:fillRef>
          <a:effectRef idx="0">
            <a:schemeClr val="accent1"/>
          </a:effectRef>
          <a:fontRef idx="minor">
            <a:schemeClr val="dk1"/>
          </a:fontRef>
        </p:style>
        <p:txBody>
          <a:bodyPr/>
          <a:lstStyle/>
          <a:p>
            <a:pPr algn="ctr" eaLnBrk="1" hangingPunct="1"/>
            <a:r>
              <a:rPr lang="en-US" sz="1600" dirty="0" smtClean="0">
                <a:solidFill>
                  <a:srgbClr val="FF0000"/>
                </a:solidFill>
              </a:rPr>
              <a:t>ESTUDIO DEL CONTROL DE CUENTAS POR PAGAR</a:t>
            </a:r>
          </a:p>
        </p:txBody>
      </p:sp>
      <p:sp>
        <p:nvSpPr>
          <p:cNvPr id="5124" name="Rectangle 3"/>
          <p:cNvSpPr>
            <a:spLocks noGrp="1" noChangeArrowheads="1"/>
          </p:cNvSpPr>
          <p:nvPr>
            <p:ph type="body" idx="1"/>
          </p:nvPr>
        </p:nvSpPr>
        <p:spPr>
          <a:xfrm>
            <a:off x="251520" y="692696"/>
            <a:ext cx="8640959" cy="5711279"/>
          </a:xfrm>
          <a:ln w="28575"/>
        </p:spPr>
        <p:style>
          <a:lnRef idx="2">
            <a:schemeClr val="accent1"/>
          </a:lnRef>
          <a:fillRef idx="1">
            <a:schemeClr val="lt1"/>
          </a:fillRef>
          <a:effectRef idx="0">
            <a:schemeClr val="accent1"/>
          </a:effectRef>
          <a:fontRef idx="minor">
            <a:schemeClr val="dk1"/>
          </a:fontRef>
        </p:style>
        <p:txBody>
          <a:bodyPr/>
          <a:lstStyle/>
          <a:p>
            <a:pPr algn="ctr">
              <a:buNone/>
            </a:pPr>
            <a:r>
              <a:rPr lang="es-SV" sz="1600" dirty="0" smtClean="0">
                <a:solidFill>
                  <a:schemeClr val="tx1"/>
                </a:solidFill>
                <a:latin typeface="+mn-lt"/>
                <a:ea typeface="+mn-ea"/>
                <a:cs typeface="+mn-cs"/>
              </a:rPr>
              <a:t>“X, S.A. DE C.V.”</a:t>
            </a:r>
          </a:p>
          <a:p>
            <a:pPr algn="ctr">
              <a:buNone/>
            </a:pPr>
            <a:r>
              <a:rPr lang="es-SV" sz="1600" dirty="0" smtClean="0">
                <a:solidFill>
                  <a:schemeClr val="tx1"/>
                </a:solidFill>
                <a:latin typeface="+mn-lt"/>
                <a:ea typeface="+mn-ea"/>
                <a:cs typeface="+mn-cs"/>
              </a:rPr>
              <a:t>ESTUDIO DEL CONTROL DE CUENTAS POR PAGAR</a:t>
            </a:r>
          </a:p>
          <a:p>
            <a:pPr>
              <a:buNone/>
            </a:pPr>
            <a:r>
              <a:rPr lang="es-SV" sz="1600" dirty="0" smtClean="0">
                <a:solidFill>
                  <a:schemeClr val="tx1"/>
                </a:solidFill>
                <a:latin typeface="+mn-lt"/>
                <a:ea typeface="+mn-ea"/>
                <a:cs typeface="+mn-cs"/>
              </a:rPr>
              <a:t>TRABAJO PARA ATESTIGUAR DEL 01 DE JUNIO AL 31 DE OCTUBRE DE 2011</a:t>
            </a:r>
            <a:endParaRPr lang="es-SV" dirty="0" smtClean="0">
              <a:solidFill>
                <a:schemeClr val="tx1"/>
              </a:solidFill>
              <a:latin typeface="+mn-lt"/>
              <a:ea typeface="+mn-ea"/>
              <a:cs typeface="+mn-cs"/>
            </a:endParaRPr>
          </a:p>
          <a:p>
            <a:pPr>
              <a:buNone/>
            </a:pPr>
            <a:r>
              <a:rPr lang="es-SV" sz="1400" dirty="0" smtClean="0">
                <a:solidFill>
                  <a:schemeClr val="tx1"/>
                </a:solidFill>
                <a:latin typeface="+mn-lt"/>
                <a:ea typeface="+mn-ea"/>
                <a:cs typeface="+mn-cs"/>
              </a:rPr>
              <a:t>1. Se prepara informes gerenciales para controlar, entre otros:</a:t>
            </a:r>
          </a:p>
          <a:p>
            <a:pPr>
              <a:buNone/>
            </a:pPr>
            <a:r>
              <a:rPr lang="es-SV" sz="1400" dirty="0" smtClean="0">
                <a:solidFill>
                  <a:schemeClr val="tx1"/>
                </a:solidFill>
                <a:latin typeface="+mn-lt"/>
                <a:ea typeface="+mn-ea"/>
                <a:cs typeface="+mn-cs"/>
              </a:rPr>
              <a:t>Deudas a proveedores 				●SI    ○NO</a:t>
            </a:r>
          </a:p>
          <a:p>
            <a:pPr>
              <a:buNone/>
            </a:pPr>
            <a:r>
              <a:rPr lang="es-SV" sz="1400" dirty="0" smtClean="0">
                <a:solidFill>
                  <a:schemeClr val="tx1"/>
                </a:solidFill>
                <a:latin typeface="+mn-lt"/>
                <a:ea typeface="+mn-ea"/>
                <a:cs typeface="+mn-cs"/>
              </a:rPr>
              <a:t>Cambios de proveedores				 ●SI    ○NO</a:t>
            </a:r>
          </a:p>
          <a:p>
            <a:pPr>
              <a:buNone/>
            </a:pPr>
            <a:r>
              <a:rPr lang="es-SV" sz="1400" dirty="0" smtClean="0">
                <a:solidFill>
                  <a:schemeClr val="tx1"/>
                </a:solidFill>
                <a:latin typeface="+mn-lt"/>
                <a:ea typeface="+mn-ea"/>
                <a:cs typeface="+mn-cs"/>
              </a:rPr>
              <a:t>Plazos de créditos					 ●SI    ○NO</a:t>
            </a:r>
          </a:p>
          <a:p>
            <a:pPr>
              <a:buNone/>
            </a:pPr>
            <a:r>
              <a:rPr lang="es-SV" sz="1400" dirty="0" smtClean="0">
                <a:solidFill>
                  <a:schemeClr val="tx1"/>
                </a:solidFill>
                <a:latin typeface="+mn-lt"/>
                <a:ea typeface="+mn-ea"/>
                <a:cs typeface="+mn-cs"/>
              </a:rPr>
              <a:t>Análisis de provisión de cuentas por pagar		 	●SI    ○NO</a:t>
            </a:r>
          </a:p>
          <a:p>
            <a:pPr>
              <a:buNone/>
            </a:pPr>
            <a:r>
              <a:rPr lang="es-SV" sz="1400" dirty="0" smtClean="0">
                <a:solidFill>
                  <a:schemeClr val="tx1"/>
                </a:solidFill>
                <a:latin typeface="+mn-lt"/>
                <a:ea typeface="+mn-ea"/>
                <a:cs typeface="+mn-cs"/>
              </a:rPr>
              <a:t>Análisis de productos defectuosos, devoluciones y reclamos 	 ●SI    ○NO</a:t>
            </a:r>
          </a:p>
          <a:p>
            <a:pPr>
              <a:buNone/>
            </a:pPr>
            <a:endParaRPr lang="es-SV" sz="1400" dirty="0" smtClean="0">
              <a:solidFill>
                <a:schemeClr val="tx1"/>
              </a:solidFill>
              <a:latin typeface="+mn-lt"/>
              <a:ea typeface="+mn-ea"/>
              <a:cs typeface="+mn-cs"/>
            </a:endParaRPr>
          </a:p>
          <a:p>
            <a:pPr>
              <a:buNone/>
            </a:pPr>
            <a:r>
              <a:rPr lang="es-SV" sz="1400" dirty="0" smtClean="0">
                <a:solidFill>
                  <a:schemeClr val="tx1"/>
                </a:solidFill>
                <a:latin typeface="+mn-lt"/>
                <a:ea typeface="+mn-ea"/>
                <a:cs typeface="+mn-cs"/>
              </a:rPr>
              <a:t>2. ¿Se utilizan procedimientos para la revisión de cuentas por pagar, incluyendo el detalle de compras a proveedores, compras a acreedores, problema para hacer efectivo el pago a un proveedor, para comprobar la valuación de cuentas por pagar?</a:t>
            </a:r>
          </a:p>
          <a:p>
            <a:pPr>
              <a:buNone/>
            </a:pPr>
            <a:r>
              <a:rPr lang="es-SV" sz="1400" dirty="0" smtClean="0">
                <a:solidFill>
                  <a:schemeClr val="tx1"/>
                </a:solidFill>
                <a:latin typeface="+mn-lt"/>
                <a:ea typeface="+mn-ea"/>
                <a:cs typeface="+mn-cs"/>
              </a:rPr>
              <a:t>			●SI	○NO</a:t>
            </a:r>
          </a:p>
          <a:p>
            <a:pPr>
              <a:buNone/>
            </a:pPr>
            <a:r>
              <a:rPr lang="es-SV" sz="1400" dirty="0" smtClean="0">
                <a:solidFill>
                  <a:schemeClr val="tx1"/>
                </a:solidFill>
                <a:latin typeface="+mn-lt"/>
                <a:ea typeface="+mn-ea"/>
                <a:cs typeface="+mn-cs"/>
              </a:rPr>
              <a:t>3. ¿Se concilian los listados de cuentas control de mayor general, para verificar la integración</a:t>
            </a:r>
          </a:p>
          <a:p>
            <a:pPr>
              <a:buNone/>
            </a:pPr>
            <a:r>
              <a:rPr lang="es-SV" sz="1400" dirty="0" smtClean="0">
                <a:solidFill>
                  <a:schemeClr val="tx1"/>
                </a:solidFill>
                <a:latin typeface="+mn-lt"/>
                <a:ea typeface="+mn-ea"/>
                <a:cs typeface="+mn-cs"/>
              </a:rPr>
              <a:t>de las cuentas?</a:t>
            </a:r>
          </a:p>
          <a:p>
            <a:pPr>
              <a:buNone/>
            </a:pPr>
            <a:r>
              <a:rPr lang="es-SV" sz="1400" dirty="0" smtClean="0">
                <a:solidFill>
                  <a:schemeClr val="tx1"/>
                </a:solidFill>
                <a:latin typeface="+mn-lt"/>
                <a:ea typeface="+mn-ea"/>
                <a:cs typeface="+mn-cs"/>
              </a:rPr>
              <a:t>			●SI	○NO</a:t>
            </a:r>
          </a:p>
          <a:p>
            <a:pPr>
              <a:buNone/>
            </a:pPr>
            <a:r>
              <a:rPr lang="es-SV" sz="1400" dirty="0" smtClean="0">
                <a:solidFill>
                  <a:schemeClr val="tx1"/>
                </a:solidFill>
                <a:latin typeface="+mn-lt"/>
                <a:ea typeface="+mn-ea"/>
                <a:cs typeface="+mn-cs"/>
              </a:rPr>
              <a:t>4. ¿Las funciones de compras y cuentas por pagar están segregadas?</a:t>
            </a:r>
          </a:p>
          <a:p>
            <a:pPr>
              <a:buNone/>
            </a:pPr>
            <a:r>
              <a:rPr lang="es-SV" sz="1400" dirty="0" smtClean="0">
                <a:solidFill>
                  <a:schemeClr val="tx1"/>
                </a:solidFill>
                <a:latin typeface="+mn-lt"/>
                <a:ea typeface="+mn-ea"/>
                <a:cs typeface="+mn-cs"/>
              </a:rPr>
              <a:t>			○SI 	● NO</a:t>
            </a:r>
          </a:p>
          <a:p>
            <a:pPr>
              <a:buNone/>
            </a:pPr>
            <a:r>
              <a:rPr lang="es-SV" sz="1400" dirty="0" smtClean="0">
                <a:solidFill>
                  <a:schemeClr val="tx1"/>
                </a:solidFill>
                <a:latin typeface="+mn-lt"/>
                <a:ea typeface="+mn-ea"/>
                <a:cs typeface="+mn-cs"/>
              </a:rPr>
              <a:t>5. ¿Tiene la empresa políticas y procedimientos referentes al pago a proveedores?</a:t>
            </a:r>
          </a:p>
          <a:p>
            <a:pPr>
              <a:buNone/>
            </a:pPr>
            <a:r>
              <a:rPr lang="es-SV" sz="1400" dirty="0" smtClean="0">
                <a:solidFill>
                  <a:schemeClr val="tx1"/>
                </a:solidFill>
                <a:latin typeface="+mn-lt"/>
                <a:ea typeface="+mn-ea"/>
                <a:cs typeface="+mn-cs"/>
              </a:rPr>
              <a:t>			●SI 	○NO</a:t>
            </a:r>
          </a:p>
          <a:p>
            <a:pPr>
              <a:buNone/>
            </a:pPr>
            <a:endParaRPr lang="es-SV" dirty="0" smtClean="0">
              <a:solidFill>
                <a:schemeClr val="tx1"/>
              </a:solidFill>
              <a:latin typeface="+mn-lt"/>
              <a:ea typeface="+mn-ea"/>
              <a:cs typeface="+mn-cs"/>
            </a:endParaRPr>
          </a:p>
          <a:p>
            <a:pPr eaLnBrk="1" hangingPunct="1">
              <a:buNone/>
            </a:pPr>
            <a:r>
              <a:rPr lang="en-US" sz="2800" dirty="0" smtClean="0"/>
              <a:t/>
            </a:r>
            <a:br>
              <a:rPr lang="en-US" sz="2800" dirty="0" smtClean="0"/>
            </a:br>
            <a:endParaRPr lang="en-US" sz="2800" dirty="0" smtClean="0"/>
          </a:p>
        </p:txBody>
      </p:sp>
      <p:pic>
        <p:nvPicPr>
          <p:cNvPr id="5126" name="Picture 6"/>
          <p:cNvPicPr>
            <a:picLocks noChangeAspect="1" noChangeArrowheads="1"/>
          </p:cNvPicPr>
          <p:nvPr/>
        </p:nvPicPr>
        <p:blipFill>
          <a:blip r:embed="rId2" cstate="print"/>
          <a:srcRect/>
          <a:stretch>
            <a:fillRect/>
          </a:stretch>
        </p:blipFill>
        <p:spPr bwMode="auto">
          <a:xfrm>
            <a:off x="7668344" y="764704"/>
            <a:ext cx="1047750" cy="381000"/>
          </a:xfrm>
          <a:prstGeom prst="rect">
            <a:avLst/>
          </a:prstGeom>
          <a:noFill/>
          <a:ln w="9525">
            <a:noFill/>
            <a:miter lim="800000"/>
            <a:headEnd/>
            <a:tailEnd/>
          </a:ln>
        </p:spPr>
      </p:pic>
    </p:spTree>
  </p:cSld>
  <p:clrMapOvr>
    <a:masterClrMapping/>
  </p:clrMapOvr>
  <p:transition>
    <p:zoom/>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323528" y="692696"/>
            <a:ext cx="8568952" cy="5904656"/>
          </a:xfrm>
          <a:ln w="28575"/>
        </p:spPr>
        <p:style>
          <a:lnRef idx="2">
            <a:schemeClr val="accent1"/>
          </a:lnRef>
          <a:fillRef idx="1">
            <a:schemeClr val="lt1"/>
          </a:fillRef>
          <a:effectRef idx="0">
            <a:schemeClr val="accent1"/>
          </a:effectRef>
          <a:fontRef idx="minor">
            <a:schemeClr val="dk1"/>
          </a:fontRef>
        </p:style>
        <p:txBody>
          <a:bodyPr/>
          <a:lstStyle/>
          <a:p>
            <a:pPr>
              <a:buNone/>
            </a:pPr>
            <a:r>
              <a:rPr lang="es-SV" sz="1800" dirty="0" smtClean="0">
                <a:solidFill>
                  <a:schemeClr val="tx1"/>
                </a:solidFill>
                <a:latin typeface="+mn-lt"/>
                <a:ea typeface="+mn-ea"/>
                <a:cs typeface="+mn-cs"/>
              </a:rPr>
              <a:t>6. ¿Se lleva control numérico de las cotizaciones por compras realizadas a proveedores a fin de tener control de esta documentación?</a:t>
            </a:r>
          </a:p>
          <a:p>
            <a:pPr>
              <a:buNone/>
            </a:pPr>
            <a:r>
              <a:rPr lang="es-SV" sz="1800" dirty="0" smtClean="0">
                <a:solidFill>
                  <a:schemeClr val="tx1"/>
                </a:solidFill>
                <a:latin typeface="+mn-lt"/>
                <a:ea typeface="+mn-ea"/>
                <a:cs typeface="+mn-cs"/>
              </a:rPr>
              <a:t>			●SI	○NO</a:t>
            </a:r>
          </a:p>
          <a:p>
            <a:pPr>
              <a:buNone/>
            </a:pPr>
            <a:r>
              <a:rPr lang="es-SV" sz="1800" dirty="0" smtClean="0">
                <a:solidFill>
                  <a:schemeClr val="tx1"/>
                </a:solidFill>
                <a:latin typeface="+mn-lt"/>
                <a:ea typeface="+mn-ea"/>
                <a:cs typeface="+mn-cs"/>
              </a:rPr>
              <a:t>7. ¿Posee la compañía procedimientos para confirmar las cuentas por pagar periódicamente?</a:t>
            </a:r>
          </a:p>
          <a:p>
            <a:pPr>
              <a:buNone/>
            </a:pPr>
            <a:r>
              <a:rPr lang="es-SV" sz="1800" dirty="0" smtClean="0">
                <a:solidFill>
                  <a:schemeClr val="tx1"/>
                </a:solidFill>
                <a:latin typeface="+mn-lt"/>
                <a:ea typeface="+mn-ea"/>
                <a:cs typeface="+mn-cs"/>
              </a:rPr>
              <a:t>			○SI	● NO</a:t>
            </a:r>
          </a:p>
          <a:p>
            <a:pPr>
              <a:buNone/>
            </a:pPr>
            <a:r>
              <a:rPr lang="es-SV" sz="1800" dirty="0" smtClean="0">
                <a:solidFill>
                  <a:schemeClr val="tx1"/>
                </a:solidFill>
                <a:latin typeface="+mn-lt"/>
                <a:ea typeface="+mn-ea"/>
                <a:cs typeface="+mn-cs"/>
              </a:rPr>
              <a:t>8. ¿Se están adquieren obligaciones con proveedores mayores a 1 año?</a:t>
            </a:r>
          </a:p>
          <a:p>
            <a:pPr>
              <a:buNone/>
            </a:pPr>
            <a:r>
              <a:rPr lang="es-SV" sz="1800" dirty="0" smtClean="0">
                <a:solidFill>
                  <a:schemeClr val="tx1"/>
                </a:solidFill>
                <a:latin typeface="+mn-lt"/>
                <a:ea typeface="+mn-ea"/>
                <a:cs typeface="+mn-cs"/>
              </a:rPr>
              <a:t>			○SI	● NO</a:t>
            </a:r>
          </a:p>
          <a:p>
            <a:pPr>
              <a:buNone/>
            </a:pPr>
            <a:r>
              <a:rPr lang="es-SV" sz="1800" dirty="0" smtClean="0">
                <a:solidFill>
                  <a:schemeClr val="tx1"/>
                </a:solidFill>
                <a:latin typeface="+mn-lt"/>
                <a:ea typeface="+mn-ea"/>
                <a:cs typeface="+mn-cs"/>
              </a:rPr>
              <a:t>9.¿Se efectúa una verificación de los precios establecidos en las cotizaciones con los fijados en el comprobante de crédito fiscal emitido por la compra al proveedor?</a:t>
            </a:r>
          </a:p>
          <a:p>
            <a:pPr>
              <a:buNone/>
            </a:pPr>
            <a:r>
              <a:rPr lang="es-SV" sz="1800" dirty="0" smtClean="0">
                <a:solidFill>
                  <a:schemeClr val="tx1"/>
                </a:solidFill>
                <a:latin typeface="+mn-lt"/>
                <a:ea typeface="+mn-ea"/>
                <a:cs typeface="+mn-cs"/>
              </a:rPr>
              <a:t>			○SI	● NO</a:t>
            </a:r>
          </a:p>
          <a:p>
            <a:pPr>
              <a:buNone/>
            </a:pPr>
            <a:r>
              <a:rPr lang="es-SV" sz="1800" dirty="0" smtClean="0">
                <a:solidFill>
                  <a:schemeClr val="tx1"/>
                </a:solidFill>
                <a:latin typeface="+mn-lt"/>
                <a:ea typeface="+mn-ea"/>
                <a:cs typeface="+mn-cs"/>
              </a:rPr>
              <a:t>10. ¿Se verifica que el total establecido en la cotización coincida con el total a pagar en comprobante de crédito fiscal?</a:t>
            </a:r>
          </a:p>
          <a:p>
            <a:pPr>
              <a:buNone/>
            </a:pPr>
            <a:r>
              <a:rPr lang="es-SV" sz="1800" dirty="0" smtClean="0">
                <a:solidFill>
                  <a:schemeClr val="tx1"/>
                </a:solidFill>
                <a:latin typeface="+mn-lt"/>
                <a:ea typeface="+mn-ea"/>
                <a:cs typeface="+mn-cs"/>
              </a:rPr>
              <a:t>			○SI	● NO</a:t>
            </a:r>
          </a:p>
          <a:p>
            <a:pPr>
              <a:buNone/>
            </a:pPr>
            <a:r>
              <a:rPr lang="es-SV" sz="1800" dirty="0" smtClean="0">
                <a:solidFill>
                  <a:schemeClr val="tx1"/>
                </a:solidFill>
                <a:latin typeface="+mn-lt"/>
                <a:ea typeface="+mn-ea"/>
                <a:cs typeface="+mn-cs"/>
              </a:rPr>
              <a:t>11. ¿Se verifica que todas las compras de bienes y servicios estén registrados en los libros de compras en el periodo al cual corresponden?</a:t>
            </a:r>
          </a:p>
          <a:p>
            <a:pPr>
              <a:buNone/>
            </a:pPr>
            <a:r>
              <a:rPr lang="es-SV" sz="1800" dirty="0" smtClean="0">
                <a:solidFill>
                  <a:schemeClr val="tx1"/>
                </a:solidFill>
                <a:latin typeface="+mn-lt"/>
                <a:ea typeface="+mn-ea"/>
                <a:cs typeface="+mn-cs"/>
              </a:rPr>
              <a:t>			○SI	 </a:t>
            </a:r>
            <a:r>
              <a:rPr lang="es-SV" sz="1800" dirty="0" smtClean="0">
                <a:solidFill>
                  <a:schemeClr val="tx1"/>
                </a:solidFill>
              </a:rPr>
              <a:t>●</a:t>
            </a:r>
            <a:r>
              <a:rPr lang="es-SV" sz="1800" dirty="0" smtClean="0">
                <a:solidFill>
                  <a:schemeClr val="tx1"/>
                </a:solidFill>
                <a:latin typeface="+mn-lt"/>
                <a:ea typeface="+mn-ea"/>
                <a:cs typeface="+mn-cs"/>
              </a:rPr>
              <a:t>NO</a:t>
            </a:r>
          </a:p>
          <a:p>
            <a:pPr>
              <a:buNone/>
            </a:pPr>
            <a:endParaRPr lang="es-SV" sz="1800" dirty="0"/>
          </a:p>
        </p:txBody>
      </p:sp>
      <p:sp>
        <p:nvSpPr>
          <p:cNvPr id="4" name="3 Flecha a la derecha con muesca">
            <a:hlinkClick r:id="rId2" action="ppaction://hlinksldjump"/>
          </p:cNvPr>
          <p:cNvSpPr/>
          <p:nvPr/>
        </p:nvSpPr>
        <p:spPr>
          <a:xfrm rot="10800000">
            <a:off x="8244408" y="6165304"/>
            <a:ext cx="504056" cy="404664"/>
          </a:xfrm>
          <a:prstGeom prst="notchedRightArrow">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SV"/>
          </a:p>
        </p:txBody>
      </p:sp>
      <p:sp>
        <p:nvSpPr>
          <p:cNvPr id="5" name="Rectangle 2"/>
          <p:cNvSpPr>
            <a:spLocks noGrp="1" noChangeArrowheads="1"/>
          </p:cNvSpPr>
          <p:nvPr>
            <p:ph type="title"/>
          </p:nvPr>
        </p:nvSpPr>
        <p:spPr>
          <a:xfrm>
            <a:off x="1907704" y="198438"/>
            <a:ext cx="5544616" cy="350242"/>
          </a:xfrm>
          <a:solidFill>
            <a:schemeClr val="tx2">
              <a:lumMod val="40000"/>
              <a:lumOff val="60000"/>
            </a:schemeClr>
          </a:solidFill>
        </p:spPr>
        <p:style>
          <a:lnRef idx="2">
            <a:schemeClr val="accent1"/>
          </a:lnRef>
          <a:fillRef idx="1">
            <a:schemeClr val="lt1"/>
          </a:fillRef>
          <a:effectRef idx="0">
            <a:schemeClr val="accent1"/>
          </a:effectRef>
          <a:fontRef idx="minor">
            <a:schemeClr val="dk1"/>
          </a:fontRef>
        </p:style>
        <p:txBody>
          <a:bodyPr/>
          <a:lstStyle/>
          <a:p>
            <a:pPr algn="ctr" eaLnBrk="1" hangingPunct="1"/>
            <a:r>
              <a:rPr lang="en-US" sz="1600" dirty="0" smtClean="0">
                <a:solidFill>
                  <a:srgbClr val="FF0000"/>
                </a:solidFill>
              </a:rPr>
              <a:t>ESTUDIO DEL CONTROL DE CUENTAS POR PAGAR</a:t>
            </a:r>
          </a:p>
        </p:txBody>
      </p:sp>
    </p:spTree>
  </p:cSld>
  <p:clrMapOvr>
    <a:masterClrMapping/>
  </p:clrMapOvr>
  <p:transition>
    <p:split orient="vert"/>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CuadroTexto"/>
          <p:cNvSpPr txBox="1"/>
          <p:nvPr/>
        </p:nvSpPr>
        <p:spPr>
          <a:xfrm>
            <a:off x="1547664" y="284455"/>
            <a:ext cx="6336704" cy="1200329"/>
          </a:xfrm>
          <a:prstGeom prst="rect">
            <a:avLst/>
          </a:prstGeom>
          <a:solidFill>
            <a:schemeClr val="tx2">
              <a:lumMod val="40000"/>
              <a:lumOff val="60000"/>
            </a:schemeClr>
          </a:solidFill>
          <a:ln>
            <a:solidFill>
              <a:schemeClr val="tx2">
                <a:lumMod val="40000"/>
                <a:lumOff val="60000"/>
              </a:schemeClr>
            </a:solidFill>
          </a:ln>
        </p:spPr>
        <p:style>
          <a:lnRef idx="2">
            <a:schemeClr val="accent1"/>
          </a:lnRef>
          <a:fillRef idx="1">
            <a:schemeClr val="lt1"/>
          </a:fillRef>
          <a:effectRef idx="0">
            <a:schemeClr val="accent1"/>
          </a:effectRef>
          <a:fontRef idx="minor">
            <a:schemeClr val="dk1"/>
          </a:fontRef>
        </p:style>
        <p:txBody>
          <a:bodyPr wrap="square" rtlCol="0">
            <a:spAutoFit/>
          </a:bodyPr>
          <a:lstStyle/>
          <a:p>
            <a:pPr algn="ctr"/>
            <a:r>
              <a:rPr lang="es-SV" dirty="0" smtClean="0"/>
              <a:t>“X, S.A DE C.V”</a:t>
            </a:r>
          </a:p>
          <a:p>
            <a:pPr algn="ctr"/>
            <a:r>
              <a:rPr lang="es-SV" dirty="0" smtClean="0"/>
              <a:t>SOLICITUD DE EXPEDIENTES</a:t>
            </a:r>
          </a:p>
          <a:p>
            <a:pPr algn="ctr"/>
            <a:r>
              <a:rPr lang="es-SV" dirty="0" smtClean="0"/>
              <a:t>TRABAJO PARA  ATESTIGUAR DEL 01 DE JUNIO AL 31 DE OCTUBRE DE 2011</a:t>
            </a:r>
            <a:endParaRPr lang="es-SV" dirty="0"/>
          </a:p>
        </p:txBody>
      </p:sp>
      <p:pic>
        <p:nvPicPr>
          <p:cNvPr id="2051" name="Picture 3"/>
          <p:cNvPicPr>
            <a:picLocks noChangeAspect="1" noChangeArrowheads="1"/>
          </p:cNvPicPr>
          <p:nvPr/>
        </p:nvPicPr>
        <p:blipFill>
          <a:blip r:embed="rId2" cstate="print"/>
          <a:srcRect/>
          <a:stretch>
            <a:fillRect/>
          </a:stretch>
        </p:blipFill>
        <p:spPr bwMode="auto">
          <a:xfrm>
            <a:off x="6660232" y="384846"/>
            <a:ext cx="1152128" cy="388194"/>
          </a:xfrm>
          <a:prstGeom prst="rect">
            <a:avLst/>
          </a:prstGeom>
          <a:noFill/>
          <a:ln w="9525">
            <a:noFill/>
            <a:miter lim="800000"/>
            <a:headEnd/>
            <a:tailEnd/>
          </a:ln>
        </p:spPr>
      </p:pic>
      <p:pic>
        <p:nvPicPr>
          <p:cNvPr id="2052" name="Picture 4"/>
          <p:cNvPicPr>
            <a:picLocks noChangeAspect="1" noChangeArrowheads="1"/>
          </p:cNvPicPr>
          <p:nvPr/>
        </p:nvPicPr>
        <p:blipFill>
          <a:blip r:embed="rId3" cstate="print"/>
          <a:srcRect/>
          <a:stretch>
            <a:fillRect/>
          </a:stretch>
        </p:blipFill>
        <p:spPr bwMode="auto">
          <a:xfrm>
            <a:off x="1475656" y="1628800"/>
            <a:ext cx="6408712" cy="4392488"/>
          </a:xfrm>
          <a:prstGeom prst="rect">
            <a:avLst/>
          </a:prstGeom>
          <a:noFill/>
          <a:ln w="9525">
            <a:noFill/>
            <a:miter lim="800000"/>
            <a:headEnd/>
            <a:tailEnd/>
          </a:ln>
        </p:spPr>
      </p:pic>
      <p:pic>
        <p:nvPicPr>
          <p:cNvPr id="2053" name="Picture 5"/>
          <p:cNvPicPr>
            <a:picLocks noChangeAspect="1" noChangeArrowheads="1"/>
          </p:cNvPicPr>
          <p:nvPr/>
        </p:nvPicPr>
        <p:blipFill>
          <a:blip r:embed="rId4" cstate="print"/>
          <a:srcRect/>
          <a:stretch>
            <a:fillRect/>
          </a:stretch>
        </p:blipFill>
        <p:spPr bwMode="auto">
          <a:xfrm>
            <a:off x="6804248" y="6113427"/>
            <a:ext cx="1152128" cy="699949"/>
          </a:xfrm>
          <a:prstGeom prst="rect">
            <a:avLst/>
          </a:prstGeom>
          <a:noFill/>
          <a:ln w="9525">
            <a:noFill/>
            <a:miter lim="800000"/>
            <a:headEnd/>
            <a:tailEnd/>
          </a:ln>
        </p:spPr>
      </p:pic>
    </p:spTree>
  </p:cSld>
  <p:clrMapOvr>
    <a:masterClrMapping/>
  </p:clrMapOvr>
  <p:transition>
    <p:diamond/>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p:cNvSpPr>
            <a:spLocks noChangeArrowheads="1"/>
          </p:cNvSpPr>
          <p:nvPr/>
        </p:nvSpPr>
        <p:spPr bwMode="auto">
          <a:xfrm>
            <a:off x="0" y="4164013"/>
            <a:ext cx="6324600" cy="2062162"/>
          </a:xfrm>
          <a:prstGeom prst="rect">
            <a:avLst/>
          </a:prstGeom>
          <a:noFill/>
          <a:ln w="9525">
            <a:noFill/>
            <a:miter lim="800000"/>
            <a:headEnd/>
            <a:tailEnd/>
          </a:ln>
          <a:effectLst/>
        </p:spPr>
        <p:txBody>
          <a:bodyPr anchor="ctr">
            <a:spAutoFit/>
          </a:bodyPr>
          <a:lstStyle/>
          <a:p>
            <a:pPr indent="358775">
              <a:defRPr/>
            </a:pPr>
            <a:r>
              <a:rPr lang="es-ES_tradnl" sz="1600" b="1" dirty="0">
                <a:latin typeface="+mn-lt"/>
                <a:ea typeface="Calibri" pitchFamily="34" charset="0"/>
                <a:cs typeface="Times New Roman" pitchFamily="18" charset="0"/>
              </a:rPr>
              <a:t>INTEGRANTES:</a:t>
            </a:r>
          </a:p>
          <a:p>
            <a:pPr indent="358775">
              <a:defRPr/>
            </a:pPr>
            <a:endParaRPr lang="es-SV" sz="1600" dirty="0">
              <a:latin typeface="+mn-lt"/>
              <a:cs typeface="Arial" pitchFamily="34" charset="0"/>
            </a:endParaRPr>
          </a:p>
          <a:p>
            <a:pPr indent="358775" eaLnBrk="0" hangingPunct="0">
              <a:defRPr/>
            </a:pPr>
            <a:r>
              <a:rPr lang="es-ES_tradnl" sz="1600" b="1" dirty="0">
                <a:latin typeface="+mn-lt"/>
                <a:ea typeface="Calibri" pitchFamily="34" charset="0"/>
                <a:cs typeface="Times New Roman" pitchFamily="18" charset="0"/>
              </a:rPr>
              <a:t>CERÓN PERDOMO, DARWIN JEFFERSON	      CP09046</a:t>
            </a:r>
            <a:endParaRPr lang="es-SV" sz="1600" dirty="0">
              <a:latin typeface="+mn-lt"/>
              <a:cs typeface="Arial" pitchFamily="34" charset="0"/>
            </a:endParaRPr>
          </a:p>
          <a:p>
            <a:pPr indent="358775" eaLnBrk="0" hangingPunct="0">
              <a:defRPr/>
            </a:pPr>
            <a:r>
              <a:rPr lang="es-ES_tradnl" sz="1600" b="1" dirty="0">
                <a:latin typeface="+mn-lt"/>
                <a:ea typeface="Calibri" pitchFamily="34" charset="0"/>
                <a:cs typeface="Times New Roman" pitchFamily="18" charset="0"/>
              </a:rPr>
              <a:t>HENRIQUEZ MEZA, KARLA ARELY	      HM09029</a:t>
            </a:r>
            <a:endParaRPr lang="es-SV" sz="1600" dirty="0">
              <a:latin typeface="+mn-lt"/>
              <a:cs typeface="Arial" pitchFamily="34" charset="0"/>
            </a:endParaRPr>
          </a:p>
          <a:p>
            <a:pPr indent="358775" eaLnBrk="0" hangingPunct="0">
              <a:defRPr/>
            </a:pPr>
            <a:r>
              <a:rPr lang="es-ES_tradnl" sz="1600" b="1" dirty="0">
                <a:latin typeface="+mn-lt"/>
                <a:ea typeface="Calibri" pitchFamily="34" charset="0"/>
                <a:cs typeface="Times New Roman" pitchFamily="18" charset="0"/>
              </a:rPr>
              <a:t>AGUILAR LANDAVERDE, ELISA BEATRIZ          AL09012</a:t>
            </a:r>
            <a:endParaRPr lang="es-SV" sz="1600" dirty="0">
              <a:latin typeface="+mn-lt"/>
              <a:cs typeface="Arial" pitchFamily="34" charset="0"/>
            </a:endParaRPr>
          </a:p>
          <a:p>
            <a:pPr indent="358775" eaLnBrk="0" hangingPunct="0">
              <a:defRPr/>
            </a:pPr>
            <a:r>
              <a:rPr lang="es-ES_tradnl" sz="1600" b="1" dirty="0">
                <a:latin typeface="+mn-lt"/>
                <a:ea typeface="Calibri" pitchFamily="34" charset="0"/>
                <a:cs typeface="Times New Roman" pitchFamily="18" charset="0"/>
              </a:rPr>
              <a:t>GRANADOS AGUILAR, IRIS AMALIA	       GA09051</a:t>
            </a:r>
            <a:endParaRPr lang="es-SV" sz="1600" dirty="0">
              <a:latin typeface="+mn-lt"/>
              <a:cs typeface="Arial" pitchFamily="34" charset="0"/>
            </a:endParaRPr>
          </a:p>
          <a:p>
            <a:pPr indent="358775" eaLnBrk="0" hangingPunct="0">
              <a:defRPr/>
            </a:pPr>
            <a:r>
              <a:rPr lang="es-ES_tradnl" sz="1600" b="1" dirty="0">
                <a:latin typeface="+mn-lt"/>
                <a:ea typeface="Calibri" pitchFamily="34" charset="0"/>
                <a:cs typeface="Times New Roman" pitchFamily="18" charset="0"/>
              </a:rPr>
              <a:t>SOLIZ GONZÁLEZ, MELISA LILIANA	       G09036</a:t>
            </a:r>
            <a:endParaRPr lang="es-SV" sz="1600" dirty="0">
              <a:latin typeface="+mn-lt"/>
              <a:cs typeface="Arial" pitchFamily="34" charset="0"/>
            </a:endParaRPr>
          </a:p>
          <a:p>
            <a:pPr indent="358775" eaLnBrk="0" hangingPunct="0">
              <a:defRPr/>
            </a:pPr>
            <a:r>
              <a:rPr lang="es-ES_tradnl" sz="1600" b="1" dirty="0">
                <a:latin typeface="+mn-lt"/>
                <a:ea typeface="Calibri" pitchFamily="34" charset="0"/>
                <a:cs typeface="Times New Roman" pitchFamily="18" charset="0"/>
              </a:rPr>
              <a:t>VIGIL AMAYA, ROSA ARACELY		       VA08005</a:t>
            </a:r>
            <a:endParaRPr lang="es-ES_tradnl" sz="1600" dirty="0">
              <a:latin typeface="+mn-lt"/>
              <a:cs typeface="Arial" pitchFamily="34" charset="0"/>
            </a:endParaRPr>
          </a:p>
        </p:txBody>
      </p:sp>
      <p:sp>
        <p:nvSpPr>
          <p:cNvPr id="6" name="Rectangle 6"/>
          <p:cNvSpPr txBox="1">
            <a:spLocks noChangeArrowheads="1"/>
          </p:cNvSpPr>
          <p:nvPr/>
        </p:nvSpPr>
        <p:spPr bwMode="gray">
          <a:xfrm>
            <a:off x="1143000" y="1190625"/>
            <a:ext cx="6172200" cy="1400175"/>
          </a:xfrm>
          <a:prstGeom prst="rect">
            <a:avLst/>
          </a:prstGeom>
          <a:noFill/>
          <a:ln w="9525">
            <a:noFill/>
            <a:miter lim="800000"/>
            <a:headEnd/>
            <a:tailEnd/>
          </a:ln>
          <a:effectLst/>
        </p:spPr>
        <p:txBody>
          <a:bodyPr anchor="ctr"/>
          <a:lstStyle/>
          <a:p>
            <a:pPr algn="ctr">
              <a:defRPr/>
            </a:pPr>
            <a:r>
              <a:rPr lang="en-US" sz="2800" b="1" i="1" kern="0" dirty="0">
                <a:latin typeface="+mj-lt"/>
                <a:ea typeface="+mj-ea"/>
                <a:cs typeface="+mj-cs"/>
              </a:rPr>
              <a:t>UNIVERSIDAD DE EL SALVADOR.</a:t>
            </a:r>
            <a:br>
              <a:rPr lang="en-US" sz="2800" b="1" i="1" kern="0" dirty="0">
                <a:latin typeface="+mj-lt"/>
                <a:ea typeface="+mj-ea"/>
                <a:cs typeface="+mj-cs"/>
              </a:rPr>
            </a:br>
            <a:endParaRPr lang="en-US" sz="2800" b="1" kern="0" dirty="0">
              <a:latin typeface="+mj-lt"/>
              <a:ea typeface="+mj-ea"/>
              <a:cs typeface="+mj-cs"/>
            </a:endParaRPr>
          </a:p>
        </p:txBody>
      </p:sp>
      <p:sp>
        <p:nvSpPr>
          <p:cNvPr id="4100" name="6 Rectángulo"/>
          <p:cNvSpPr>
            <a:spLocks noChangeArrowheads="1"/>
          </p:cNvSpPr>
          <p:nvPr/>
        </p:nvSpPr>
        <p:spPr bwMode="auto">
          <a:xfrm>
            <a:off x="-381000" y="2967038"/>
            <a:ext cx="7561263" cy="461962"/>
          </a:xfrm>
          <a:prstGeom prst="rect">
            <a:avLst/>
          </a:prstGeom>
          <a:noFill/>
          <a:ln w="9525">
            <a:noFill/>
            <a:miter lim="800000"/>
            <a:headEnd/>
            <a:tailEnd/>
          </a:ln>
        </p:spPr>
        <p:txBody>
          <a:bodyPr>
            <a:spAutoFit/>
          </a:bodyPr>
          <a:lstStyle/>
          <a:p>
            <a:pPr algn="ctr"/>
            <a:r>
              <a:rPr lang="es-SV" sz="2400" b="1" i="1"/>
              <a:t>TEMA: AUDITORIA FORENSE</a:t>
            </a:r>
          </a:p>
        </p:txBody>
      </p:sp>
      <p:pic>
        <p:nvPicPr>
          <p:cNvPr id="8" name="7 Imagen" descr="índice.jpg"/>
          <p:cNvPicPr>
            <a:picLocks noChangeAspect="1"/>
          </p:cNvPicPr>
          <p:nvPr/>
        </p:nvPicPr>
        <p:blipFill>
          <a:blip r:embed="rId3" cstate="print"/>
          <a:stretch>
            <a:fillRect/>
          </a:stretch>
        </p:blipFill>
        <p:spPr>
          <a:xfrm>
            <a:off x="-76199" y="1"/>
            <a:ext cx="1676400" cy="1752599"/>
          </a:xfrm>
          <a:prstGeom prst="ellipse">
            <a:avLst/>
          </a:prstGeom>
          <a:ln>
            <a:noFill/>
          </a:ln>
          <a:effectLst>
            <a:softEdge rad="112500"/>
          </a:effectLst>
        </p:spPr>
      </p:pic>
      <p:pic>
        <p:nvPicPr>
          <p:cNvPr id="9" name="8 Imagen" descr="ues.png"/>
          <p:cNvPicPr>
            <a:picLocks noChangeAspect="1"/>
          </p:cNvPicPr>
          <p:nvPr/>
        </p:nvPicPr>
        <p:blipFill>
          <a:blip r:embed="rId4" cstate="print"/>
          <a:stretch>
            <a:fillRect/>
          </a:stretch>
        </p:blipFill>
        <p:spPr>
          <a:xfrm>
            <a:off x="7485021" y="0"/>
            <a:ext cx="1658979" cy="18288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10" name="9 Rectángulo"/>
          <p:cNvSpPr/>
          <p:nvPr/>
        </p:nvSpPr>
        <p:spPr>
          <a:xfrm>
            <a:off x="304800" y="1990725"/>
            <a:ext cx="7315200" cy="523875"/>
          </a:xfrm>
          <a:prstGeom prst="rect">
            <a:avLst/>
          </a:prstGeom>
        </p:spPr>
        <p:txBody>
          <a:bodyPr>
            <a:spAutoFit/>
          </a:bodyPr>
          <a:lstStyle/>
          <a:p>
            <a:pPr algn="ctr">
              <a:defRPr/>
            </a:pPr>
            <a:r>
              <a:rPr lang="en-US" sz="2800" b="1" i="1" kern="0" dirty="0"/>
              <a:t>FACULTAD DE CIENCIAS ECONÓMICAS.</a:t>
            </a:r>
            <a:endParaRPr lang="es-SV" sz="2800" dirty="0"/>
          </a:p>
        </p:txBody>
      </p:sp>
      <p:sp>
        <p:nvSpPr>
          <p:cNvPr id="4104" name="AutoShape 2" descr="data:image/jpeg;base64,/9j/4AAQSkZJRgABAQAAAQABAAD/2wCEAAkGBhQSERUTExQWFRUVFxgZGBgYGRcXFRwXGBoXFxoZHBcYHSYfHBwlGhUXHy8gIycpLCwsFR4xNTAqNSYrLCkBCQoKDgwOGg8PGiwkHCUsLCksLCwsLCwsLCksLCwsKSwsLCwsLCwsLCwpLCwsLCwsKSwpLCwsKSwpKSwsLCwsLP/AABEIAMQBAQMBIgACEQEDEQH/xAAbAAACAgMBAAAAAAAAAAAAAAAEBQIDAAEGB//EAEYQAAEDAgMFBQUFBQYGAgMAAAECAxEAIQQSMQUGQVFhEyJxgZEyobHB0RRCUuHwByRikrIjM2NygvEVFkNTc6I0VBez0v/EABoBAAMBAQEBAAAAAAAAAAAAAAABAgMEBQb/xAAwEQACAgEDAwIEBAcBAAAAAAAAAQIRAxIhMQRBUSJhBRMycRShsfAjQoGRwdHhFf/aAAwDAQACEQMRAD8A6Lb28D6cS8hDq4C1ADMQkAGlLm8+JmBiHCr/ADGP9q3vNiP3t9P+Kqw43pcnDzc+g4+JqXtyZp2GNb1Yr/vuE885gfWpp3nxX/2HfHMYpcpok/AVLLB5nlwpPcd0MkbfxZP/AMh2P8x+FGf8fxAv9oc5RmMfnS0OBItrzPz/AF60vcxonuyT+I/KmkS5HTP7yutpClPuH+HN+jShW+eLcXIdcTOiQqBSpxAsVGTyqKQTpYfrjV8Erfkcu7x4lIvinSeizAoBzfDFz/8AJetyUarDCU3X6cTQTqhNvSl9jRbcjZO9uL/+w75rNbb3qxYucS6emY0raaUoaRVww4T49aEkOU2Gr3nxpv8AaHv5yBVJ3oxk2xLx6BZoUvEggX6/lVTbiUXJkiqohSY/w+9+LSj++XPNSio+mlQTvniRq+4f9RrmV4hSjGgotLISJJ996SSCd9xvhN6nGW0ttrU22gQlCTAA5AaCjv8AnrEEQFrSOqiVHz+lcu6grgAQKtQyRAuY60DituTpWN8cRJzOuRwAUdfWjGt4n1f9Zwf6jXLoB1tUmcQoKj1ooHJM7jDbyOoEFalKJ4mbdK6/A4vMgKKta8rw+MheY3FrcK7HZ23gSkT3BYA8uYFTuuRxafc65Ds6GtyaWqevY0Qy+dZ8RVFhgnnUVLrC6Iodbs0xEy6edYFnnUQmrEooA2knmalJ51sVhoArUo86FxOHz6ldvwuOI/oUJ86JiokUAWdkOav5lfWsqyK1UjPKdvADFPzr2q+vH3UsQSTyHM6UXvcvJiXlESe0VA8+NI2cSXFAOGByFh5xoKSjZg5bjJLZV/dpJn7xtbn4Vp/K1acy+nDzqT7y4yptNp08ABwFKVPBtWVSkpP8SgPO5qkkDbZJ10nU25D9XqvNGlTfeQL50HwUk/OqklJvI9RVIT2NttE3NEOYjL1PADSqQufZMAcT8oovD4RKRmUR0Ez60McdgXsSe8s2qxCEgXhKffUnUZiD6AXNDrweY6/Os3sdMI3yWu7QEQ2POqU3EqqbeAy6nXSqsQsDjMcBf8qlSHLFvvsbfXlTOgOnXqOfwoRDQPtW5nVR8tBUpJN5J6mfIUa3hgOEn/1H1q3IiMPAI43MZU5U8BqfEniatYw0XOtGBHEmTz+6B46UOMeyD/eJt/mV5dwGiyZWtkWdK0lzl68PzqhO0mfvrAtoQsAnlmIo/CozJCgUkH8JCgPMU07MJJopBJ6DrrViERU8oHjWE1aMW/BYhVONj4kZsvFXHlH1+dJEipNOwoGlJWhQlTs9N2a9mRzy28v18aLSuKU7HxCVRl9lafORr52pmms0eiGMEm1EJaofD60alNUSaSirAK2BWyaANVUpVTJqlRpgZNbArSRVgTQBZWVusqRnjW87ebGPDUl1cDzoNvBhF9Tz60026YxeIgSourk8AJ0patBOpoRyTluY29KwPCiMEyleIeKkiUoaT6hajr4igQohVuFHbHXmU+o8S1p/kpNbmcpehoJXgEk2SnzCT8qidlIj2E/yp+lGiorSKZxamAnYjR/6ST/oT8hWf8vscWh6AfCi8vjUkx1oHrl5BE7Cw40aioHYuH4Nx1lQPxpgAOcVB1A50B8yXkEXsJhU90zGudf1oZG7zXa5Bnjs83trsc0Djyn0ps3PjQ2aMQr/AMQ/qrLLtFtHf0MpTzRUnaKcRukyNVuW/jPzpCcD2ysuELhSkwXlqHZCOCRlldNcc6cW6cOkkNIgvKEgmbhsfP8AKnCG0pSEpASlIgAchyFcinJbtn0LxxlskK292kGC+pT6h+OyB4Niwpm2gJskJSOQAHwqV6qLhnTzOlJzb5Y1jS2SLVGdRNJsZu+ypRUkFpf4mu6fMCx8xTdVkkngCba+VcLtDfdX/SRlH4l3P8ot8acdUvoFNQiv4gwxa3mVpDxQWzYPBBIngFgKGU0bjsG420XAtpaRBgBQJBIFjmI41z2xg+88lxSVOIuFZ7IKFCFATbQ8BwFMMek4VC2SSWXRLROqVgpJQehF/wBGt9ck1G9zkeDG4uWnYLZmZJo3A4fMeAiTJMARcyTpag0Ko7ZWIyrggEGxB6/XTzrsndbHjQS1K+Dtdk4bsy2nx9Temzar1wewNqO4d8YNSQ6Rm7ElWTuXISoqmYTcRJNxwrpm2cUv/qNND+FBcP8AMsgf+tZQ4PRlV7HRN1d9uQ3dxaUDmohI99c4NiqV/e4l9ccEqS0n0bAPvq/CbDw6CCGUE/iWM6v5lyaokajeRpVmszx/wkqWP5/Z99XYfEuKPea7NP8AEtJV/KmR76IbNhGnuqSqYiKzUBWyakhNMDaUVbFaArZNIDdZWVlIZ5NvC8lOKf59ovw1+NKVPhVG7woSMY+pySO1XCRxv8KWISVX9kcuJ8PrVUcUuSt1flRuwBd3xR/T9Ipc8oTamWxhd7h3ke5tH1pMyyfSxoetbT4VopMa/CtgEfoUjjJ5P1aq1NnpUVuGaiF0ATSelWFxCU5lEJAuSeQ1N6ipwDhQO0ILjSVWScy1E2TCBbXgFKB8QKmTpWbYMXzZqHkITt1mQSh1KfxlCsnjzA6xW9pvpbeU7ZSQwFCDMiVEXHA5aT4rfHCJVlKlLvBKUyPUkT5TS7ePHpZYSlgJKMSkyq/si+VImE3WZHObVza5TWlqrPfh0mPBNZISuuRpuumMMHFe06pTijzKiT8Iq5O2mVOBHaJKzMJBnS5uLaDSk+6O3C4jsFGVNju9Uz8rDwrnMW39mxnJKHAof5FGfgSPKoULk0zu+ZphFrg63Hb2dk+Gii0pzKJ4HiAOXXka5rFbYxheU32q8wURCbacgByFG774cf2bo490/EfOlu03iDh8QNVIST/nbOU/AVpjSpOjHLKVtXx+gZgN8sQ0oJe74GoUIX66+tDbVIZxIcQEqQuHEAiUwrUes+FMd8XELaaXxUZHPKUyfLSleIaKsE05+Ba0/wCk3HvmnCnUqq9iZ2rjd1ujrN19rHEIVngKSqLSEkHSPCI9KI27g+1YWke0kZ0f5kX94kedclhN8FtMpbSlMpkBRuNZHdHHz4U73R2jiHXiXQotlNiU5UhQI0sNQT6VjLG4y1cHRHKpx0PeyGBxGdtCvxAH6++aaYVs5gRe4PnSjBMZFON8EPOJHgDb410272RboCzHLqa9Ju1Z8841PSP393E4hIKpStMdm4my0KGigfG8G1PmWykAEyQBJ5niY661NlIi0GrHFVCVHYY3xqCbGtJNTJmmMKw2JtBooLmlKUxRrLtAgpIq1AocPCq3doRYXPuFMQapVUuO0t+1LUYmiCqkAfmrVarKQzxnek/vr5Jn+1XbzpclZ1o/elH75iP/ACq+NLcpqzilyVKJJ+dOtitXdP8AGPc2j50pQ1PG8j4inWzdottKdSoKJ7U6Jkeyka+R4Ukm+DPKvTsFqmbWrFE8frWL2uxHtKB6oc+MUMdqNH7/AP6ufNNPRLwcml+CSkmbn31c2zMaVX/xFpcJSsSZgQoTFzqmKg8+luFLIuRHU8qmnwKmIN7NpvMvBtshKVJBChckyQbmw/OhcLuw6sqLjpKilSSAc6riwUSbXgwKJ3weQ60lcjMg6ccqrGx8jVm55Qy2XO1BLmqDAhSSRPOY40UzujJwxpx2Ykwm120YRbBZBdUVJzQNDxJ1kHh0FU7W2c40whKie4UkiZCS72lhy9lM9as20039tIUoBD1wpJEJWrj4ZtRyVVuFwr6g5hVJC8wRlXmGVIQSpPe4puRGo8orNrTuehDI8jS9hIxi1NrDiO6QZHLqJ8PjTvejK82ziEaLGU+IuAeo7wpphtndvhXMKuA7hyctx1yweI1T4EVVu7uy9kcbfSEtLg5ZBWFDRQiYt8BWMpK9XdfodsISa09n+TFWP2wlzCIQf7wFIIjgmRM9RHvqf2FS9nJXBOR1Uak5Tb+qmX/4+vJdOXlk73rMV1ezW22UJaTYAWEiT15yT8azlkjFejzZpHFOT9fijz/Abp4l8pzhSEAQCuZjklJv8BXWq2CnsAzByAeBN515k0+dfjhQzxzXv6GsJ5pSOnFgjATYLZbTR7raUnnEq9Tem2EQSR40PlE3+YrWO2mMO0pz8IhI5qPsj1v5VFuTNWowiKcMjMt5fBTzpHqB8qtmNNelH4fZpaYbQr2wCVf5lEqPpMeVAOqivZXFHyOR3NscbM3hW2e9K0jhMKHgfka7TZm0kupkKzA6E6+B615m05TfYO1OydAJhKj7+BoaNMeSnTPQstbUOlQSqb1ZSOogFGp5jWlOAD9TVD+J5+n1oAvS9PH86oXiATAoMrJPyH1q/C4ME3FADLC4eL8aKDdbw7ZNFBugRkVlTit0hni28zf74/H/AHV/GlymzoBNPt48P+9PFVh2io5m9LCvgkVqkcL5F6cOoKBIq3CKu5x/tXPjRCNeZ50Ng2v7w/4rn9VdHTL1in9NhCQL2qbbuorR1q3CNAgk8TH69K9A5wbCJz4hayTDMISOpTKldTCoHnV+2GCGy4CZa76fLURyKZT51UUKQ6tTZSrPGZBlMkCJSqDBgXBHKt4h1TndWAhEiU5gpSiLgWsEg3PE9OPnTxZHksdPUmQ2g2laVCLKBEnWCNfGgNk7NDCChSs5Jm6Yi3wNqYYrFpTAKgMxgSYkjlQy8YkPJQqZcBKbW7vXnau9qN2+Sk5VSLnMG2b5RI0PETVLDKO0WIBhKNY/i+tDv4h1x1bTJSkNgElQmVG4HQdaXYzFraxiCT3VBCVgezKgefI6Vw9bUsTS8np/DHo6hOXgt252Ta0uJyBQ9pBIGZJ5Dn+uFKMfvGmYbbgc1G/oPrV2AQ02+424jM52sJMZrHn8fOqMSwWsQsJSDYqSkiZSbkAdL+hryElwz3Mkp1qjsm6fegvZm2kLbWVpAWhJUB91QH0MWoTAbBexDS3wZyGLzmJF4TyiRahtmNJWpZWpKZSvLwBUoGByGvGuq3G200llbK1BKgvMATlkEAG54gp99VL0JuJyuXzdOp+S/dTaKsThnGFLIcSmEr1OVUgTzg28CKzBYBK0ggZbXhRtFiLHnNKN39odjjHihJWDnCYMJ9sFJKtAm2tOf+ONMoKJ7V1RJIb/ABKJUb8BJrKUPVsdnSTio3P7EccyltJUpwgD+NXuvfwpGWVOJU8uciR3EqUo8u9c1RtjEO9qhT6LWUlv7uUm48a7PaaULwKij2VISoaRYj32IqtGjcJ5YZW41SXb/LD9qvXPmKSqptjBJJ6mlq2TE13I+SlyUhdXNJB8ooeppoJPQd3dsBbQCiJRYzy4Gmbu0EpFiPHhXmiMaUjukpPMGJqP2tSvbUpXiaVHUs1I7Ham86EcSsngk/Ouff3qeUe7lQOneJ9be6lDi5MCti3jTozeVsbHazirqWT4GB7qe7t7dXfMqUjnf31xhJOunKj8OrKmRpNTJbDhOpWz1bZW10uDSOVMyuvNdkbeCCAb3sBXftOyAelRG+516otekNmsqEVlWB5JvHfFvz/3FfGlhVPQe+jt5XP3x/8A8ivjS5K509eArVHC+TZ9pPQ6CpbNV3Vf+Rz/APYqhjiQlaREybnzqez3hkvxUs+q110dOqkwyP0oWP70tzCApZ6CPeb+6rMLtxZKkBGVXZlxIVJOaNCLWpXs9DiH1soygBZUZF8kiwOuhFG49OTFML4KBQfl8a0U5NW33G4RToAc3kUtrODlcSpJMcUzeJ8RajtutFfYZDCipRSeoSFCgcNshLgdbMBTazlPQ6A9PrVqVBbWECrw4pCh4CPkKm5NU/3uVUU7X72LtpLD+D7X7yCCRxF4WPfPpQW0MUpsNFUryKSptz8SCLpP8URTJWALa1pQkdi6iFCYCVxYgdalhMEThgy7ExHPnlPiKtwlJ+/+iVKKXsWYR0N4vXu4hpKknmpOnu+NA7y4cKLuU95CW1+QMfM0yRsdKsOltaiS37Kh3VDw+HlQ+z8IEOOpBKrJkquTfj9K5+r1Rxbrudvw6CyZ0k+zQCdpBD6XcqlB5pNkiVZhH+1XOYd191t4IDRQYhSpJR1AFjdVutOOxAIIF/19KJQyRyrxdfg+sXTbVJ7c/wBRTht30JdUsEZVatkApv49b2rMRu4wToUn+EkH504KelCYqBfS3DrUvJJGy6XE1WkBRuwwkaLPifoKa7L2GnMEoSEmJJAuB1JvQQdkG5tXVbstd0kXtJ8B/vV428jpnL1MIdNjcoJX2KNubil/DlIMuAS3Ma/h6A6eMVyW5mIz59nunJ2hIQVapXN0RzJHqOtew4MhSL+BrzL9pG7SkuHFtSdC5EhQUDZz4SeYB5126VVHzkss3LU3udy/utJJFp4WI+VJdo7NLaoI14/lRO52968Xh0qUoFxCglzn0V4KHvmulxuADyClWvA8jQn4OaeJM8+xWCtahk4MzpTlxsoUpC9RVKhwq0zjaoAVgbXocM3gU5LdqGKBJFMSQMhpIEQSrppWmsItR0imbBgWAHWoPv8AAXoK+xR9mQm6r+FV4h2RYQBw/M1py11G9QQ4SelSX9wzZWGK1gV6ZsZUJCT5H5V57s3EhJk9PD0rsdm7UEEaHhzj5VlJvUdeGMVBnU1lDZzWVoM8f3oQfteImw7Vfib0uUqBT3eRKRin7yS4ryvoBSV4Ct0cMuShTcx4z6VvZGOa7MBa0hQKpCrH2lfWpieHGjEJ7MSbekmrjkcXsLlUxO+0kYtL6HWssQsFV+RgRyg+VGY9DD2XM4nuKCgQsAyPGovYorPKqFYY8TV/M525HzRb2bIWpwOJlWveEW0tVSXGwYBb52UkCTx11q5CoEAT1N6GWz4Vaz12FpLgpJ++j+ZP1qwYf+NP8yfrQ6cCSJsI8KihtQ0j0FV+I9haA23BQ8lA/OhNmIJef8Rx4EVawk8kn/Qk/KjAARCkIP8ApSPgK5+on82Gk6+jzfh8nzOTYSNJvViV8KG+ztKN0JA8AKqcwzfBCQPCvN/C+57v/uKvo/P/AIG9mo6EQKgrBE2JMChG8Ig/cT6CtKwzf4QPUfCh9L7gvjq7w/MO/wCHpSnNNdLuomIPDMR1vr8RXFhhE+zp1UR6TXWbrupKVISnKQJsSZVw1Jj2YpwwOErMs/xSPUY3BRpnUYdGRxSOBuPL8jVuLwmeLWNleBqLjoDiCq0pGvMjTxqYcKVGxIMaRbnxroPNBjsJlsKWhCUGL5QEyOsC9X7PxGaytRx5j60QsyI1BqLbJExxM0CFm8WyA6nOPaT7xXL4dkAda78prh9qM9m+pMW1HgaODmzR7lSkTpVK2wLVJePAFxS9eOKjOgqjnL3Ho19BVasx0sPfVrTQAzqvQb+IzEybcAPrRRon4MVA1M0vx2M7pGgMAxrEjiKtXJ8KGxMAJA/EPrSKSDtk4wnUyU3BFwQdFePP6U5wu1VkwmwEknU1x+zFqJKQbG8RoZv5EaefKuowiQlJjkaxktzqi6VHp/bdTWVTmrKsZ51t9J+2YgxbtV386WhJJ0inm3m/3t8/4iviaTvv3/XpWqOKVtskhIGlc+va5XiygnuTkHLN/v8AGmmMxWRClfhHv4e+uZVg3QyDkFiXQue9eDp5D0obLhG+Rxtp9TTYU2Y7wBMDSDz8KJ2u4W2VLESIifED50Bt3EdphULGhKTHIwqR60TvG6Psyjrmy+8g/KnY0uAN/HOkMJQQkuC8gQTAPkKI2fjipZbcQA4kTA9kjmKpxTJS7hUqtCT7gPpW8S8PtTWSxSlWY8YMxPr76B0grBbQUtbzZgdnZMAm9xf0FLIe7Xse0RJTmkJt4VfsNEv4k/xD4micMxOPI4BqfWKA2TZrEPuJU2y3GdSZKjpA1MetE7Px6gHkOgdq0JHBJBEg/D1qGIfCMf4tZR4zJj0NDuIKsS+TwYBPpaaLCkVYbbLqUodWlDiFmCAMqkzIHThTDbGOUHWkd0hZM8IAjSKR4FB/d0uEltYlINkhUkCY1v8A1Cm+1W4xOFvJJVPutSsbSs3tHHdi3mAlRMJHXU+4Gp4d0KSF8FCfyqjaRW7iAlpCVBlNwowMy7XjjEelV7CSQFtKHebVpPA/n8aL3I0+kLUqus3QwJCc6jBUq0agJB18zXNKcy6AT4U23e2pklJ590kwBOuusz7qUrNMdJ7noKXM6QYvyPAix/3qKr0PhMSYAUPAj2T0ngelFLANvPwNSjc0F3tRaTImg2xejWha16YiKxXMb3YHvdoOAE+Bj5zXTKVehMZgw4DPKI4EculJkyjqVHnjrc3NCqRe1ehYrcodkcqoVGh08J+dcg/slxv2kkXjn/tTizllikhc+8Y8KEUrnTFwATIvS4sSTV0TwUqcJqC25joZPoR86uWgChcSshJI1AqGaIp2UB2t4tfxgKg/rpXV4BsvKypvbXgBXGYVX9vfTvae7j4/rTtN3scsOJShIvpOgA4wNazlydFHpn2St0VmPOsplHlW8byjisQBYB1UnzpY0zPeNh76c7wt5sU8D7IcXbrNzS1Z41aOd1YLtjZfapCM+UBQJAEyBwJmB76vSyIiNbR00jwqTaZOlMAwABzpol7CPD7spDCmlrOUqKk808o5/nQK931HKlTyltoMhJAGnO+lWJexTzrwQ6kJbXlgpGl44dKIxTjrGGUtxQWuYSYgEqNhHS5qth+ryC7R2KXVJXnUlSZuOtXbM2EGxNypWpOpray/hezceUFoWQFpi6Cq/wCvCOtaxuIccxXZIcKEdmFd0CSZjUjrQG/FhWz9kpZK1AklwyZiBrp61JvY/wC8F8qMlITHD9WHvqrd7FKUt5DhzlpUBQABOoiBabVDBY3FYlKlpUykBakwUqm3h40rCnuXY/ZaH4BBBTooWIPjxrTGx0oQtKSpSnAQpajKtCB5Xqnbm2FYdxoQCkglYi8AgW5cTRZ2nGJZbGUtuNqXm9cselPYXqoE/wCXArDpZUTKQIUBcGZt6xVuM2SS4wvtJLWsi6jaTawNvfWtq7ZPbFpDiWglIUVECVE8BNrVDDdpkUpa0qgEpULTabgW15Uh7msDhSyHFLUFrcWVEgRbgI/WtVL2eS6XQrLIyqHAxoZ9PShsAt5xDbnaCDcpCBcAwRNHlRvmNNA7TNNEJVfvRw4TWlvEmRVSl3+VXQEplVidBxNSyl7j3YG1ktWXJnWSYA4AV12G2ihRjMlUfeSZ9YrzFtGa6qZbHxoadzA2AI53NS41ui45P5WeltqjjmH641apUG1q5/C4jtE50WPGLCacYNZWATqeX0qYys2lGi7tJvR2Cwc95QsNB86lhdnxdQHQfXmauxeJCUkkgACSSYAAuSTyqiGyjam022G1OuKypSPM8gBxJ5V4XvFvs5iHi4BlAkIAJsOpGpPGrd/t8TjXsjZ/sUEhHDNwKyOvDkPOubLIArRKjNs6rZm1BiEclp1H64GpKaPWuSZxRbUHEGFDUcCORrq8PtLt0BxFiLKTxB/PgatvYx0b2QWiNfzqlbGYEaSD76ZDBqcMx4/nVeISlNtfDSuezVISM4YJcASDaDbSMpBJ6TB8zTnC4vJ3gJVHHTwrQUI0+VVOcZ5HyqGa2ew/bF/w+6soeB191ZVDOP3lbKcQ4Yspxenj7qWsbPKugrrNspSHXMwnvkilSzNJOzGaSYM3h0p6mpBsqIA1NSDcmB59BVrTc+zYcVHT9HlWl0ZVZyW7ez1Ov4lQdWgJeuEkZSAVayDI4edMN8nEIba45X21K8BPuozZuxQyXcqyoOLK7gCNeXjV2N2UHkFtQ7pF415gzzFKy29xBvUsuNCdVuICRzJPLwoba2y1KxQQhZQr7OSmCRJCvZJ68+lNcLuslpaFqeW7k9hKoypOk63iKsOxlLxacQV2CSgpi2huFTandgtuALdHEo7LIhORaDCx94qn2iTz9xFQ3SwquzLhcKUdo5KYTBNrz7U+HKmjuyWmsSMQ24c5ELQAC2qRqTrMwbfhpVhd3nUjKjELSmSQMqTc660wbW5XtdYXjWEgWLbgIPEEKm3hSzC7PUzjm2zOXvFsm/dIVb1t/vXWDd8F5t4qUC2kpi0GQbn1o3E7voW408oqCmpywYBB1BEGR9aTY0xNjME26CkpSpTcTIuJ7wv1pDsuUl5kAwnMQOQUkmK6baWxQ652iVqZXAB7PiBoCDY+JqpOASwhQBJK82ZSjK1FViSdNPSmhWKd3MOhOHSv7xmY1sox0HjRKkT4UIxu7PdQ68BwAUAPhRuLVCsgMkaxpPKhbjl5NIITZIlXuHjVTrF5JKifSrGmzRyEAD9elS3XAVfIqcbPCw6/r3VFkFRCRxNh1o59oq/WvlT/AGRs5tgF1yAqBa0g8vGKHPShxhqdDrYexypsMiQEx2ihzN8o5mPQV2WHwyEDujxPGuR2JtpCV9skkNqOVyeHBK/LQ9D0q3ePdvFP47DvNP8AZstZStOZQ0VJIAsrMnu3rGHnudeTsu3Y68mvHv2o77h1RwzKv7JJ76hotQ4D+EH1PhTH9of7SQkKw2FVJMhxwaDgUpPPmfSvJHFlR5/r4V0pUczLW3ovxqo4ozUSOetaUAPGmFFrCryb9KNweJW0sLbMHlqCORHEULhWL3/OryIFAmdzgNsB9EI7ivvJ5HmDxT+jQuJwxByj15zXGsuuIIcSYg2rtdm7ZQ+idFD2k8RzjmOvkeubVbofJS3hTxJJqxDIFyLQeOtXOKKrAEActTVBSYI4R8qzbstI9UzDpWqjArKYxPtlmH3CeKjE+PClM5jan+3cGtbysokSf1et4HZYRdRlXHkKz1pAsEpS9hGpkgREdOJPWtxw0HLhTLHYFVynTn0+NLw2ZgXJqlJNGUsbTom23NquxDuVJCfWrWMJlEq8h1oXFkrVCeJqNWp+xo4aI+7FyyAKFW8VHKnT3V0KN3xErMnlwqn7MlCr9LVpHLFsh4JRVsXMbNPGjBgwmjUSdKwsRdV49KJZFdDhhbVlbDE62TwFWupEeHoKg5jAPE2A4nwqh9kmCq3JPLx5mlfkrTa2IqCeH50HiMElcToKMQ1zrZSFd0iRy50nMaxf3Oax2PCZS14FQ+VBYPBHXVR16eJrpFbtpkmSByHwmisPs5CBb8qqORNbCnicXuc+cGrgJ5Xj/YdaJw2DIiRJ5AWFPF4YG5tQONchOVNp407I0i7FYkI9kyr8XLh3eZoEOqUOMVJzB3F/14Uw2RgM6xwA8b1bkkiYxbYz2AAlo57AzIOhBHxj4ilu9X7RVN4cYRontIyrXxSjQCR9+PTxojfl1TGGBbsZgEDTmZ6W9a8ubbKpM9TPvqMSt6jpyvTFQIOH1rSGz+tafvbBAaDgIOYCNePHS2mlD4jZCkN5ld2TAnU63jyroo5rFDkJtxqpBq5nC5taKY2UTJNkjjp+taRVgaXjViXB4mrmtmqWTGnM29JraNm2JNFMVopViJEe+sYxCkKC0GFDiKsbwJJt6UUrYboAMC4kXooLR02ydqpfQPuuAXA9lXMpHDqPSmCGwbRJ4VwDJUhXdJSocdCCK9K3A3kZeWEPISl/7qvuqPhoFfHhWbh4KT8noX2RXI1lNJrdKiyKsAkkmLmqRsdHX1rKyocV4LU5LuSVspBtf1odG7rQMjN6/lWVlGleBan5MxO7raxBKh4ED5VmG3baR7ObxkT8K1WUaVVULU7suOxkc1ev5VQ7uyyrXMfP8q3WUKEfBTnJ7Nk0bAaAgSPMfSpDYbfX1/KsrKWiPgPmS4spG7DIOYAzztPrFac3XaJmVz4j6VlZTUVdi1NqrNK3WZPFfqPpW2912U6ZvUfSsrKelBqd2TVu60fxeo+lVjdZnmv1H0rKyhRS4QOTfLNK3UZOpX4SI+FVK3MYOpX/ADD6Vusp0iSk7h4eI7/qPpReH3VZQIGfxJE/CsrKNKGm0Rxm6bLqCheYg9R9P1Nc+P2N4GZBeHTOI/prVZTSrgG75DMN+y/CoBAU9B4FYjrHdtV2L/ZxhHIz9oQNBmEcuXK1ZWU9TJpAY/ZHgv8AF/mEf01Yv9lWDKcp7WOHfFvDu1lZRbCkaV+yjBkRLv8AOJ/prF/sqwZMy9YRGcR/TWVlGphpRdhv2Z4RHs9p/Mmf6auV+z/DmJU7a3tD/wDmt1lGphpQJjP2WYNwgq7WRaQoAx17t6oP7IMFa7wI4hwA+oTWVlFsKR1v/Dx+Jf8AMaysrKQz/9k="/>
          <p:cNvSpPr>
            <a:spLocks noChangeAspect="1" noChangeArrowheads="1"/>
          </p:cNvSpPr>
          <p:nvPr/>
        </p:nvSpPr>
        <p:spPr bwMode="auto">
          <a:xfrm>
            <a:off x="155575" y="-144463"/>
            <a:ext cx="304800" cy="304801"/>
          </a:xfrm>
          <a:prstGeom prst="rect">
            <a:avLst/>
          </a:prstGeom>
          <a:noFill/>
          <a:ln w="9525">
            <a:noFill/>
            <a:miter lim="800000"/>
            <a:headEnd/>
            <a:tailEnd/>
          </a:ln>
        </p:spPr>
        <p:txBody>
          <a:bodyPr/>
          <a:lstStyle/>
          <a:p>
            <a:endParaRPr lang="es-SV"/>
          </a:p>
        </p:txBody>
      </p:sp>
      <p:sp>
        <p:nvSpPr>
          <p:cNvPr id="4105" name="AutoShape 4" descr="data:image/jpeg;base64,/9j/4AAQSkZJRgABAQAAAQABAAD/2wCEAAkGBhQSERUTExQWFRUVFxgZGBgYGRcXFRwXGBoXFxoZHBcYHSYfHBwlGhUXHy8gIycpLCwsFR4xNTAqNSYrLCkBCQoKDgwOGg8PGiwkHCUsLCksLCwsLCwsLCksLCwsKSwsLCwsLCwsLCwpLCwsLCwsKSwpLCwsKSwpKSwsLCwsLP/AABEIAMQBAQMBIgACEQEDEQH/xAAbAAACAgMBAAAAAAAAAAAAAAAEBQIDAAEGB//EAEYQAAEDAgMFBQUFBQYGAgMAAAECAxEAIQQSMQUGQVFhEyJxgZEyobHB0RRCUuHwByRikrIjM2NygvEVFkNTc6I0VBez0v/EABoBAAMBAQEBAAAAAAAAAAAAAAABAgMEBQb/xAAwEQACAgEDAwIEBAcBAAAAAAAAAQIRAxIhMQRBUSJhBRMycRShsfAjQoGRwdHhFf/aAAwDAQACEQMRAD8A6Lb28D6cS8hDq4C1ADMQkAGlLm8+JmBiHCr/ADGP9q3vNiP3t9P+Kqw43pcnDzc+g4+JqXtyZp2GNb1Yr/vuE885gfWpp3nxX/2HfHMYpcpok/AVLLB5nlwpPcd0MkbfxZP/AMh2P8x+FGf8fxAv9oc5RmMfnS0OBItrzPz/AF60vcxonuyT+I/KmkS5HTP7yutpClPuH+HN+jShW+eLcXIdcTOiQqBSpxAsVGTyqKQTpYfrjV8Erfkcu7x4lIvinSeizAoBzfDFz/8AJetyUarDCU3X6cTQTqhNvSl9jRbcjZO9uL/+w75rNbb3qxYucS6emY0raaUoaRVww4T49aEkOU2Gr3nxpv8AaHv5yBVJ3oxk2xLx6BZoUvEggX6/lVTbiUXJkiqohSY/w+9+LSj++XPNSio+mlQTvniRq+4f9RrmV4hSjGgotLISJJ996SSCd9xvhN6nGW0ttrU22gQlCTAA5AaCjv8AnrEEQFrSOqiVHz+lcu6grgAQKtQyRAuY60DituTpWN8cRJzOuRwAUdfWjGt4n1f9Zwf6jXLoB1tUmcQoKj1ooHJM7jDbyOoEFalKJ4mbdK6/A4vMgKKta8rw+MheY3FrcK7HZ23gSkT3BYA8uYFTuuRxafc65Ds6GtyaWqevY0Qy+dZ8RVFhgnnUVLrC6Iodbs0xEy6edYFnnUQmrEooA2knmalJ51sVhoArUo86FxOHz6ldvwuOI/oUJ86JiokUAWdkOav5lfWsqyK1UjPKdvADFPzr2q+vH3UsQSTyHM6UXvcvJiXlESe0VA8+NI2cSXFAOGByFh5xoKSjZg5bjJLZV/dpJn7xtbn4Vp/K1acy+nDzqT7y4yptNp08ABwFKVPBtWVSkpP8SgPO5qkkDbZJ10nU25D9XqvNGlTfeQL50HwUk/OqklJvI9RVIT2NttE3NEOYjL1PADSqQufZMAcT8oovD4RKRmUR0Ez60McdgXsSe8s2qxCEgXhKffUnUZiD6AXNDrweY6/Os3sdMI3yWu7QEQ2POqU3EqqbeAy6nXSqsQsDjMcBf8qlSHLFvvsbfXlTOgOnXqOfwoRDQPtW5nVR8tBUpJN5J6mfIUa3hgOEn/1H1q3IiMPAI43MZU5U8BqfEniatYw0XOtGBHEmTz+6B46UOMeyD/eJt/mV5dwGiyZWtkWdK0lzl68PzqhO0mfvrAtoQsAnlmIo/CozJCgUkH8JCgPMU07MJJopBJ6DrrViERU8oHjWE1aMW/BYhVONj4kZsvFXHlH1+dJEipNOwoGlJWhQlTs9N2a9mRzy28v18aLSuKU7HxCVRl9lafORr52pmms0eiGMEm1EJaofD60alNUSaSirAK2BWyaANVUpVTJqlRpgZNbArSRVgTQBZWVusqRnjW87ebGPDUl1cDzoNvBhF9Tz60026YxeIgSourk8AJ0patBOpoRyTluY29KwPCiMEyleIeKkiUoaT6hajr4igQohVuFHbHXmU+o8S1p/kpNbmcpehoJXgEk2SnzCT8qidlIj2E/yp+lGiorSKZxamAnYjR/6ST/oT8hWf8vscWh6AfCi8vjUkx1oHrl5BE7Cw40aioHYuH4Nx1lQPxpgAOcVB1A50B8yXkEXsJhU90zGudf1oZG7zXa5Bnjs83trsc0Djyn0ps3PjQ2aMQr/AMQ/qrLLtFtHf0MpTzRUnaKcRukyNVuW/jPzpCcD2ysuELhSkwXlqHZCOCRlldNcc6cW6cOkkNIgvKEgmbhsfP8AKnCG0pSEpASlIgAchyFcinJbtn0LxxlskK292kGC+pT6h+OyB4Niwpm2gJskJSOQAHwqV6qLhnTzOlJzb5Y1jS2SLVGdRNJsZu+ypRUkFpf4mu6fMCx8xTdVkkngCba+VcLtDfdX/SRlH4l3P8ot8acdUvoFNQiv4gwxa3mVpDxQWzYPBBIngFgKGU0bjsG420XAtpaRBgBQJBIFjmI41z2xg+88lxSVOIuFZ7IKFCFATbQ8BwFMMek4VC2SSWXRLROqVgpJQehF/wBGt9ck1G9zkeDG4uWnYLZmZJo3A4fMeAiTJMARcyTpag0Ko7ZWIyrggEGxB6/XTzrsndbHjQS1K+Dtdk4bsy2nx9Temzar1wewNqO4d8YNSQ6Rm7ElWTuXISoqmYTcRJNxwrpm2cUv/qNND+FBcP8AMsgf+tZQ4PRlV7HRN1d9uQ3dxaUDmohI99c4NiqV/e4l9ccEqS0n0bAPvq/CbDw6CCGUE/iWM6v5lyaokajeRpVmszx/wkqWP5/Z99XYfEuKPea7NP8AEtJV/KmR76IbNhGnuqSqYiKzUBWyakhNMDaUVbFaArZNIDdZWVlIZ5NvC8lOKf59ovw1+NKVPhVG7woSMY+pySO1XCRxv8KWISVX9kcuJ8PrVUcUuSt1flRuwBd3xR/T9Ipc8oTamWxhd7h3ke5tH1pMyyfSxoetbT4VopMa/CtgEfoUjjJ5P1aq1NnpUVuGaiF0ATSelWFxCU5lEJAuSeQ1N6ipwDhQO0ILjSVWScy1E2TCBbXgFKB8QKmTpWbYMXzZqHkITt1mQSh1KfxlCsnjzA6xW9pvpbeU7ZSQwFCDMiVEXHA5aT4rfHCJVlKlLvBKUyPUkT5TS7ePHpZYSlgJKMSkyq/si+VImE3WZHObVza5TWlqrPfh0mPBNZISuuRpuumMMHFe06pTijzKiT8Iq5O2mVOBHaJKzMJBnS5uLaDSk+6O3C4jsFGVNju9Uz8rDwrnMW39mxnJKHAof5FGfgSPKoULk0zu+ZphFrg63Hb2dk+Gii0pzKJ4HiAOXXka5rFbYxheU32q8wURCbacgByFG774cf2bo490/EfOlu03iDh8QNVIST/nbOU/AVpjSpOjHLKVtXx+gZgN8sQ0oJe74GoUIX66+tDbVIZxIcQEqQuHEAiUwrUes+FMd8XELaaXxUZHPKUyfLSleIaKsE05+Ba0/wCk3HvmnCnUqq9iZ2rjd1ujrN19rHEIVngKSqLSEkHSPCI9KI27g+1YWke0kZ0f5kX94kedclhN8FtMpbSlMpkBRuNZHdHHz4U73R2jiHXiXQotlNiU5UhQI0sNQT6VjLG4y1cHRHKpx0PeyGBxGdtCvxAH6++aaYVs5gRe4PnSjBMZFON8EPOJHgDb410272RboCzHLqa9Ju1Z8841PSP393E4hIKpStMdm4my0KGigfG8G1PmWykAEyQBJ5niY661NlIi0GrHFVCVHYY3xqCbGtJNTJmmMKw2JtBooLmlKUxRrLtAgpIq1AocPCq3doRYXPuFMQapVUuO0t+1LUYmiCqkAfmrVarKQzxnek/vr5Jn+1XbzpclZ1o/elH75iP/ACq+NLcpqzilyVKJJ+dOtitXdP8AGPc2j50pQ1PG8j4inWzdottKdSoKJ7U6Jkeyka+R4Ukm+DPKvTsFqmbWrFE8frWL2uxHtKB6oc+MUMdqNH7/AP6ufNNPRLwcml+CSkmbn31c2zMaVX/xFpcJSsSZgQoTFzqmKg8+luFLIuRHU8qmnwKmIN7NpvMvBtshKVJBChckyQbmw/OhcLuw6sqLjpKilSSAc6riwUSbXgwKJ3weQ60lcjMg6ccqrGx8jVm55Qy2XO1BLmqDAhSSRPOY40UzujJwxpx2Ykwm120YRbBZBdUVJzQNDxJ1kHh0FU7W2c40whKie4UkiZCS72lhy9lM9as20039tIUoBD1wpJEJWrj4ZtRyVVuFwr6g5hVJC8wRlXmGVIQSpPe4puRGo8orNrTuehDI8jS9hIxi1NrDiO6QZHLqJ8PjTvejK82ziEaLGU+IuAeo7wpphtndvhXMKuA7hyctx1yweI1T4EVVu7uy9kcbfSEtLg5ZBWFDRQiYt8BWMpK9XdfodsISa09n+TFWP2wlzCIQf7wFIIjgmRM9RHvqf2FS9nJXBOR1Uak5Tb+qmX/4+vJdOXlk73rMV1ezW22UJaTYAWEiT15yT8azlkjFejzZpHFOT9fijz/Abp4l8pzhSEAQCuZjklJv8BXWq2CnsAzByAeBN515k0+dfjhQzxzXv6GsJ5pSOnFgjATYLZbTR7raUnnEq9Tem2EQSR40PlE3+YrWO2mMO0pz8IhI5qPsj1v5VFuTNWowiKcMjMt5fBTzpHqB8qtmNNelH4fZpaYbQr2wCVf5lEqPpMeVAOqivZXFHyOR3NscbM3hW2e9K0jhMKHgfka7TZm0kupkKzA6E6+B615m05TfYO1OydAJhKj7+BoaNMeSnTPQstbUOlQSqb1ZSOogFGp5jWlOAD9TVD+J5+n1oAvS9PH86oXiATAoMrJPyH1q/C4ME3FADLC4eL8aKDdbw7ZNFBugRkVlTit0hni28zf74/H/AHV/GlymzoBNPt48P+9PFVh2io5m9LCvgkVqkcL5F6cOoKBIq3CKu5x/tXPjRCNeZ50Ng2v7w/4rn9VdHTL1in9NhCQL2qbbuorR1q3CNAgk8TH69K9A5wbCJz4hayTDMISOpTKldTCoHnV+2GCGy4CZa76fLURyKZT51UUKQ6tTZSrPGZBlMkCJSqDBgXBHKt4h1TndWAhEiU5gpSiLgWsEg3PE9OPnTxZHksdPUmQ2g2laVCLKBEnWCNfGgNk7NDCChSs5Jm6Yi3wNqYYrFpTAKgMxgSYkjlQy8YkPJQqZcBKbW7vXnau9qN2+Sk5VSLnMG2b5RI0PETVLDKO0WIBhKNY/i+tDv4h1x1bTJSkNgElQmVG4HQdaXYzFraxiCT3VBCVgezKgefI6Vw9bUsTS8np/DHo6hOXgt252Ta0uJyBQ9pBIGZJ5Dn+uFKMfvGmYbbgc1G/oPrV2AQ02+424jM52sJMZrHn8fOqMSwWsQsJSDYqSkiZSbkAdL+hryElwz3Mkp1qjsm6fegvZm2kLbWVpAWhJUB91QH0MWoTAbBexDS3wZyGLzmJF4TyiRahtmNJWpZWpKZSvLwBUoGByGvGuq3G200llbK1BKgvMATlkEAG54gp99VL0JuJyuXzdOp+S/dTaKsThnGFLIcSmEr1OVUgTzg28CKzBYBK0ggZbXhRtFiLHnNKN39odjjHihJWDnCYMJ9sFJKtAm2tOf+ONMoKJ7V1RJIb/ABKJUb8BJrKUPVsdnSTio3P7EccyltJUpwgD+NXuvfwpGWVOJU8uciR3EqUo8u9c1RtjEO9qhT6LWUlv7uUm48a7PaaULwKij2VISoaRYj32IqtGjcJ5YZW41SXb/LD9qvXPmKSqptjBJJ6mlq2TE13I+SlyUhdXNJB8ooeppoJPQd3dsBbQCiJRYzy4Gmbu0EpFiPHhXmiMaUjukpPMGJqP2tSvbUpXiaVHUs1I7Ham86EcSsngk/Ouff3qeUe7lQOneJ9be6lDi5MCti3jTozeVsbHazirqWT4GB7qe7t7dXfMqUjnf31xhJOunKj8OrKmRpNTJbDhOpWz1bZW10uDSOVMyuvNdkbeCCAb3sBXftOyAelRG+516otekNmsqEVlWB5JvHfFvz/3FfGlhVPQe+jt5XP3x/8A8ivjS5K509eArVHC+TZ9pPQ6CpbNV3Vf+Rz/APYqhjiQlaREybnzqez3hkvxUs+q110dOqkwyP0oWP70tzCApZ6CPeb+6rMLtxZKkBGVXZlxIVJOaNCLWpXs9DiH1soygBZUZF8kiwOuhFG49OTFML4KBQfl8a0U5NW33G4RToAc3kUtrODlcSpJMcUzeJ8RajtutFfYZDCipRSeoSFCgcNshLgdbMBTazlPQ6A9PrVqVBbWECrw4pCh4CPkKm5NU/3uVUU7X72LtpLD+D7X7yCCRxF4WPfPpQW0MUpsNFUryKSptz8SCLpP8URTJWALa1pQkdi6iFCYCVxYgdalhMEThgy7ExHPnlPiKtwlJ+/+iVKKXsWYR0N4vXu4hpKknmpOnu+NA7y4cKLuU95CW1+QMfM0yRsdKsOltaiS37Kh3VDw+HlQ+z8IEOOpBKrJkquTfj9K5+r1Rxbrudvw6CyZ0k+zQCdpBD6XcqlB5pNkiVZhH+1XOYd191t4IDRQYhSpJR1AFjdVutOOxAIIF/19KJQyRyrxdfg+sXTbVJ7c/wBRTht30JdUsEZVatkApv49b2rMRu4wToUn+EkH504KelCYqBfS3DrUvJJGy6XE1WkBRuwwkaLPifoKa7L2GnMEoSEmJJAuB1JvQQdkG5tXVbstd0kXtJ8B/vV428jpnL1MIdNjcoJX2KNubil/DlIMuAS3Ma/h6A6eMVyW5mIz59nunJ2hIQVapXN0RzJHqOtew4MhSL+BrzL9pG7SkuHFtSdC5EhQUDZz4SeYB5126VVHzkss3LU3udy/utJJFp4WI+VJdo7NLaoI14/lRO52968Xh0qUoFxCglzn0V4KHvmulxuADyClWvA8jQn4OaeJM8+xWCtahk4MzpTlxsoUpC9RVKhwq0zjaoAVgbXocM3gU5LdqGKBJFMSQMhpIEQSrppWmsItR0imbBgWAHWoPv8AAXoK+xR9mQm6r+FV4h2RYQBw/M1py11G9QQ4SelSX9wzZWGK1gV6ZsZUJCT5H5V57s3EhJk9PD0rsdm7UEEaHhzj5VlJvUdeGMVBnU1lDZzWVoM8f3oQfteImw7Vfib0uUqBT3eRKRin7yS4ryvoBSV4Ct0cMuShTcx4z6VvZGOa7MBa0hQKpCrH2lfWpieHGjEJ7MSbekmrjkcXsLlUxO+0kYtL6HWssQsFV+RgRyg+VGY9DD2XM4nuKCgQsAyPGovYorPKqFYY8TV/M525HzRb2bIWpwOJlWveEW0tVSXGwYBb52UkCTx11q5CoEAT1N6GWz4Vaz12FpLgpJ++j+ZP1qwYf+NP8yfrQ6cCSJsI8KihtQ0j0FV+I9haA23BQ8lA/OhNmIJef8Rx4EVawk8kn/Qk/KjAARCkIP8ApSPgK5+on82Gk6+jzfh8nzOTYSNJvViV8KG+ztKN0JA8AKqcwzfBCQPCvN/C+57v/uKvo/P/AIG9mo6EQKgrBE2JMChG8Ig/cT6CtKwzf4QPUfCh9L7gvjq7w/MO/wCHpSnNNdLuomIPDMR1vr8RXFhhE+zp1UR6TXWbrupKVISnKQJsSZVw1Jj2YpwwOErMs/xSPUY3BRpnUYdGRxSOBuPL8jVuLwmeLWNleBqLjoDiCq0pGvMjTxqYcKVGxIMaRbnxroPNBjsJlsKWhCUGL5QEyOsC9X7PxGaytRx5j60QsyI1BqLbJExxM0CFm8WyA6nOPaT7xXL4dkAda78prh9qM9m+pMW1HgaODmzR7lSkTpVK2wLVJePAFxS9eOKjOgqjnL3Ho19BVasx0sPfVrTQAzqvQb+IzEybcAPrRRon4MVA1M0vx2M7pGgMAxrEjiKtXJ8KGxMAJA/EPrSKSDtk4wnUyU3BFwQdFePP6U5wu1VkwmwEknU1x+zFqJKQbG8RoZv5EaefKuowiQlJjkaxktzqi6VHp/bdTWVTmrKsZ51t9J+2YgxbtV386WhJJ0inm3m/3t8/4iviaTvv3/XpWqOKVtskhIGlc+va5XiygnuTkHLN/v8AGmmMxWRClfhHv4e+uZVg3QyDkFiXQue9eDp5D0obLhG+Rxtp9TTYU2Y7wBMDSDz8KJ2u4W2VLESIifED50Bt3EdphULGhKTHIwqR60TvG6Psyjrmy+8g/KnY0uAN/HOkMJQQkuC8gQTAPkKI2fjipZbcQA4kTA9kjmKpxTJS7hUqtCT7gPpW8S8PtTWSxSlWY8YMxPr76B0grBbQUtbzZgdnZMAm9xf0FLIe7Xse0RJTmkJt4VfsNEv4k/xD4micMxOPI4BqfWKA2TZrEPuJU2y3GdSZKjpA1MetE7Px6gHkOgdq0JHBJBEg/D1qGIfCMf4tZR4zJj0NDuIKsS+TwYBPpaaLCkVYbbLqUodWlDiFmCAMqkzIHThTDbGOUHWkd0hZM8IAjSKR4FB/d0uEltYlINkhUkCY1v8A1Cm+1W4xOFvJJVPutSsbSs3tHHdi3mAlRMJHXU+4Gp4d0KSF8FCfyqjaRW7iAlpCVBlNwowMy7XjjEelV7CSQFtKHebVpPA/n8aL3I0+kLUqus3QwJCc6jBUq0agJB18zXNKcy6AT4U23e2pklJ590kwBOuusz7qUrNMdJ7noKXM6QYvyPAix/3qKr0PhMSYAUPAj2T0ngelFLANvPwNSjc0F3tRaTImg2xejWha16YiKxXMb3YHvdoOAE+Bj5zXTKVehMZgw4DPKI4EculJkyjqVHnjrc3NCqRe1ehYrcodkcqoVGh08J+dcg/slxv2kkXjn/tTizllikhc+8Y8KEUrnTFwATIvS4sSTV0TwUqcJqC25joZPoR86uWgChcSshJI1AqGaIp2UB2t4tfxgKg/rpXV4BsvKypvbXgBXGYVX9vfTvae7j4/rTtN3scsOJShIvpOgA4wNazlydFHpn2St0VmPOsplHlW8byjisQBYB1UnzpY0zPeNh76c7wt5sU8D7IcXbrNzS1Z41aOd1YLtjZfapCM+UBQJAEyBwJmB76vSyIiNbR00jwqTaZOlMAwABzpol7CPD7spDCmlrOUqKk808o5/nQK931HKlTyltoMhJAGnO+lWJexTzrwQ6kJbXlgpGl44dKIxTjrGGUtxQWuYSYgEqNhHS5qth+ryC7R2KXVJXnUlSZuOtXbM2EGxNypWpOpray/hezceUFoWQFpi6Cq/wCvCOtaxuIccxXZIcKEdmFd0CSZjUjrQG/FhWz9kpZK1AklwyZiBrp61JvY/wC8F8qMlITHD9WHvqrd7FKUt5DhzlpUBQABOoiBabVDBY3FYlKlpUykBakwUqm3h40rCnuXY/ZaH4BBBTooWIPjxrTGx0oQtKSpSnAQpajKtCB5Xqnbm2FYdxoQCkglYi8AgW5cTRZ2nGJZbGUtuNqXm9cselPYXqoE/wCXArDpZUTKQIUBcGZt6xVuM2SS4wvtJLWsi6jaTawNvfWtq7ZPbFpDiWglIUVECVE8BNrVDDdpkUpa0qgEpULTabgW15Uh7msDhSyHFLUFrcWVEgRbgI/WtVL2eS6XQrLIyqHAxoZ9PShsAt5xDbnaCDcpCBcAwRNHlRvmNNA7TNNEJVfvRw4TWlvEmRVSl3+VXQEplVidBxNSyl7j3YG1ktWXJnWSYA4AV12G2ihRjMlUfeSZ9YrzFtGa6qZbHxoadzA2AI53NS41ui45P5WeltqjjmH641apUG1q5/C4jtE50WPGLCacYNZWATqeX0qYys2lGi7tJvR2Cwc95QsNB86lhdnxdQHQfXmauxeJCUkkgACSSYAAuSTyqiGyjam022G1OuKypSPM8gBxJ5V4XvFvs5iHi4BlAkIAJsOpGpPGrd/t8TjXsjZ/sUEhHDNwKyOvDkPOubLIArRKjNs6rZm1BiEclp1H64GpKaPWuSZxRbUHEGFDUcCORrq8PtLt0BxFiLKTxB/PgatvYx0b2QWiNfzqlbGYEaSD76ZDBqcMx4/nVeISlNtfDSuezVISM4YJcASDaDbSMpBJ6TB8zTnC4vJ3gJVHHTwrQUI0+VVOcZ5HyqGa2ew/bF/w+6soeB191ZVDOP3lbKcQ4Yspxenj7qWsbPKugrrNspSHXMwnvkilSzNJOzGaSYM3h0p6mpBsqIA1NSDcmB59BVrTc+zYcVHT9HlWl0ZVZyW7ez1Ov4lQdWgJeuEkZSAVayDI4edMN8nEIba45X21K8BPuozZuxQyXcqyoOLK7gCNeXjV2N2UHkFtQ7pF415gzzFKy29xBvUsuNCdVuICRzJPLwoba2y1KxQQhZQr7OSmCRJCvZJ68+lNcLuslpaFqeW7k9hKoypOk63iKsOxlLxacQV2CSgpi2huFTandgtuALdHEo7LIhORaDCx94qn2iTz9xFQ3SwquzLhcKUdo5KYTBNrz7U+HKmjuyWmsSMQ24c5ELQAC2qRqTrMwbfhpVhd3nUjKjELSmSQMqTc660wbW5XtdYXjWEgWLbgIPEEKm3hSzC7PUzjm2zOXvFsm/dIVb1t/vXWDd8F5t4qUC2kpi0GQbn1o3E7voW408oqCmpywYBB1BEGR9aTY0xNjME26CkpSpTcTIuJ7wv1pDsuUl5kAwnMQOQUkmK6baWxQ652iVqZXAB7PiBoCDY+JqpOASwhQBJK82ZSjK1FViSdNPSmhWKd3MOhOHSv7xmY1sox0HjRKkT4UIxu7PdQ68BwAUAPhRuLVCsgMkaxpPKhbjl5NIITZIlXuHjVTrF5JKifSrGmzRyEAD9elS3XAVfIqcbPCw6/r3VFkFRCRxNh1o59oq/WvlT/AGRs5tgF1yAqBa0g8vGKHPShxhqdDrYexypsMiQEx2ihzN8o5mPQV2WHwyEDujxPGuR2JtpCV9skkNqOVyeHBK/LQ9D0q3ePdvFP47DvNP8AZstZStOZQ0VJIAsrMnu3rGHnudeTsu3Y68mvHv2o77h1RwzKv7JJ76hotQ4D+EH1PhTH9of7SQkKw2FVJMhxwaDgUpPPmfSvJHFlR5/r4V0pUczLW3ovxqo4ozUSOetaUAPGmFFrCryb9KNweJW0sLbMHlqCORHEULhWL3/OryIFAmdzgNsB9EI7ivvJ5HmDxT+jQuJwxByj15zXGsuuIIcSYg2rtdm7ZQ+idFD2k8RzjmOvkeubVbofJS3hTxJJqxDIFyLQeOtXOKKrAEActTVBSYI4R8qzbstI9UzDpWqjArKYxPtlmH3CeKjE+PClM5jan+3cGtbysokSf1et4HZYRdRlXHkKz1pAsEpS9hGpkgREdOJPWtxw0HLhTLHYFVynTn0+NLw2ZgXJqlJNGUsbTom23NquxDuVJCfWrWMJlEq8h1oXFkrVCeJqNWp+xo4aI+7FyyAKFW8VHKnT3V0KN3xErMnlwqn7MlCr9LVpHLFsh4JRVsXMbNPGjBgwmjUSdKwsRdV49KJZFdDhhbVlbDE62TwFWupEeHoKg5jAPE2A4nwqh9kmCq3JPLx5mlfkrTa2IqCeH50HiMElcToKMQ1zrZSFd0iRy50nMaxf3Oax2PCZS14FQ+VBYPBHXVR16eJrpFbtpkmSByHwmisPs5CBb8qqORNbCnicXuc+cGrgJ5Xj/YdaJw2DIiRJ5AWFPF4YG5tQONchOVNp407I0i7FYkI9kyr8XLh3eZoEOqUOMVJzB3F/14Uw2RgM6xwA8b1bkkiYxbYz2AAlo57AzIOhBHxj4ilu9X7RVN4cYRontIyrXxSjQCR9+PTxojfl1TGGBbsZgEDTmZ6W9a8ubbKpM9TPvqMSt6jpyvTFQIOH1rSGz+tafvbBAaDgIOYCNePHS2mlD4jZCkN5ld2TAnU63jyroo5rFDkJtxqpBq5nC5taKY2UTJNkjjp+taRVgaXjViXB4mrmtmqWTGnM29JraNm2JNFMVopViJEe+sYxCkKC0GFDiKsbwJJt6UUrYboAMC4kXooLR02ydqpfQPuuAXA9lXMpHDqPSmCGwbRJ4VwDJUhXdJSocdCCK9K3A3kZeWEPISl/7qvuqPhoFfHhWbh4KT8noX2RXI1lNJrdKiyKsAkkmLmqRsdHX1rKyocV4LU5LuSVspBtf1odG7rQMjN6/lWVlGleBan5MxO7raxBKh4ED5VmG3baR7ObxkT8K1WUaVVULU7suOxkc1ev5VQ7uyyrXMfP8q3WUKEfBTnJ7Nk0bAaAgSPMfSpDYbfX1/KsrKWiPgPmS4spG7DIOYAzztPrFac3XaJmVz4j6VlZTUVdi1NqrNK3WZPFfqPpW2912U6ZvUfSsrKelBqd2TVu60fxeo+lVjdZnmv1H0rKyhRS4QOTfLNK3UZOpX4SI+FVK3MYOpX/ADD6Vusp0iSk7h4eI7/qPpReH3VZQIGfxJE/CsrKNKGm0Rxm6bLqCheYg9R9P1Nc+P2N4GZBeHTOI/prVZTSrgG75DMN+y/CoBAU9B4FYjrHdtV2L/ZxhHIz9oQNBmEcuXK1ZWU9TJpAY/ZHgv8AF/mEf01Yv9lWDKcp7WOHfFvDu1lZRbCkaV+yjBkRLv8AOJ/prF/sqwZMy9YRGcR/TWVlGphpRdhv2Z4RHs9p/Mmf6auV+z/DmJU7a3tD/wDmt1lGphpQJjP2WYNwgq7WRaQoAx17t6oP7IMFa7wI4hwA+oTWVlFsKR1v/Dx+Jf8AMaysrKQz/9k="/>
          <p:cNvSpPr>
            <a:spLocks noChangeAspect="1" noChangeArrowheads="1"/>
          </p:cNvSpPr>
          <p:nvPr/>
        </p:nvSpPr>
        <p:spPr bwMode="auto">
          <a:xfrm>
            <a:off x="155575" y="-1379538"/>
            <a:ext cx="3781425" cy="2886076"/>
          </a:xfrm>
          <a:prstGeom prst="rect">
            <a:avLst/>
          </a:prstGeom>
          <a:noFill/>
          <a:ln w="9525">
            <a:noFill/>
            <a:miter lim="800000"/>
            <a:headEnd/>
            <a:tailEnd/>
          </a:ln>
        </p:spPr>
        <p:txBody>
          <a:bodyPr/>
          <a:lstStyle/>
          <a:p>
            <a:endParaRPr lang="es-SV"/>
          </a:p>
        </p:txBody>
      </p:sp>
      <p:sp>
        <p:nvSpPr>
          <p:cNvPr id="4106" name="AutoShape 6" descr="data:image/jpeg;base64,/9j/4AAQSkZJRgABAQAAAQABAAD/2wCEAAkGBhQSERUTExQWFRUVFxgZGBgYGRcXFRwXGBoXFxoZHBcYHSYfHBwlGhUXHy8gIycpLCwsFR4xNTAqNSYrLCkBCQoKDgwOGg8PGiwkHCUsLCksLCwsLCwsLCksLCwsKSwsLCwsLCwsLCwpLCwsLCwsKSwpLCwsKSwpKSwsLCwsLP/AABEIAMQBAQMBIgACEQEDEQH/xAAbAAACAgMBAAAAAAAAAAAAAAAEBQIDAAEGB//EAEYQAAEDAgMFBQUFBQYGAgMAAAECAxEAIQQSMQUGQVFhEyJxgZEyobHB0RRCUuHwByRikrIjM2NygvEVFkNTc6I0VBez0v/EABoBAAMBAQEBAAAAAAAAAAAAAAABAgMEBQb/xAAwEQACAgEDAwIEBAcBAAAAAAAAAQIRAxIhMQRBUSJhBRMycRShsfAjQoGRwdHhFf/aAAwDAQACEQMRAD8A6Lb28D6cS8hDq4C1ADMQkAGlLm8+JmBiHCr/ADGP9q3vNiP3t9P+Kqw43pcnDzc+g4+JqXtyZp2GNb1Yr/vuE885gfWpp3nxX/2HfHMYpcpok/AVLLB5nlwpPcd0MkbfxZP/AMh2P8x+FGf8fxAv9oc5RmMfnS0OBItrzPz/AF60vcxonuyT+I/KmkS5HTP7yutpClPuH+HN+jShW+eLcXIdcTOiQqBSpxAsVGTyqKQTpYfrjV8Erfkcu7x4lIvinSeizAoBzfDFz/8AJetyUarDCU3X6cTQTqhNvSl9jRbcjZO9uL/+w75rNbb3qxYucS6emY0raaUoaRVww4T49aEkOU2Gr3nxpv8AaHv5yBVJ3oxk2xLx6BZoUvEggX6/lVTbiUXJkiqohSY/w+9+LSj++XPNSio+mlQTvniRq+4f9RrmV4hSjGgotLISJJ996SSCd9xvhN6nGW0ttrU22gQlCTAA5AaCjv8AnrEEQFrSOqiVHz+lcu6grgAQKtQyRAuY60DituTpWN8cRJzOuRwAUdfWjGt4n1f9Zwf6jXLoB1tUmcQoKj1ooHJM7jDbyOoEFalKJ4mbdK6/A4vMgKKta8rw+MheY3FrcK7HZ23gSkT3BYA8uYFTuuRxafc65Ds6GtyaWqevY0Qy+dZ8RVFhgnnUVLrC6Iodbs0xEy6edYFnnUQmrEooA2knmalJ51sVhoArUo86FxOHz6ldvwuOI/oUJ86JiokUAWdkOav5lfWsqyK1UjPKdvADFPzr2q+vH3UsQSTyHM6UXvcvJiXlESe0VA8+NI2cSXFAOGByFh5xoKSjZg5bjJLZV/dpJn7xtbn4Vp/K1acy+nDzqT7y4yptNp08ABwFKVPBtWVSkpP8SgPO5qkkDbZJ10nU25D9XqvNGlTfeQL50HwUk/OqklJvI9RVIT2NttE3NEOYjL1PADSqQufZMAcT8oovD4RKRmUR0Ez60McdgXsSe8s2qxCEgXhKffUnUZiD6AXNDrweY6/Os3sdMI3yWu7QEQ2POqU3EqqbeAy6nXSqsQsDjMcBf8qlSHLFvvsbfXlTOgOnXqOfwoRDQPtW5nVR8tBUpJN5J6mfIUa3hgOEn/1H1q3IiMPAI43MZU5U8BqfEniatYw0XOtGBHEmTz+6B46UOMeyD/eJt/mV5dwGiyZWtkWdK0lzl68PzqhO0mfvrAtoQsAnlmIo/CozJCgUkH8JCgPMU07MJJopBJ6DrrViERU8oHjWE1aMW/BYhVONj4kZsvFXHlH1+dJEipNOwoGlJWhQlTs9N2a9mRzy28v18aLSuKU7HxCVRl9lafORr52pmms0eiGMEm1EJaofD60alNUSaSirAK2BWyaANVUpVTJqlRpgZNbArSRVgTQBZWVusqRnjW87ebGPDUl1cDzoNvBhF9Tz60026YxeIgSourk8AJ0patBOpoRyTluY29KwPCiMEyleIeKkiUoaT6hajr4igQohVuFHbHXmU+o8S1p/kpNbmcpehoJXgEk2SnzCT8qidlIj2E/yp+lGiorSKZxamAnYjR/6ST/oT8hWf8vscWh6AfCi8vjUkx1oHrl5BE7Cw40aioHYuH4Nx1lQPxpgAOcVB1A50B8yXkEXsJhU90zGudf1oZG7zXa5Bnjs83trsc0Djyn0ps3PjQ2aMQr/AMQ/qrLLtFtHf0MpTzRUnaKcRukyNVuW/jPzpCcD2ysuELhSkwXlqHZCOCRlldNcc6cW6cOkkNIgvKEgmbhsfP8AKnCG0pSEpASlIgAchyFcinJbtn0LxxlskK292kGC+pT6h+OyB4Niwpm2gJskJSOQAHwqV6qLhnTzOlJzb5Y1jS2SLVGdRNJsZu+ypRUkFpf4mu6fMCx8xTdVkkngCba+VcLtDfdX/SRlH4l3P8ot8acdUvoFNQiv4gwxa3mVpDxQWzYPBBIngFgKGU0bjsG420XAtpaRBgBQJBIFjmI41z2xg+88lxSVOIuFZ7IKFCFATbQ8BwFMMek4VC2SSWXRLROqVgpJQehF/wBGt9ck1G9zkeDG4uWnYLZmZJo3A4fMeAiTJMARcyTpag0Ko7ZWIyrggEGxB6/XTzrsndbHjQS1K+Dtdk4bsy2nx9Temzar1wewNqO4d8YNSQ6Rm7ElWTuXISoqmYTcRJNxwrpm2cUv/qNND+FBcP8AMsgf+tZQ4PRlV7HRN1d9uQ3dxaUDmohI99c4NiqV/e4l9ccEqS0n0bAPvq/CbDw6CCGUE/iWM6v5lyaokajeRpVmszx/wkqWP5/Z99XYfEuKPea7NP8AEtJV/KmR76IbNhGnuqSqYiKzUBWyakhNMDaUVbFaArZNIDdZWVlIZ5NvC8lOKf59ovw1+NKVPhVG7woSMY+pySO1XCRxv8KWISVX9kcuJ8PrVUcUuSt1flRuwBd3xR/T9Ipc8oTamWxhd7h3ke5tH1pMyyfSxoetbT4VopMa/CtgEfoUjjJ5P1aq1NnpUVuGaiF0ATSelWFxCU5lEJAuSeQ1N6ipwDhQO0ILjSVWScy1E2TCBbXgFKB8QKmTpWbYMXzZqHkITt1mQSh1KfxlCsnjzA6xW9pvpbeU7ZSQwFCDMiVEXHA5aT4rfHCJVlKlLvBKUyPUkT5TS7ePHpZYSlgJKMSkyq/si+VImE3WZHObVza5TWlqrPfh0mPBNZISuuRpuumMMHFe06pTijzKiT8Iq5O2mVOBHaJKzMJBnS5uLaDSk+6O3C4jsFGVNju9Uz8rDwrnMW39mxnJKHAof5FGfgSPKoULk0zu+ZphFrg63Hb2dk+Gii0pzKJ4HiAOXXka5rFbYxheU32q8wURCbacgByFG774cf2bo490/EfOlu03iDh8QNVIST/nbOU/AVpjSpOjHLKVtXx+gZgN8sQ0oJe74GoUIX66+tDbVIZxIcQEqQuHEAiUwrUes+FMd8XELaaXxUZHPKUyfLSleIaKsE05+Ba0/wCk3HvmnCnUqq9iZ2rjd1ujrN19rHEIVngKSqLSEkHSPCI9KI27g+1YWke0kZ0f5kX94kedclhN8FtMpbSlMpkBRuNZHdHHz4U73R2jiHXiXQotlNiU5UhQI0sNQT6VjLG4y1cHRHKpx0PeyGBxGdtCvxAH6++aaYVs5gRe4PnSjBMZFON8EPOJHgDb410272RboCzHLqa9Ju1Z8841PSP393E4hIKpStMdm4my0KGigfG8G1PmWykAEyQBJ5niY661NlIi0GrHFVCVHYY3xqCbGtJNTJmmMKw2JtBooLmlKUxRrLtAgpIq1AocPCq3doRYXPuFMQapVUuO0t+1LUYmiCqkAfmrVarKQzxnek/vr5Jn+1XbzpclZ1o/elH75iP/ACq+NLcpqzilyVKJJ+dOtitXdP8AGPc2j50pQ1PG8j4inWzdottKdSoKJ7U6Jkeyka+R4Ukm+DPKvTsFqmbWrFE8frWL2uxHtKB6oc+MUMdqNH7/AP6ufNNPRLwcml+CSkmbn31c2zMaVX/xFpcJSsSZgQoTFzqmKg8+luFLIuRHU8qmnwKmIN7NpvMvBtshKVJBChckyQbmw/OhcLuw6sqLjpKilSSAc6riwUSbXgwKJ3weQ60lcjMg6ccqrGx8jVm55Qy2XO1BLmqDAhSSRPOY40UzujJwxpx2Ykwm120YRbBZBdUVJzQNDxJ1kHh0FU7W2c40whKie4UkiZCS72lhy9lM9as20039tIUoBD1wpJEJWrj4ZtRyVVuFwr6g5hVJC8wRlXmGVIQSpPe4puRGo8orNrTuehDI8jS9hIxi1NrDiO6QZHLqJ8PjTvejK82ziEaLGU+IuAeo7wpphtndvhXMKuA7hyctx1yweI1T4EVVu7uy9kcbfSEtLg5ZBWFDRQiYt8BWMpK9XdfodsISa09n+TFWP2wlzCIQf7wFIIjgmRM9RHvqf2FS9nJXBOR1Uak5Tb+qmX/4+vJdOXlk73rMV1ezW22UJaTYAWEiT15yT8azlkjFejzZpHFOT9fijz/Abp4l8pzhSEAQCuZjklJv8BXWq2CnsAzByAeBN515k0+dfjhQzxzXv6GsJ5pSOnFgjATYLZbTR7raUnnEq9Tem2EQSR40PlE3+YrWO2mMO0pz8IhI5qPsj1v5VFuTNWowiKcMjMt5fBTzpHqB8qtmNNelH4fZpaYbQr2wCVf5lEqPpMeVAOqivZXFHyOR3NscbM3hW2e9K0jhMKHgfka7TZm0kupkKzA6E6+B615m05TfYO1OydAJhKj7+BoaNMeSnTPQstbUOlQSqb1ZSOogFGp5jWlOAD9TVD+J5+n1oAvS9PH86oXiATAoMrJPyH1q/C4ME3FADLC4eL8aKDdbw7ZNFBugRkVlTit0hni28zf74/H/AHV/GlymzoBNPt48P+9PFVh2io5m9LCvgkVqkcL5F6cOoKBIq3CKu5x/tXPjRCNeZ50Ng2v7w/4rn9VdHTL1in9NhCQL2qbbuorR1q3CNAgk8TH69K9A5wbCJz4hayTDMISOpTKldTCoHnV+2GCGy4CZa76fLURyKZT51UUKQ6tTZSrPGZBlMkCJSqDBgXBHKt4h1TndWAhEiU5gpSiLgWsEg3PE9OPnTxZHksdPUmQ2g2laVCLKBEnWCNfGgNk7NDCChSs5Jm6Yi3wNqYYrFpTAKgMxgSYkjlQy8YkPJQqZcBKbW7vXnau9qN2+Sk5VSLnMG2b5RI0PETVLDKO0WIBhKNY/i+tDv4h1x1bTJSkNgElQmVG4HQdaXYzFraxiCT3VBCVgezKgefI6Vw9bUsTS8np/DHo6hOXgt252Ta0uJyBQ9pBIGZJ5Dn+uFKMfvGmYbbgc1G/oPrV2AQ02+424jM52sJMZrHn8fOqMSwWsQsJSDYqSkiZSbkAdL+hryElwz3Mkp1qjsm6fegvZm2kLbWVpAWhJUB91QH0MWoTAbBexDS3wZyGLzmJF4TyiRahtmNJWpZWpKZSvLwBUoGByGvGuq3G200llbK1BKgvMATlkEAG54gp99VL0JuJyuXzdOp+S/dTaKsThnGFLIcSmEr1OVUgTzg28CKzBYBK0ggZbXhRtFiLHnNKN39odjjHihJWDnCYMJ9sFJKtAm2tOf+ONMoKJ7V1RJIb/ABKJUb8BJrKUPVsdnSTio3P7EccyltJUpwgD+NXuvfwpGWVOJU8uciR3EqUo8u9c1RtjEO9qhT6LWUlv7uUm48a7PaaULwKij2VISoaRYj32IqtGjcJ5YZW41SXb/LD9qvXPmKSqptjBJJ6mlq2TE13I+SlyUhdXNJB8ooeppoJPQd3dsBbQCiJRYzy4Gmbu0EpFiPHhXmiMaUjukpPMGJqP2tSvbUpXiaVHUs1I7Ham86EcSsngk/Ouff3qeUe7lQOneJ9be6lDi5MCti3jTozeVsbHazirqWT4GB7qe7t7dXfMqUjnf31xhJOunKj8OrKmRpNTJbDhOpWz1bZW10uDSOVMyuvNdkbeCCAb3sBXftOyAelRG+516otekNmsqEVlWB5JvHfFvz/3FfGlhVPQe+jt5XP3x/8A8ivjS5K509eArVHC+TZ9pPQ6CpbNV3Vf+Rz/APYqhjiQlaREybnzqez3hkvxUs+q110dOqkwyP0oWP70tzCApZ6CPeb+6rMLtxZKkBGVXZlxIVJOaNCLWpXs9DiH1soygBZUZF8kiwOuhFG49OTFML4KBQfl8a0U5NW33G4RToAc3kUtrODlcSpJMcUzeJ8RajtutFfYZDCipRSeoSFCgcNshLgdbMBTazlPQ6A9PrVqVBbWECrw4pCh4CPkKm5NU/3uVUU7X72LtpLD+D7X7yCCRxF4WPfPpQW0MUpsNFUryKSptz8SCLpP8URTJWALa1pQkdi6iFCYCVxYgdalhMEThgy7ExHPnlPiKtwlJ+/+iVKKXsWYR0N4vXu4hpKknmpOnu+NA7y4cKLuU95CW1+QMfM0yRsdKsOltaiS37Kh3VDw+HlQ+z8IEOOpBKrJkquTfj9K5+r1Rxbrudvw6CyZ0k+zQCdpBD6XcqlB5pNkiVZhH+1XOYd191t4IDRQYhSpJR1AFjdVutOOxAIIF/19KJQyRyrxdfg+sXTbVJ7c/wBRTht30JdUsEZVatkApv49b2rMRu4wToUn+EkH504KelCYqBfS3DrUvJJGy6XE1WkBRuwwkaLPifoKa7L2GnMEoSEmJJAuB1JvQQdkG5tXVbstd0kXtJ8B/vV428jpnL1MIdNjcoJX2KNubil/DlIMuAS3Ma/h6A6eMVyW5mIz59nunJ2hIQVapXN0RzJHqOtew4MhSL+BrzL9pG7SkuHFtSdC5EhQUDZz4SeYB5126VVHzkss3LU3udy/utJJFp4WI+VJdo7NLaoI14/lRO52968Xh0qUoFxCglzn0V4KHvmulxuADyClWvA8jQn4OaeJM8+xWCtahk4MzpTlxsoUpC9RVKhwq0zjaoAVgbXocM3gU5LdqGKBJFMSQMhpIEQSrppWmsItR0imbBgWAHWoPv8AAXoK+xR9mQm6r+FV4h2RYQBw/M1py11G9QQ4SelSX9wzZWGK1gV6ZsZUJCT5H5V57s3EhJk9PD0rsdm7UEEaHhzj5VlJvUdeGMVBnU1lDZzWVoM8f3oQfteImw7Vfib0uUqBT3eRKRin7yS4ryvoBSV4Ct0cMuShTcx4z6VvZGOa7MBa0hQKpCrH2lfWpieHGjEJ7MSbekmrjkcXsLlUxO+0kYtL6HWssQsFV+RgRyg+VGY9DD2XM4nuKCgQsAyPGovYorPKqFYY8TV/M525HzRb2bIWpwOJlWveEW0tVSXGwYBb52UkCTx11q5CoEAT1N6GWz4Vaz12FpLgpJ++j+ZP1qwYf+NP8yfrQ6cCSJsI8KihtQ0j0FV+I9haA23BQ8lA/OhNmIJef8Rx4EVawk8kn/Qk/KjAARCkIP8ApSPgK5+on82Gk6+jzfh8nzOTYSNJvViV8KG+ztKN0JA8AKqcwzfBCQPCvN/C+57v/uKvo/P/AIG9mo6EQKgrBE2JMChG8Ig/cT6CtKwzf4QPUfCh9L7gvjq7w/MO/wCHpSnNNdLuomIPDMR1vr8RXFhhE+zp1UR6TXWbrupKVISnKQJsSZVw1Jj2YpwwOErMs/xSPUY3BRpnUYdGRxSOBuPL8jVuLwmeLWNleBqLjoDiCq0pGvMjTxqYcKVGxIMaRbnxroPNBjsJlsKWhCUGL5QEyOsC9X7PxGaytRx5j60QsyI1BqLbJExxM0CFm8WyA6nOPaT7xXL4dkAda78prh9qM9m+pMW1HgaODmzR7lSkTpVK2wLVJePAFxS9eOKjOgqjnL3Ho19BVasx0sPfVrTQAzqvQb+IzEybcAPrRRon4MVA1M0vx2M7pGgMAxrEjiKtXJ8KGxMAJA/EPrSKSDtk4wnUyU3BFwQdFePP6U5wu1VkwmwEknU1x+zFqJKQbG8RoZv5EaefKuowiQlJjkaxktzqi6VHp/bdTWVTmrKsZ51t9J+2YgxbtV386WhJJ0inm3m/3t8/4iviaTvv3/XpWqOKVtskhIGlc+va5XiygnuTkHLN/v8AGmmMxWRClfhHv4e+uZVg3QyDkFiXQue9eDp5D0obLhG+Rxtp9TTYU2Y7wBMDSDz8KJ2u4W2VLESIifED50Bt3EdphULGhKTHIwqR60TvG6Psyjrmy+8g/KnY0uAN/HOkMJQQkuC8gQTAPkKI2fjipZbcQA4kTA9kjmKpxTJS7hUqtCT7gPpW8S8PtTWSxSlWY8YMxPr76B0grBbQUtbzZgdnZMAm9xf0FLIe7Xse0RJTmkJt4VfsNEv4k/xD4micMxOPI4BqfWKA2TZrEPuJU2y3GdSZKjpA1MetE7Px6gHkOgdq0JHBJBEg/D1qGIfCMf4tZR4zJj0NDuIKsS+TwYBPpaaLCkVYbbLqUodWlDiFmCAMqkzIHThTDbGOUHWkd0hZM8IAjSKR4FB/d0uEltYlINkhUkCY1v8A1Cm+1W4xOFvJJVPutSsbSs3tHHdi3mAlRMJHXU+4Gp4d0KSF8FCfyqjaRW7iAlpCVBlNwowMy7XjjEelV7CSQFtKHebVpPA/n8aL3I0+kLUqus3QwJCc6jBUq0agJB18zXNKcy6AT4U23e2pklJ590kwBOuusz7qUrNMdJ7noKXM6QYvyPAix/3qKr0PhMSYAUPAj2T0ngelFLANvPwNSjc0F3tRaTImg2xejWha16YiKxXMb3YHvdoOAE+Bj5zXTKVehMZgw4DPKI4EculJkyjqVHnjrc3NCqRe1ehYrcodkcqoVGh08J+dcg/slxv2kkXjn/tTizllikhc+8Y8KEUrnTFwATIvS4sSTV0TwUqcJqC25joZPoR86uWgChcSshJI1AqGaIp2UB2t4tfxgKg/rpXV4BsvKypvbXgBXGYVX9vfTvae7j4/rTtN3scsOJShIvpOgA4wNazlydFHpn2St0VmPOsplHlW8byjisQBYB1UnzpY0zPeNh76c7wt5sU8D7IcXbrNzS1Z41aOd1YLtjZfapCM+UBQJAEyBwJmB76vSyIiNbR00jwqTaZOlMAwABzpol7CPD7spDCmlrOUqKk808o5/nQK931HKlTyltoMhJAGnO+lWJexTzrwQ6kJbXlgpGl44dKIxTjrGGUtxQWuYSYgEqNhHS5qth+ryC7R2KXVJXnUlSZuOtXbM2EGxNypWpOpray/hezceUFoWQFpi6Cq/wCvCOtaxuIccxXZIcKEdmFd0CSZjUjrQG/FhWz9kpZK1AklwyZiBrp61JvY/wC8F8qMlITHD9WHvqrd7FKUt5DhzlpUBQABOoiBabVDBY3FYlKlpUykBakwUqm3h40rCnuXY/ZaH4BBBTooWIPjxrTGx0oQtKSpSnAQpajKtCB5Xqnbm2FYdxoQCkglYi8AgW5cTRZ2nGJZbGUtuNqXm9cselPYXqoE/wCXArDpZUTKQIUBcGZt6xVuM2SS4wvtJLWsi6jaTawNvfWtq7ZPbFpDiWglIUVECVE8BNrVDDdpkUpa0qgEpULTabgW15Uh7msDhSyHFLUFrcWVEgRbgI/WtVL2eS6XQrLIyqHAxoZ9PShsAt5xDbnaCDcpCBcAwRNHlRvmNNA7TNNEJVfvRw4TWlvEmRVSl3+VXQEplVidBxNSyl7j3YG1ktWXJnWSYA4AV12G2ihRjMlUfeSZ9YrzFtGa6qZbHxoadzA2AI53NS41ui45P5WeltqjjmH641apUG1q5/C4jtE50WPGLCacYNZWATqeX0qYys2lGi7tJvR2Cwc95QsNB86lhdnxdQHQfXmauxeJCUkkgACSSYAAuSTyqiGyjam022G1OuKypSPM8gBxJ5V4XvFvs5iHi4BlAkIAJsOpGpPGrd/t8TjXsjZ/sUEhHDNwKyOvDkPOubLIArRKjNs6rZm1BiEclp1H64GpKaPWuSZxRbUHEGFDUcCORrq8PtLt0BxFiLKTxB/PgatvYx0b2QWiNfzqlbGYEaSD76ZDBqcMx4/nVeISlNtfDSuezVISM4YJcASDaDbSMpBJ6TB8zTnC4vJ3gJVHHTwrQUI0+VVOcZ5HyqGa2ew/bF/w+6soeB191ZVDOP3lbKcQ4Yspxenj7qWsbPKugrrNspSHXMwnvkilSzNJOzGaSYM3h0p6mpBsqIA1NSDcmB59BVrTc+zYcVHT9HlWl0ZVZyW7ez1Ov4lQdWgJeuEkZSAVayDI4edMN8nEIba45X21K8BPuozZuxQyXcqyoOLK7gCNeXjV2N2UHkFtQ7pF415gzzFKy29xBvUsuNCdVuICRzJPLwoba2y1KxQQhZQr7OSmCRJCvZJ68+lNcLuslpaFqeW7k9hKoypOk63iKsOxlLxacQV2CSgpi2huFTandgtuALdHEo7LIhORaDCx94qn2iTz9xFQ3SwquzLhcKUdo5KYTBNrz7U+HKmjuyWmsSMQ24c5ELQAC2qRqTrMwbfhpVhd3nUjKjELSmSQMqTc660wbW5XtdYXjWEgWLbgIPEEKm3hSzC7PUzjm2zOXvFsm/dIVb1t/vXWDd8F5t4qUC2kpi0GQbn1o3E7voW408oqCmpywYBB1BEGR9aTY0xNjME26CkpSpTcTIuJ7wv1pDsuUl5kAwnMQOQUkmK6baWxQ652iVqZXAB7PiBoCDY+JqpOASwhQBJK82ZSjK1FViSdNPSmhWKd3MOhOHSv7xmY1sox0HjRKkT4UIxu7PdQ68BwAUAPhRuLVCsgMkaxpPKhbjl5NIITZIlXuHjVTrF5JKifSrGmzRyEAD9elS3XAVfIqcbPCw6/r3VFkFRCRxNh1o59oq/WvlT/AGRs5tgF1yAqBa0g8vGKHPShxhqdDrYexypsMiQEx2ihzN8o5mPQV2WHwyEDujxPGuR2JtpCV9skkNqOVyeHBK/LQ9D0q3ePdvFP47DvNP8AZstZStOZQ0VJIAsrMnu3rGHnudeTsu3Y68mvHv2o77h1RwzKv7JJ76hotQ4D+EH1PhTH9of7SQkKw2FVJMhxwaDgUpPPmfSvJHFlR5/r4V0pUczLW3ovxqo4ozUSOetaUAPGmFFrCryb9KNweJW0sLbMHlqCORHEULhWL3/OryIFAmdzgNsB9EI7ivvJ5HmDxT+jQuJwxByj15zXGsuuIIcSYg2rtdm7ZQ+idFD2k8RzjmOvkeubVbofJS3hTxJJqxDIFyLQeOtXOKKrAEActTVBSYI4R8qzbstI9UzDpWqjArKYxPtlmH3CeKjE+PClM5jan+3cGtbysokSf1et4HZYRdRlXHkKz1pAsEpS9hGpkgREdOJPWtxw0HLhTLHYFVynTn0+NLw2ZgXJqlJNGUsbTom23NquxDuVJCfWrWMJlEq8h1oXFkrVCeJqNWp+xo4aI+7FyyAKFW8VHKnT3V0KN3xErMnlwqn7MlCr9LVpHLFsh4JRVsXMbNPGjBgwmjUSdKwsRdV49KJZFdDhhbVlbDE62TwFWupEeHoKg5jAPE2A4nwqh9kmCq3JPLx5mlfkrTa2IqCeH50HiMElcToKMQ1zrZSFd0iRy50nMaxf3Oax2PCZS14FQ+VBYPBHXVR16eJrpFbtpkmSByHwmisPs5CBb8qqORNbCnicXuc+cGrgJ5Xj/YdaJw2DIiRJ5AWFPF4YG5tQONchOVNp407I0i7FYkI9kyr8XLh3eZoEOqUOMVJzB3F/14Uw2RgM6xwA8b1bkkiYxbYz2AAlo57AzIOhBHxj4ilu9X7RVN4cYRontIyrXxSjQCR9+PTxojfl1TGGBbsZgEDTmZ6W9a8ubbKpM9TPvqMSt6jpyvTFQIOH1rSGz+tafvbBAaDgIOYCNePHS2mlD4jZCkN5ld2TAnU63jyroo5rFDkJtxqpBq5nC5taKY2UTJNkjjp+taRVgaXjViXB4mrmtmqWTGnM29JraNm2JNFMVopViJEe+sYxCkKC0GFDiKsbwJJt6UUrYboAMC4kXooLR02ydqpfQPuuAXA9lXMpHDqPSmCGwbRJ4VwDJUhXdJSocdCCK9K3A3kZeWEPISl/7qvuqPhoFfHhWbh4KT8noX2RXI1lNJrdKiyKsAkkmLmqRsdHX1rKyocV4LU5LuSVspBtf1odG7rQMjN6/lWVlGleBan5MxO7raxBKh4ED5VmG3baR7ObxkT8K1WUaVVULU7suOxkc1ev5VQ7uyyrXMfP8q3WUKEfBTnJ7Nk0bAaAgSPMfSpDYbfX1/KsrKWiPgPmS4spG7DIOYAzztPrFac3XaJmVz4j6VlZTUVdi1NqrNK3WZPFfqPpW2912U6ZvUfSsrKelBqd2TVu60fxeo+lVjdZnmv1H0rKyhRS4QOTfLNK3UZOpX4SI+FVK3MYOpX/ADD6Vusp0iSk7h4eI7/qPpReH3VZQIGfxJE/CsrKNKGm0Rxm6bLqCheYg9R9P1Nc+P2N4GZBeHTOI/prVZTSrgG75DMN+y/CoBAU9B4FYjrHdtV2L/ZxhHIz9oQNBmEcuXK1ZWU9TJpAY/ZHgv8AF/mEf01Yv9lWDKcp7WOHfFvDu1lZRbCkaV+yjBkRLv8AOJ/prF/sqwZMy9YRGcR/TWVlGphpRdhv2Z4RHs9p/Mmf6auV+z/DmJU7a3tD/wDmt1lGphpQJjP2WYNwgq7WRaQoAx17t6oP7IMFa7wI4hwA+oTWVlFsKR1v/Dx+Jf8AMaysrKQz/9k="/>
          <p:cNvSpPr>
            <a:spLocks noChangeAspect="1" noChangeArrowheads="1"/>
          </p:cNvSpPr>
          <p:nvPr/>
        </p:nvSpPr>
        <p:spPr bwMode="auto">
          <a:xfrm>
            <a:off x="155575" y="-1379538"/>
            <a:ext cx="3781425" cy="2886076"/>
          </a:xfrm>
          <a:prstGeom prst="rect">
            <a:avLst/>
          </a:prstGeom>
          <a:noFill/>
          <a:ln w="9525">
            <a:noFill/>
            <a:miter lim="800000"/>
            <a:headEnd/>
            <a:tailEnd/>
          </a:ln>
        </p:spPr>
        <p:txBody>
          <a:bodyPr/>
          <a:lstStyle/>
          <a:p>
            <a:endParaRPr lang="es-SV"/>
          </a:p>
        </p:txBody>
      </p:sp>
      <p:pic>
        <p:nvPicPr>
          <p:cNvPr id="4107" name="Picture 8" descr="http://4.bp.blogspot.com/-agmBfMV6J-c/TV8CT3id4MI/AAAAAAAAAAM/hnCeiEZnlmk/s1600/AuditoriaForense-1.jpg"/>
          <p:cNvPicPr>
            <a:picLocks noChangeAspect="1" noChangeArrowheads="1"/>
          </p:cNvPicPr>
          <p:nvPr/>
        </p:nvPicPr>
        <p:blipFill>
          <a:blip r:embed="rId5" cstate="print"/>
          <a:srcRect/>
          <a:stretch>
            <a:fillRect/>
          </a:stretch>
        </p:blipFill>
        <p:spPr bwMode="auto">
          <a:xfrm>
            <a:off x="6248400" y="3200400"/>
            <a:ext cx="2590800" cy="2886075"/>
          </a:xfrm>
          <a:prstGeom prst="rect">
            <a:avLst/>
          </a:prstGeom>
          <a:noFill/>
          <a:ln w="9525">
            <a:noFill/>
            <a:miter lim="800000"/>
            <a:headEnd/>
            <a:tailEnd/>
          </a:ln>
        </p:spPr>
      </p:pic>
    </p:spTree>
  </p:cSld>
  <p:clrMapOvr>
    <a:masterClrMapping/>
  </p:clrMapOvr>
  <p:transition>
    <p:dissolv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01" name="Picture 1"/>
          <p:cNvPicPr>
            <a:picLocks noChangeAspect="1" noChangeArrowheads="1"/>
          </p:cNvPicPr>
          <p:nvPr/>
        </p:nvPicPr>
        <p:blipFill>
          <a:blip r:embed="rId2" cstate="print"/>
          <a:srcRect/>
          <a:stretch>
            <a:fillRect/>
          </a:stretch>
        </p:blipFill>
        <p:spPr bwMode="auto">
          <a:xfrm>
            <a:off x="1619672" y="116632"/>
            <a:ext cx="6552728" cy="6669360"/>
          </a:xfrm>
          <a:prstGeom prst="rect">
            <a:avLst/>
          </a:prstGeom>
          <a:noFill/>
          <a:ln w="38100">
            <a:solidFill>
              <a:schemeClr val="accent1"/>
            </a:solidFill>
            <a:miter lim="800000"/>
            <a:headEnd/>
            <a:tailEnd/>
          </a:ln>
        </p:spPr>
      </p:pic>
    </p:spTree>
  </p:cSld>
  <p:clrMapOvr>
    <a:masterClrMapping/>
  </p:clrMapOvr>
  <p:transition>
    <p:wedg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2227" name="Picture 3"/>
          <p:cNvPicPr>
            <a:picLocks noChangeAspect="1" noChangeArrowheads="1"/>
          </p:cNvPicPr>
          <p:nvPr/>
        </p:nvPicPr>
        <p:blipFill>
          <a:blip r:embed="rId3" cstate="print"/>
          <a:srcRect/>
          <a:stretch>
            <a:fillRect/>
          </a:stretch>
        </p:blipFill>
        <p:spPr bwMode="auto">
          <a:xfrm>
            <a:off x="1835696" y="5373216"/>
            <a:ext cx="5400600" cy="1412776"/>
          </a:xfrm>
          <a:prstGeom prst="rect">
            <a:avLst/>
          </a:prstGeom>
          <a:noFill/>
          <a:ln w="28575">
            <a:solidFill>
              <a:schemeClr val="accent1"/>
            </a:solidFill>
            <a:miter lim="800000"/>
            <a:headEnd/>
            <a:tailEnd/>
          </a:ln>
        </p:spPr>
      </p:pic>
      <p:pic>
        <p:nvPicPr>
          <p:cNvPr id="52228" name="Picture 4"/>
          <p:cNvPicPr>
            <a:picLocks noChangeAspect="1" noChangeArrowheads="1"/>
          </p:cNvPicPr>
          <p:nvPr/>
        </p:nvPicPr>
        <p:blipFill>
          <a:blip r:embed="rId4" cstate="print"/>
          <a:srcRect/>
          <a:stretch>
            <a:fillRect/>
          </a:stretch>
        </p:blipFill>
        <p:spPr bwMode="auto">
          <a:xfrm>
            <a:off x="1835696" y="-99392"/>
            <a:ext cx="5400600" cy="5600700"/>
          </a:xfrm>
          <a:prstGeom prst="rect">
            <a:avLst/>
          </a:prstGeom>
          <a:noFill/>
          <a:ln w="28575">
            <a:solidFill>
              <a:schemeClr val="accent1"/>
            </a:solidFill>
            <a:miter lim="800000"/>
            <a:headEnd/>
            <a:tailEnd/>
          </a:ln>
        </p:spPr>
      </p:pic>
    </p:spTree>
  </p:cSld>
  <p:clrMapOvr>
    <a:masterClrMapping/>
  </p:clrMapOvr>
  <p:transition>
    <p:zoom dir="in"/>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3250" name="Picture 2"/>
          <p:cNvPicPr>
            <a:picLocks noChangeAspect="1" noChangeArrowheads="1"/>
          </p:cNvPicPr>
          <p:nvPr/>
        </p:nvPicPr>
        <p:blipFill>
          <a:blip r:embed="rId2" cstate="print"/>
          <a:srcRect/>
          <a:stretch>
            <a:fillRect/>
          </a:stretch>
        </p:blipFill>
        <p:spPr bwMode="auto">
          <a:xfrm>
            <a:off x="698061" y="332657"/>
            <a:ext cx="7618355" cy="5870910"/>
          </a:xfrm>
          <a:prstGeom prst="rect">
            <a:avLst/>
          </a:prstGeom>
          <a:noFill/>
          <a:ln w="28575">
            <a:solidFill>
              <a:schemeClr val="accent1"/>
            </a:solidFill>
            <a:miter lim="800000"/>
            <a:headEnd/>
            <a:tailEnd/>
          </a:ln>
        </p:spPr>
      </p:pic>
    </p:spTree>
  </p:cSld>
  <p:clrMapOvr>
    <a:masterClrMapping/>
  </p:clrMapOvr>
  <p:transition>
    <p:pull dir="ru"/>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4274" name="Picture 2"/>
          <p:cNvPicPr>
            <a:picLocks noChangeAspect="1" noChangeArrowheads="1"/>
          </p:cNvPicPr>
          <p:nvPr/>
        </p:nvPicPr>
        <p:blipFill>
          <a:blip r:embed="rId2" cstate="print"/>
          <a:srcRect/>
          <a:stretch>
            <a:fillRect/>
          </a:stretch>
        </p:blipFill>
        <p:spPr bwMode="auto">
          <a:xfrm>
            <a:off x="1885005" y="144016"/>
            <a:ext cx="5639323" cy="6597352"/>
          </a:xfrm>
          <a:prstGeom prst="rect">
            <a:avLst/>
          </a:prstGeom>
          <a:noFill/>
          <a:ln w="28575">
            <a:solidFill>
              <a:schemeClr val="accent1"/>
            </a:solidFill>
            <a:miter lim="800000"/>
            <a:headEnd/>
            <a:tailEnd/>
          </a:ln>
        </p:spPr>
      </p:pic>
    </p:spTree>
  </p:cSld>
  <p:clrMapOvr>
    <a:masterClrMapping/>
  </p:clrMapOvr>
  <p:transition>
    <p:strips dir="ru"/>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5299" name="Picture 3"/>
          <p:cNvPicPr>
            <a:picLocks noChangeAspect="1" noChangeArrowheads="1"/>
          </p:cNvPicPr>
          <p:nvPr/>
        </p:nvPicPr>
        <p:blipFill>
          <a:blip r:embed="rId2" cstate="print"/>
          <a:srcRect/>
          <a:stretch>
            <a:fillRect/>
          </a:stretch>
        </p:blipFill>
        <p:spPr bwMode="auto">
          <a:xfrm>
            <a:off x="1547664" y="0"/>
            <a:ext cx="5656184" cy="5115924"/>
          </a:xfrm>
          <a:prstGeom prst="rect">
            <a:avLst/>
          </a:prstGeom>
          <a:noFill/>
          <a:ln w="28575">
            <a:solidFill>
              <a:schemeClr val="accent1"/>
            </a:solidFill>
            <a:miter lim="800000"/>
            <a:headEnd/>
            <a:tailEnd/>
          </a:ln>
        </p:spPr>
      </p:pic>
      <p:pic>
        <p:nvPicPr>
          <p:cNvPr id="55300" name="Picture 4"/>
          <p:cNvPicPr>
            <a:picLocks noChangeAspect="1" noChangeArrowheads="1"/>
          </p:cNvPicPr>
          <p:nvPr/>
        </p:nvPicPr>
        <p:blipFill>
          <a:blip r:embed="rId3" cstate="print"/>
          <a:srcRect/>
          <a:stretch>
            <a:fillRect/>
          </a:stretch>
        </p:blipFill>
        <p:spPr bwMode="auto">
          <a:xfrm>
            <a:off x="1547664" y="5157192"/>
            <a:ext cx="5688632" cy="1609725"/>
          </a:xfrm>
          <a:prstGeom prst="rect">
            <a:avLst/>
          </a:prstGeom>
          <a:noFill/>
          <a:ln w="28575">
            <a:solidFill>
              <a:schemeClr val="accent1"/>
            </a:solidFill>
            <a:miter lim="800000"/>
            <a:headEnd/>
            <a:tailEnd/>
          </a:ln>
        </p:spPr>
      </p:pic>
    </p:spTree>
  </p:cSld>
  <p:clrMapOvr>
    <a:masterClrMapping/>
  </p:clrMapOvr>
  <p:transition>
    <p:zoom dir="in"/>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6322" name="Picture 2"/>
          <p:cNvPicPr>
            <a:picLocks noChangeAspect="1" noChangeArrowheads="1"/>
          </p:cNvPicPr>
          <p:nvPr/>
        </p:nvPicPr>
        <p:blipFill>
          <a:blip r:embed="rId2" cstate="print"/>
          <a:srcRect/>
          <a:stretch>
            <a:fillRect/>
          </a:stretch>
        </p:blipFill>
        <p:spPr bwMode="auto">
          <a:xfrm>
            <a:off x="1547664" y="1"/>
            <a:ext cx="5976664" cy="6858000"/>
          </a:xfrm>
          <a:prstGeom prst="rect">
            <a:avLst/>
          </a:prstGeom>
          <a:noFill/>
          <a:ln w="19050">
            <a:solidFill>
              <a:schemeClr val="accent1"/>
            </a:solidFill>
            <a:miter lim="800000"/>
            <a:headEnd/>
            <a:tailEnd/>
          </a:ln>
        </p:spPr>
      </p:pic>
    </p:spTree>
  </p:cSld>
  <p:clrMapOvr>
    <a:masterClrMapping/>
  </p:clrMapOvr>
  <p:transition>
    <p:zoom/>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7346" name="Picture 2"/>
          <p:cNvPicPr>
            <a:picLocks noChangeAspect="1" noChangeArrowheads="1"/>
          </p:cNvPicPr>
          <p:nvPr/>
        </p:nvPicPr>
        <p:blipFill>
          <a:blip r:embed="rId2" cstate="print"/>
          <a:srcRect/>
          <a:stretch>
            <a:fillRect/>
          </a:stretch>
        </p:blipFill>
        <p:spPr bwMode="auto">
          <a:xfrm>
            <a:off x="1979712" y="0"/>
            <a:ext cx="5616624" cy="5661248"/>
          </a:xfrm>
          <a:prstGeom prst="rect">
            <a:avLst/>
          </a:prstGeom>
          <a:noFill/>
          <a:ln w="28575">
            <a:solidFill>
              <a:schemeClr val="accent1"/>
            </a:solidFill>
            <a:miter lim="800000"/>
            <a:headEnd/>
            <a:tailEnd/>
          </a:ln>
        </p:spPr>
      </p:pic>
      <p:pic>
        <p:nvPicPr>
          <p:cNvPr id="57347" name="Picture 3"/>
          <p:cNvPicPr>
            <a:picLocks noChangeAspect="1" noChangeArrowheads="1"/>
          </p:cNvPicPr>
          <p:nvPr/>
        </p:nvPicPr>
        <p:blipFill>
          <a:blip r:embed="rId3" cstate="print"/>
          <a:srcRect/>
          <a:stretch>
            <a:fillRect/>
          </a:stretch>
        </p:blipFill>
        <p:spPr bwMode="auto">
          <a:xfrm>
            <a:off x="1979712" y="5572125"/>
            <a:ext cx="5616624" cy="1285875"/>
          </a:xfrm>
          <a:prstGeom prst="rect">
            <a:avLst/>
          </a:prstGeom>
          <a:noFill/>
          <a:ln w="9525">
            <a:noFill/>
            <a:miter lim="800000"/>
            <a:headEnd/>
            <a:tailEnd/>
          </a:ln>
        </p:spPr>
      </p:pic>
    </p:spTree>
  </p:cSld>
  <p:clrMapOvr>
    <a:masterClrMapping/>
  </p:clrMapOvr>
  <p:transition>
    <p:dissolve/>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251520" y="48344"/>
            <a:ext cx="8640960" cy="6477000"/>
          </a:xfrm>
        </p:spPr>
        <p:style>
          <a:lnRef idx="2">
            <a:schemeClr val="accent1"/>
          </a:lnRef>
          <a:fillRef idx="1">
            <a:schemeClr val="lt1"/>
          </a:fillRef>
          <a:effectRef idx="0">
            <a:schemeClr val="accent1"/>
          </a:effectRef>
          <a:fontRef idx="minor">
            <a:schemeClr val="dk1"/>
          </a:fontRef>
        </p:style>
        <p:txBody>
          <a:bodyPr/>
          <a:lstStyle/>
          <a:p>
            <a:pPr algn="ctr">
              <a:buNone/>
            </a:pPr>
            <a:r>
              <a:rPr lang="es-SV" sz="1200" dirty="0" smtClean="0">
                <a:solidFill>
                  <a:schemeClr val="tx1"/>
                </a:solidFill>
                <a:latin typeface="+mn-lt"/>
                <a:ea typeface="+mn-ea"/>
                <a:cs typeface="+mn-cs"/>
              </a:rPr>
              <a:t>X, S.A. DE C.V.”</a:t>
            </a:r>
          </a:p>
          <a:p>
            <a:pPr algn="ctr">
              <a:buNone/>
            </a:pPr>
            <a:r>
              <a:rPr lang="es-SV" sz="1200" dirty="0" smtClean="0">
                <a:solidFill>
                  <a:schemeClr val="tx1"/>
                </a:solidFill>
                <a:latin typeface="+mn-lt"/>
                <a:ea typeface="+mn-ea"/>
                <a:cs typeface="+mn-cs"/>
              </a:rPr>
              <a:t>REVISIÓN DE RECIBOS DE PAGO</a:t>
            </a:r>
          </a:p>
          <a:p>
            <a:pPr algn="ctr">
              <a:buNone/>
            </a:pPr>
            <a:r>
              <a:rPr lang="es-SV" sz="1200" dirty="0" smtClean="0">
                <a:solidFill>
                  <a:schemeClr val="tx1"/>
                </a:solidFill>
                <a:latin typeface="+mn-lt"/>
                <a:ea typeface="+mn-ea"/>
                <a:cs typeface="+mn-cs"/>
              </a:rPr>
              <a:t>TRABAJO PARA ATESTIGUAR DEL 01 DE JUNIO AL 31 DE OCTUBRE DE 2011</a:t>
            </a:r>
          </a:p>
          <a:p>
            <a:pPr>
              <a:buNone/>
            </a:pPr>
            <a:endParaRPr lang="es-SV" sz="1200" dirty="0" smtClean="0">
              <a:solidFill>
                <a:schemeClr val="tx1"/>
              </a:solidFill>
              <a:latin typeface="+mn-lt"/>
              <a:ea typeface="+mn-ea"/>
              <a:cs typeface="+mn-cs"/>
            </a:endParaRPr>
          </a:p>
          <a:p>
            <a:pPr>
              <a:buNone/>
            </a:pPr>
            <a:r>
              <a:rPr lang="es-SV" sz="1200" dirty="0" smtClean="0">
                <a:solidFill>
                  <a:schemeClr val="tx1"/>
                </a:solidFill>
                <a:latin typeface="+mn-lt"/>
                <a:ea typeface="+mn-ea"/>
                <a:cs typeface="+mn-cs"/>
              </a:rPr>
              <a:t>PLANTEAMIENTO</a:t>
            </a:r>
          </a:p>
          <a:p>
            <a:pPr>
              <a:buNone/>
            </a:pPr>
            <a:r>
              <a:rPr lang="es-SV" sz="1200" dirty="0" smtClean="0">
                <a:solidFill>
                  <a:schemeClr val="tx1"/>
                </a:solidFill>
                <a:latin typeface="+mn-lt"/>
                <a:ea typeface="+mn-ea"/>
                <a:cs typeface="+mn-cs"/>
              </a:rPr>
              <a:t>Verificar que los cheques emitidos para el pago a proveedores se encuentren íntegros en lo que respecta a: a) su contenido, b) firmas y c) la </a:t>
            </a:r>
            <a:r>
              <a:rPr lang="es-SV" sz="1200" dirty="0" err="1" smtClean="0">
                <a:solidFill>
                  <a:schemeClr val="tx1"/>
                </a:solidFill>
                <a:latin typeface="+mn-lt"/>
                <a:ea typeface="+mn-ea"/>
                <a:cs typeface="+mn-cs"/>
              </a:rPr>
              <a:t>correlatividad</a:t>
            </a:r>
            <a:r>
              <a:rPr lang="es-SV" sz="1200" dirty="0" smtClean="0">
                <a:solidFill>
                  <a:schemeClr val="tx1"/>
                </a:solidFill>
                <a:latin typeface="+mn-lt"/>
                <a:ea typeface="+mn-ea"/>
                <a:cs typeface="+mn-cs"/>
              </a:rPr>
              <a:t> de su numeración</a:t>
            </a:r>
          </a:p>
          <a:p>
            <a:pPr>
              <a:buNone/>
            </a:pPr>
            <a:endParaRPr lang="es-SV" sz="1200" dirty="0" smtClean="0">
              <a:solidFill>
                <a:schemeClr val="tx1"/>
              </a:solidFill>
              <a:latin typeface="+mn-lt"/>
              <a:ea typeface="+mn-ea"/>
              <a:cs typeface="+mn-cs"/>
            </a:endParaRPr>
          </a:p>
          <a:p>
            <a:pPr algn="ctr">
              <a:buNone/>
            </a:pPr>
            <a:r>
              <a:rPr lang="es-SV" sz="1200" dirty="0" smtClean="0">
                <a:solidFill>
                  <a:schemeClr val="tx1"/>
                </a:solidFill>
                <a:latin typeface="+mn-lt"/>
                <a:ea typeface="+mn-ea"/>
                <a:cs typeface="+mn-cs"/>
              </a:rPr>
              <a:t>RESULTADO DE LA INVESTIGACIÓN Y DE LAS CONSULTAS</a:t>
            </a:r>
          </a:p>
          <a:p>
            <a:pPr algn="ctr">
              <a:buNone/>
            </a:pPr>
            <a:endParaRPr lang="es-SV" sz="1200" dirty="0" smtClean="0">
              <a:solidFill>
                <a:schemeClr val="tx1"/>
              </a:solidFill>
              <a:latin typeface="+mn-lt"/>
              <a:ea typeface="+mn-ea"/>
              <a:cs typeface="+mn-cs"/>
            </a:endParaRPr>
          </a:p>
          <a:p>
            <a:pPr>
              <a:buNone/>
            </a:pPr>
            <a:r>
              <a:rPr lang="es-SV" sz="1200" dirty="0" smtClean="0">
                <a:solidFill>
                  <a:schemeClr val="tx1"/>
                </a:solidFill>
                <a:latin typeface="+mn-lt"/>
                <a:ea typeface="+mn-ea"/>
                <a:cs typeface="+mn-cs"/>
              </a:rPr>
              <a:t>COMENTARIOS DE LA ADMINISTRACIÓN DE LA COMPAÑÍA</a:t>
            </a:r>
          </a:p>
          <a:p>
            <a:pPr>
              <a:buNone/>
            </a:pPr>
            <a:r>
              <a:rPr lang="es-SV" sz="1200" dirty="0" smtClean="0">
                <a:solidFill>
                  <a:schemeClr val="tx1"/>
                </a:solidFill>
                <a:latin typeface="+mn-lt"/>
                <a:ea typeface="+mn-ea"/>
                <a:cs typeface="+mn-cs"/>
              </a:rPr>
              <a:t>	Los plazos para el pago a proveedores generalmente son de un mes calendario, sin embargo existen algunos proveedores a los que se les hace pagos parciales durante el transcurso del mes, por tal razón debe tenerse un control sobre estos pagos parciales para evitar duplicidad de pagos.</a:t>
            </a:r>
          </a:p>
          <a:p>
            <a:pPr>
              <a:buNone/>
            </a:pPr>
            <a:endParaRPr lang="es-SV" sz="1200" dirty="0" smtClean="0">
              <a:solidFill>
                <a:schemeClr val="tx1"/>
              </a:solidFill>
              <a:latin typeface="+mn-lt"/>
              <a:ea typeface="+mn-ea"/>
              <a:cs typeface="+mn-cs"/>
            </a:endParaRPr>
          </a:p>
          <a:p>
            <a:pPr>
              <a:buNone/>
            </a:pPr>
            <a:r>
              <a:rPr lang="es-SV" sz="1200" dirty="0" smtClean="0">
                <a:solidFill>
                  <a:schemeClr val="tx1"/>
                </a:solidFill>
                <a:latin typeface="+mn-lt"/>
                <a:ea typeface="+mn-ea"/>
                <a:cs typeface="+mn-cs"/>
              </a:rPr>
              <a:t>OTROS ASPECTOS DE INTERES A CONSIDERAR</a:t>
            </a:r>
          </a:p>
          <a:p>
            <a:pPr>
              <a:buNone/>
            </a:pPr>
            <a:r>
              <a:rPr lang="es-SV" sz="1200" dirty="0" smtClean="0">
                <a:solidFill>
                  <a:schemeClr val="tx1"/>
                </a:solidFill>
                <a:latin typeface="+mn-lt"/>
                <a:ea typeface="+mn-ea"/>
                <a:cs typeface="+mn-cs"/>
              </a:rPr>
              <a:t>Se observó que durante el mes habían sido anulados varios cheques de los cuales no existe referencia de la razón por la cual habían sido anulados. Todos los cheques han sido firmados por el Gerente Financiero ya que era él quien anteriormente los autorizaba. La documentación que sirve de soporte es muy deficiente en el sentido de justificar las salidas de fondos para el pago a proveedores. Ya que únicamente le es anexada la cotización y/o orden de pedido para el trámite de cheque.</a:t>
            </a:r>
          </a:p>
          <a:p>
            <a:pPr>
              <a:buNone/>
            </a:pPr>
            <a:r>
              <a:rPr lang="es-SV" sz="1200" dirty="0" smtClean="0">
                <a:solidFill>
                  <a:schemeClr val="dk1"/>
                </a:solidFill>
                <a:latin typeface="+mn-lt"/>
                <a:ea typeface="+mn-ea"/>
                <a:cs typeface="+mn-cs"/>
              </a:rPr>
              <a:t>	Esto puede causar una discrepancia entre el pago efectuado y la compra realizada.</a:t>
            </a:r>
          </a:p>
          <a:p>
            <a:pPr>
              <a:buNone/>
            </a:pPr>
            <a:endParaRPr lang="es-SV" sz="1200" dirty="0" smtClean="0">
              <a:solidFill>
                <a:schemeClr val="dk1"/>
              </a:solidFill>
              <a:latin typeface="+mn-lt"/>
              <a:ea typeface="+mn-ea"/>
              <a:cs typeface="+mn-cs"/>
            </a:endParaRPr>
          </a:p>
          <a:p>
            <a:pPr>
              <a:buNone/>
            </a:pPr>
            <a:r>
              <a:rPr lang="es-SV" sz="1200" dirty="0" smtClean="0">
                <a:solidFill>
                  <a:schemeClr val="dk1"/>
                </a:solidFill>
                <a:latin typeface="+mn-lt"/>
                <a:ea typeface="+mn-ea"/>
                <a:cs typeface="+mn-cs"/>
              </a:rPr>
              <a:t>CONCLUSIONES</a:t>
            </a:r>
          </a:p>
          <a:p>
            <a:pPr algn="just">
              <a:buNone/>
            </a:pPr>
            <a:r>
              <a:rPr lang="es-SV" sz="1200" dirty="0" smtClean="0">
                <a:solidFill>
                  <a:schemeClr val="dk1"/>
                </a:solidFill>
                <a:latin typeface="+mn-lt"/>
                <a:ea typeface="+mn-ea"/>
                <a:cs typeface="+mn-cs"/>
              </a:rPr>
              <a:t>	</a:t>
            </a:r>
            <a:r>
              <a:rPr lang="es-SV" sz="1400" dirty="0">
                <a:solidFill>
                  <a:srgbClr val="00B0F0"/>
                </a:solidFill>
              </a:rPr>
              <a:t>Los controles establecidos por la administración en la emisión de cheques no han sido implementados de la manera adecuada. Por lo que será en este ámbito que se enfocarán los procedimientos adicionales del trabajo a fin de esclarecer los sucesos y cuantificar los daños o pérdidas ocasionadas a la empresa; debiendo cotejar los cheques con los respectivos comprobantes de créditos fiscales emitidos por el proveedor contra los registros del </a:t>
            </a:r>
            <a:r>
              <a:rPr lang="es-SV" sz="1400" dirty="0" err="1">
                <a:solidFill>
                  <a:srgbClr val="00B0F0"/>
                </a:solidFill>
              </a:rPr>
              <a:t>subsistemade</a:t>
            </a:r>
            <a:r>
              <a:rPr lang="es-SV" sz="1400" dirty="0">
                <a:solidFill>
                  <a:srgbClr val="00B0F0"/>
                </a:solidFill>
              </a:rPr>
              <a:t> cuentas por pagar.</a:t>
            </a:r>
          </a:p>
          <a:p>
            <a:pPr>
              <a:buNone/>
            </a:pPr>
            <a:endParaRPr lang="es-SV" sz="1200" dirty="0" smtClean="0"/>
          </a:p>
          <a:p>
            <a:pPr>
              <a:buNone/>
            </a:pPr>
            <a:endParaRPr lang="es-SV" sz="1200" dirty="0"/>
          </a:p>
        </p:txBody>
      </p:sp>
      <p:pic>
        <p:nvPicPr>
          <p:cNvPr id="60419" name="Picture 3"/>
          <p:cNvPicPr>
            <a:picLocks noChangeAspect="1" noChangeArrowheads="1"/>
          </p:cNvPicPr>
          <p:nvPr/>
        </p:nvPicPr>
        <p:blipFill>
          <a:blip r:embed="rId2" cstate="print"/>
          <a:srcRect/>
          <a:stretch>
            <a:fillRect/>
          </a:stretch>
        </p:blipFill>
        <p:spPr bwMode="auto">
          <a:xfrm>
            <a:off x="7470973" y="158155"/>
            <a:ext cx="1133475" cy="390525"/>
          </a:xfrm>
          <a:prstGeom prst="rect">
            <a:avLst/>
          </a:prstGeom>
          <a:noFill/>
          <a:ln w="9525">
            <a:noFill/>
            <a:miter lim="800000"/>
            <a:headEnd/>
            <a:tailEnd/>
          </a:ln>
        </p:spPr>
      </p:pic>
      <p:pic>
        <p:nvPicPr>
          <p:cNvPr id="60420" name="Picture 4"/>
          <p:cNvPicPr>
            <a:picLocks noChangeAspect="1" noChangeArrowheads="1"/>
          </p:cNvPicPr>
          <p:nvPr/>
        </p:nvPicPr>
        <p:blipFill>
          <a:blip r:embed="rId3" cstate="print"/>
          <a:srcRect/>
          <a:stretch>
            <a:fillRect/>
          </a:stretch>
        </p:blipFill>
        <p:spPr bwMode="auto">
          <a:xfrm>
            <a:off x="7197799" y="6091632"/>
            <a:ext cx="1046609" cy="577728"/>
          </a:xfrm>
          <a:prstGeom prst="rect">
            <a:avLst/>
          </a:prstGeom>
          <a:noFill/>
          <a:ln w="9525">
            <a:noFill/>
            <a:miter lim="800000"/>
            <a:headEnd/>
            <a:tailEnd/>
          </a:ln>
        </p:spPr>
      </p:pic>
      <p:sp>
        <p:nvSpPr>
          <p:cNvPr id="5" name="4 Flecha a la derecha con muesca">
            <a:hlinkClick r:id="rId4" action="ppaction://hlinksldjump"/>
          </p:cNvPr>
          <p:cNvSpPr/>
          <p:nvPr/>
        </p:nvSpPr>
        <p:spPr>
          <a:xfrm rot="10800000">
            <a:off x="8244408" y="6048671"/>
            <a:ext cx="504056" cy="404664"/>
          </a:xfrm>
          <a:prstGeom prst="notchedRightArrow">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SV"/>
          </a:p>
        </p:txBody>
      </p:sp>
    </p:spTree>
  </p:cSld>
  <p:clrMapOvr>
    <a:masterClrMapping/>
  </p:clrMapOvr>
  <p:transition>
    <p:split orient="vert"/>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533400" y="120352"/>
            <a:ext cx="8191500" cy="6477000"/>
          </a:xfrm>
          <a:ln w="19050"/>
        </p:spPr>
        <p:style>
          <a:lnRef idx="2">
            <a:schemeClr val="accent1"/>
          </a:lnRef>
          <a:fillRef idx="1">
            <a:schemeClr val="lt1"/>
          </a:fillRef>
          <a:effectRef idx="0">
            <a:schemeClr val="accent1"/>
          </a:effectRef>
          <a:fontRef idx="minor">
            <a:schemeClr val="dk1"/>
          </a:fontRef>
        </p:style>
        <p:txBody>
          <a:bodyPr/>
          <a:lstStyle/>
          <a:p>
            <a:pPr algn="ctr">
              <a:buNone/>
            </a:pPr>
            <a:r>
              <a:rPr lang="es-SV" sz="1600" dirty="0" smtClean="0">
                <a:solidFill>
                  <a:schemeClr val="tx1"/>
                </a:solidFill>
                <a:latin typeface="+mn-lt"/>
                <a:ea typeface="+mn-ea"/>
                <a:cs typeface="+mn-cs"/>
              </a:rPr>
              <a:t>“X, S.A. DE C.V.”</a:t>
            </a:r>
          </a:p>
          <a:p>
            <a:pPr algn="ctr">
              <a:buNone/>
            </a:pPr>
            <a:r>
              <a:rPr lang="es-SV" sz="1600" dirty="0" smtClean="0">
                <a:solidFill>
                  <a:schemeClr val="tx1"/>
                </a:solidFill>
                <a:latin typeface="+mn-lt"/>
                <a:ea typeface="+mn-ea"/>
                <a:cs typeface="+mn-cs"/>
              </a:rPr>
              <a:t>PROGRAMA DE TRABAJO PARA ATESTIGUAR</a:t>
            </a:r>
          </a:p>
          <a:p>
            <a:pPr algn="ctr">
              <a:buNone/>
            </a:pPr>
            <a:r>
              <a:rPr lang="es-SV" sz="1600" dirty="0" smtClean="0">
                <a:solidFill>
                  <a:schemeClr val="tx1"/>
                </a:solidFill>
                <a:latin typeface="+mn-lt"/>
                <a:ea typeface="+mn-ea"/>
                <a:cs typeface="+mn-cs"/>
              </a:rPr>
              <a:t>TRABAJO PARA ATESTIGUAR DEL 01 DE JUNIO AL 31 DE OCTUBRE DE 2011</a:t>
            </a:r>
          </a:p>
          <a:p>
            <a:pPr algn="ctr">
              <a:buNone/>
            </a:pPr>
            <a:endParaRPr lang="es-SV" sz="1600" dirty="0" smtClean="0">
              <a:solidFill>
                <a:schemeClr val="tx1"/>
              </a:solidFill>
              <a:latin typeface="+mn-lt"/>
              <a:ea typeface="+mn-ea"/>
              <a:cs typeface="+mn-cs"/>
            </a:endParaRPr>
          </a:p>
          <a:p>
            <a:pPr algn="just">
              <a:buNone/>
            </a:pPr>
            <a:r>
              <a:rPr lang="es-SV" sz="1600" dirty="0" smtClean="0">
                <a:solidFill>
                  <a:schemeClr val="tx1"/>
                </a:solidFill>
                <a:latin typeface="+mn-lt"/>
                <a:ea typeface="+mn-ea"/>
                <a:cs typeface="+mn-cs"/>
              </a:rPr>
              <a:t>       ASUNTO PRINCIPAL: Esclarecimiento de administración fraudulenta de los pagos efectuados a proveedores por compras al crédito y cuantificación del mismo (revisar Carta Compromiso figura Nº 6)</a:t>
            </a:r>
          </a:p>
          <a:p>
            <a:pPr algn="just">
              <a:buNone/>
            </a:pPr>
            <a:endParaRPr lang="es-SV" sz="1600" dirty="0" smtClean="0">
              <a:solidFill>
                <a:schemeClr val="tx1"/>
              </a:solidFill>
              <a:latin typeface="+mn-lt"/>
              <a:ea typeface="+mn-ea"/>
              <a:cs typeface="+mn-cs"/>
            </a:endParaRPr>
          </a:p>
          <a:p>
            <a:pPr algn="just">
              <a:buNone/>
            </a:pPr>
            <a:r>
              <a:rPr lang="es-SV" sz="1600" dirty="0" smtClean="0">
                <a:solidFill>
                  <a:schemeClr val="tx1"/>
                </a:solidFill>
                <a:latin typeface="+mn-lt"/>
                <a:ea typeface="+mn-ea"/>
                <a:cs typeface="+mn-cs"/>
              </a:rPr>
              <a:t>OBJETIVOS:</a:t>
            </a:r>
          </a:p>
          <a:p>
            <a:pPr algn="just">
              <a:buNone/>
            </a:pPr>
            <a:r>
              <a:rPr lang="es-SV" sz="1600" dirty="0" smtClean="0">
                <a:solidFill>
                  <a:schemeClr val="tx1"/>
                </a:solidFill>
                <a:latin typeface="+mn-lt"/>
                <a:ea typeface="+mn-ea"/>
                <a:cs typeface="+mn-cs"/>
              </a:rPr>
              <a:t>       Comprobar la autenticidad de administración fraudulenta en las cuentas por pagar mediante los cheques emitidos para el pago a proveedores, originadas por las compras al crédito; según la presentación en los Estados Financieros.</a:t>
            </a:r>
          </a:p>
          <a:p>
            <a:pPr algn="just">
              <a:buNone/>
            </a:pPr>
            <a:endParaRPr lang="es-SV" sz="1600" dirty="0" smtClean="0">
              <a:solidFill>
                <a:schemeClr val="tx1"/>
              </a:solidFill>
              <a:latin typeface="+mn-lt"/>
              <a:ea typeface="+mn-ea"/>
              <a:cs typeface="+mn-cs"/>
            </a:endParaRPr>
          </a:p>
          <a:p>
            <a:pPr algn="just">
              <a:buNone/>
            </a:pPr>
            <a:r>
              <a:rPr lang="es-SV" sz="1600" dirty="0" smtClean="0">
                <a:solidFill>
                  <a:schemeClr val="tx1"/>
                </a:solidFill>
                <a:latin typeface="+mn-lt"/>
                <a:ea typeface="+mn-ea"/>
                <a:cs typeface="+mn-cs"/>
              </a:rPr>
              <a:t>ALCANCES:</a:t>
            </a:r>
          </a:p>
          <a:p>
            <a:pPr algn="just"/>
            <a:r>
              <a:rPr lang="es-SV" sz="1600" dirty="0" smtClean="0">
                <a:solidFill>
                  <a:schemeClr val="tx1"/>
                </a:solidFill>
                <a:latin typeface="+mn-lt"/>
                <a:ea typeface="+mn-ea"/>
                <a:cs typeface="+mn-cs"/>
              </a:rPr>
              <a:t>El auditor debe verificar sobre los pagos a proveedores, la existencia original de la obligación de pago precisamente a nombre de la empresa.</a:t>
            </a:r>
          </a:p>
          <a:p>
            <a:pPr algn="just">
              <a:buNone/>
            </a:pPr>
            <a:endParaRPr lang="es-SV" sz="1600" dirty="0" smtClean="0">
              <a:solidFill>
                <a:schemeClr val="tx1"/>
              </a:solidFill>
              <a:latin typeface="+mn-lt"/>
              <a:ea typeface="+mn-ea"/>
              <a:cs typeface="+mn-cs"/>
            </a:endParaRPr>
          </a:p>
          <a:p>
            <a:pPr algn="just"/>
            <a:r>
              <a:rPr lang="es-SV" sz="1600" dirty="0" smtClean="0">
                <a:solidFill>
                  <a:schemeClr val="tx1"/>
                </a:solidFill>
                <a:latin typeface="+mn-lt"/>
                <a:ea typeface="+mn-ea"/>
                <a:cs typeface="+mn-cs"/>
              </a:rPr>
              <a:t>El auditor debe analizar, verificar e investigar que las cifras asentadas en los registros contables respecto a las cuentas por pagar se encuentren efectivamente pendientes de pago.</a:t>
            </a:r>
          </a:p>
          <a:p>
            <a:pPr algn="just"/>
            <a:r>
              <a:rPr lang="es-SV" sz="1600" dirty="0" smtClean="0">
                <a:solidFill>
                  <a:schemeClr val="tx1"/>
                </a:solidFill>
                <a:latin typeface="+mn-lt"/>
                <a:ea typeface="+mn-ea"/>
                <a:cs typeface="+mn-cs"/>
              </a:rPr>
              <a:t>Comprobar que todos los pagos efectuados a los proveedores han sido debidamente registrados en el sistema contable de la empresa.</a:t>
            </a:r>
          </a:p>
          <a:p>
            <a:pPr>
              <a:buNone/>
            </a:pPr>
            <a:endParaRPr lang="es-SV" sz="1600" dirty="0"/>
          </a:p>
        </p:txBody>
      </p:sp>
      <p:pic>
        <p:nvPicPr>
          <p:cNvPr id="59394" name="Picture 2"/>
          <p:cNvPicPr>
            <a:picLocks noChangeAspect="1" noChangeArrowheads="1"/>
          </p:cNvPicPr>
          <p:nvPr/>
        </p:nvPicPr>
        <p:blipFill>
          <a:blip r:embed="rId2" cstate="print"/>
          <a:srcRect/>
          <a:stretch>
            <a:fillRect/>
          </a:stretch>
        </p:blipFill>
        <p:spPr bwMode="auto">
          <a:xfrm>
            <a:off x="7308304" y="260648"/>
            <a:ext cx="1143000" cy="409575"/>
          </a:xfrm>
          <a:prstGeom prst="rect">
            <a:avLst/>
          </a:prstGeom>
          <a:noFill/>
          <a:ln w="9525">
            <a:noFill/>
            <a:miter lim="800000"/>
            <a:headEnd/>
            <a:tailEnd/>
          </a:ln>
        </p:spPr>
      </p:pic>
    </p:spTree>
  </p:cSld>
  <p:clrMapOvr>
    <a:masterClrMapping/>
  </p:clrMapOvr>
  <p:transition>
    <p:split orient="vert" dir="in"/>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42" name="Picture 2"/>
          <p:cNvPicPr>
            <a:picLocks noChangeAspect="1" noChangeArrowheads="1"/>
          </p:cNvPicPr>
          <p:nvPr/>
        </p:nvPicPr>
        <p:blipFill>
          <a:blip r:embed="rId2" cstate="print"/>
          <a:srcRect/>
          <a:stretch>
            <a:fillRect/>
          </a:stretch>
        </p:blipFill>
        <p:spPr bwMode="auto">
          <a:xfrm>
            <a:off x="1547664" y="144016"/>
            <a:ext cx="5507520" cy="6237312"/>
          </a:xfrm>
          <a:prstGeom prst="rect">
            <a:avLst/>
          </a:prstGeom>
          <a:noFill/>
          <a:ln w="28575">
            <a:solidFill>
              <a:schemeClr val="tx1"/>
            </a:solidFill>
            <a:miter lim="800000"/>
            <a:headEnd/>
            <a:tailEnd/>
          </a:ln>
        </p:spPr>
      </p:pic>
    </p:spTree>
  </p:cSld>
  <p:clrMapOvr>
    <a:masterClrMapping/>
  </p:clrMapOvr>
  <p:transition>
    <p:split/>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34 Grupo"/>
          <p:cNvGrpSpPr>
            <a:grpSpLocks/>
          </p:cNvGrpSpPr>
          <p:nvPr/>
        </p:nvGrpSpPr>
        <p:grpSpPr bwMode="auto">
          <a:xfrm>
            <a:off x="3194248" y="476672"/>
            <a:ext cx="5410200" cy="665163"/>
            <a:chOff x="1828800" y="2024063"/>
            <a:chExt cx="5410200" cy="665162"/>
          </a:xfrm>
        </p:grpSpPr>
        <p:grpSp>
          <p:nvGrpSpPr>
            <p:cNvPr id="3" name="Group 3"/>
            <p:cNvGrpSpPr>
              <a:grpSpLocks/>
            </p:cNvGrpSpPr>
            <p:nvPr/>
          </p:nvGrpSpPr>
          <p:grpSpPr bwMode="auto">
            <a:xfrm>
              <a:off x="1828800" y="2024063"/>
              <a:ext cx="762000" cy="665162"/>
              <a:chOff x="1110" y="2656"/>
              <a:chExt cx="1549" cy="1351"/>
            </a:xfrm>
          </p:grpSpPr>
          <p:sp>
            <p:nvSpPr>
              <p:cNvPr id="5132" name="AutoShape 4"/>
              <p:cNvSpPr>
                <a:spLocks noChangeArrowheads="1"/>
              </p:cNvSpPr>
              <p:nvPr/>
            </p:nvSpPr>
            <p:spPr bwMode="gray">
              <a:xfrm>
                <a:off x="1123" y="2679"/>
                <a:ext cx="1536" cy="1328"/>
              </a:xfrm>
              <a:prstGeom prst="hexagon">
                <a:avLst>
                  <a:gd name="adj" fmla="val 28916"/>
                  <a:gd name="vf" fmla="val 115470"/>
                </a:avLst>
              </a:prstGeom>
              <a:solidFill>
                <a:srgbClr val="808080"/>
              </a:solidFill>
              <a:ln w="9525">
                <a:noFill/>
                <a:miter lim="800000"/>
                <a:headEnd/>
                <a:tailEnd/>
              </a:ln>
            </p:spPr>
            <p:txBody>
              <a:bodyPr wrap="none" anchor="ctr"/>
              <a:lstStyle/>
              <a:p>
                <a:endParaRPr lang="es-SV"/>
              </a:p>
            </p:txBody>
          </p:sp>
          <p:sp>
            <p:nvSpPr>
              <p:cNvPr id="5133" name="AutoShape 5"/>
              <p:cNvSpPr>
                <a:spLocks noChangeArrowheads="1"/>
              </p:cNvSpPr>
              <p:nvPr/>
            </p:nvSpPr>
            <p:spPr bwMode="gray">
              <a:xfrm>
                <a:off x="1110" y="2656"/>
                <a:ext cx="1536" cy="1328"/>
              </a:xfrm>
              <a:prstGeom prst="hexagon">
                <a:avLst>
                  <a:gd name="adj" fmla="val 28916"/>
                  <a:gd name="vf" fmla="val 115470"/>
                </a:avLst>
              </a:prstGeom>
              <a:gradFill rotWithShape="1">
                <a:gsLst>
                  <a:gs pos="0">
                    <a:srgbClr val="E6E6E6"/>
                  </a:gs>
                  <a:gs pos="7500">
                    <a:srgbClr val="7D8496"/>
                  </a:gs>
                  <a:gs pos="26500">
                    <a:srgbClr val="E6E6E6"/>
                  </a:gs>
                  <a:gs pos="34000">
                    <a:srgbClr val="7D8496"/>
                  </a:gs>
                  <a:gs pos="46500">
                    <a:srgbClr val="E6E6E6"/>
                  </a:gs>
                  <a:gs pos="50000">
                    <a:srgbClr val="FFFFFF"/>
                  </a:gs>
                  <a:gs pos="53500">
                    <a:srgbClr val="E6E6E6"/>
                  </a:gs>
                  <a:gs pos="66000">
                    <a:srgbClr val="7D8496"/>
                  </a:gs>
                  <a:gs pos="73500">
                    <a:srgbClr val="E6E6E6"/>
                  </a:gs>
                  <a:gs pos="92500">
                    <a:srgbClr val="7D8496"/>
                  </a:gs>
                  <a:gs pos="100000">
                    <a:srgbClr val="E6E6E6"/>
                  </a:gs>
                </a:gsLst>
                <a:lin ang="2700000" scaled="1"/>
              </a:gradFill>
              <a:ln w="9525">
                <a:solidFill>
                  <a:srgbClr val="C0C0C0"/>
                </a:solidFill>
                <a:miter lim="800000"/>
                <a:headEnd/>
                <a:tailEnd/>
              </a:ln>
            </p:spPr>
            <p:txBody>
              <a:bodyPr wrap="none" anchor="ctr"/>
              <a:lstStyle/>
              <a:p>
                <a:endParaRPr lang="es-SV"/>
              </a:p>
            </p:txBody>
          </p:sp>
          <p:sp>
            <p:nvSpPr>
              <p:cNvPr id="40966" name="AutoShape 6"/>
              <p:cNvSpPr>
                <a:spLocks noChangeArrowheads="1"/>
              </p:cNvSpPr>
              <p:nvPr/>
            </p:nvSpPr>
            <p:spPr bwMode="gray">
              <a:xfrm>
                <a:off x="1200" y="2737"/>
                <a:ext cx="1349" cy="1167"/>
              </a:xfrm>
              <a:prstGeom prst="hexagon">
                <a:avLst>
                  <a:gd name="adj" fmla="val 28896"/>
                  <a:gd name="vf" fmla="val 115470"/>
                </a:avLst>
              </a:prstGeom>
              <a:solidFill>
                <a:schemeClr val="tx2">
                  <a:lumMod val="60000"/>
                  <a:lumOff val="40000"/>
                </a:schemeClr>
              </a:solidFill>
              <a:ln w="9525">
                <a:solidFill>
                  <a:schemeClr val="tx1"/>
                </a:solidFill>
                <a:miter lim="800000"/>
                <a:headEnd/>
                <a:tailEnd/>
              </a:ln>
              <a:effectLst/>
            </p:spPr>
            <p:txBody>
              <a:bodyPr wrap="none" anchor="ctr"/>
              <a:lstStyle/>
              <a:p>
                <a:pPr>
                  <a:defRPr/>
                </a:pPr>
                <a:endParaRPr lang="es-SV"/>
              </a:p>
            </p:txBody>
          </p:sp>
        </p:grpSp>
        <p:sp>
          <p:nvSpPr>
            <p:cNvPr id="5129" name="Line 11"/>
            <p:cNvSpPr>
              <a:spLocks noChangeShapeType="1"/>
            </p:cNvSpPr>
            <p:nvPr/>
          </p:nvSpPr>
          <p:spPr bwMode="auto">
            <a:xfrm>
              <a:off x="2438400" y="2633663"/>
              <a:ext cx="4800600" cy="0"/>
            </a:xfrm>
            <a:prstGeom prst="line">
              <a:avLst/>
            </a:prstGeom>
            <a:noFill/>
            <a:ln w="25400">
              <a:solidFill>
                <a:schemeClr val="tx2"/>
              </a:solidFill>
              <a:prstDash val="sysDot"/>
              <a:round/>
              <a:headEnd/>
              <a:tailEnd type="oval" w="med" len="med"/>
            </a:ln>
          </p:spPr>
          <p:txBody>
            <a:bodyPr wrap="none" anchor="ctr"/>
            <a:lstStyle/>
            <a:p>
              <a:endParaRPr lang="es-SV"/>
            </a:p>
          </p:txBody>
        </p:sp>
        <p:sp>
          <p:nvSpPr>
            <p:cNvPr id="5130" name="Text Box 12"/>
            <p:cNvSpPr txBox="1">
              <a:spLocks noChangeArrowheads="1"/>
            </p:cNvSpPr>
            <p:nvPr/>
          </p:nvSpPr>
          <p:spPr bwMode="auto">
            <a:xfrm>
              <a:off x="3048000" y="2100263"/>
              <a:ext cx="3879395" cy="461665"/>
            </a:xfrm>
            <a:prstGeom prst="rect">
              <a:avLst/>
            </a:prstGeom>
            <a:noFill/>
            <a:ln w="9525" algn="ctr">
              <a:noFill/>
              <a:miter lim="800000"/>
              <a:headEnd/>
              <a:tailEnd/>
            </a:ln>
          </p:spPr>
          <p:txBody>
            <a:bodyPr wrap="none">
              <a:spAutoFit/>
            </a:bodyPr>
            <a:lstStyle/>
            <a:p>
              <a:pPr eaLnBrk="0" hangingPunct="0"/>
              <a:r>
                <a:rPr lang="en-US" sz="2400" b="1" dirty="0"/>
                <a:t>Objetivos de la Auditoría.</a:t>
              </a:r>
            </a:p>
          </p:txBody>
        </p:sp>
        <p:sp>
          <p:nvSpPr>
            <p:cNvPr id="5131" name="Text Box 13"/>
            <p:cNvSpPr txBox="1">
              <a:spLocks noChangeArrowheads="1"/>
            </p:cNvSpPr>
            <p:nvPr/>
          </p:nvSpPr>
          <p:spPr bwMode="gray">
            <a:xfrm>
              <a:off x="2025650" y="2122488"/>
              <a:ext cx="354013" cy="457200"/>
            </a:xfrm>
            <a:prstGeom prst="rect">
              <a:avLst/>
            </a:prstGeom>
            <a:noFill/>
            <a:ln w="9525" algn="ctr">
              <a:noFill/>
              <a:miter lim="800000"/>
              <a:headEnd/>
              <a:tailEnd/>
            </a:ln>
          </p:spPr>
          <p:txBody>
            <a:bodyPr wrap="none">
              <a:spAutoFit/>
            </a:bodyPr>
            <a:lstStyle/>
            <a:p>
              <a:pPr algn="ctr" eaLnBrk="0" hangingPunct="0"/>
              <a:r>
                <a:rPr lang="en-US" sz="2400" b="1">
                  <a:solidFill>
                    <a:schemeClr val="bg1"/>
                  </a:solidFill>
                </a:rPr>
                <a:t>1</a:t>
              </a:r>
            </a:p>
          </p:txBody>
        </p:sp>
      </p:grpSp>
      <p:sp>
        <p:nvSpPr>
          <p:cNvPr id="5124" name="Text Box 27"/>
          <p:cNvSpPr txBox="1">
            <a:spLocks noChangeArrowheads="1"/>
          </p:cNvSpPr>
          <p:nvPr/>
        </p:nvSpPr>
        <p:spPr bwMode="gray">
          <a:xfrm>
            <a:off x="2025650" y="3929063"/>
            <a:ext cx="354013" cy="457200"/>
          </a:xfrm>
          <a:prstGeom prst="rect">
            <a:avLst/>
          </a:prstGeom>
          <a:noFill/>
          <a:ln w="9525" algn="ctr">
            <a:noFill/>
            <a:miter lim="800000"/>
            <a:headEnd/>
            <a:tailEnd/>
          </a:ln>
        </p:spPr>
        <p:txBody>
          <a:bodyPr wrap="none">
            <a:spAutoFit/>
          </a:bodyPr>
          <a:lstStyle/>
          <a:p>
            <a:pPr algn="ctr" eaLnBrk="0" hangingPunct="0"/>
            <a:r>
              <a:rPr lang="en-US" sz="2400" b="1">
                <a:solidFill>
                  <a:schemeClr val="bg1"/>
                </a:solidFill>
              </a:rPr>
              <a:t>3</a:t>
            </a:r>
          </a:p>
        </p:txBody>
      </p:sp>
      <p:sp>
        <p:nvSpPr>
          <p:cNvPr id="5125" name="Text Box 30"/>
          <p:cNvSpPr txBox="1">
            <a:spLocks noChangeArrowheads="1"/>
          </p:cNvSpPr>
          <p:nvPr/>
        </p:nvSpPr>
        <p:spPr bwMode="gray">
          <a:xfrm>
            <a:off x="2025650" y="4843463"/>
            <a:ext cx="354013" cy="457200"/>
          </a:xfrm>
          <a:prstGeom prst="rect">
            <a:avLst/>
          </a:prstGeom>
          <a:noFill/>
          <a:ln w="9525" algn="ctr">
            <a:noFill/>
            <a:miter lim="800000"/>
            <a:headEnd/>
            <a:tailEnd/>
          </a:ln>
        </p:spPr>
        <p:txBody>
          <a:bodyPr wrap="none">
            <a:spAutoFit/>
          </a:bodyPr>
          <a:lstStyle/>
          <a:p>
            <a:pPr algn="ctr" eaLnBrk="0" hangingPunct="0"/>
            <a:r>
              <a:rPr lang="en-US" sz="2400" b="1">
                <a:solidFill>
                  <a:schemeClr val="bg1"/>
                </a:solidFill>
              </a:rPr>
              <a:t>4</a:t>
            </a:r>
          </a:p>
        </p:txBody>
      </p:sp>
      <p:sp>
        <p:nvSpPr>
          <p:cNvPr id="5126" name="Text Box 32"/>
          <p:cNvSpPr txBox="1">
            <a:spLocks noChangeArrowheads="1"/>
          </p:cNvSpPr>
          <p:nvPr/>
        </p:nvSpPr>
        <p:spPr bwMode="auto">
          <a:xfrm>
            <a:off x="1660525" y="722313"/>
            <a:ext cx="184150" cy="366712"/>
          </a:xfrm>
          <a:prstGeom prst="rect">
            <a:avLst/>
          </a:prstGeom>
          <a:noFill/>
          <a:ln w="9525">
            <a:noFill/>
            <a:miter lim="800000"/>
            <a:headEnd/>
            <a:tailEnd/>
          </a:ln>
        </p:spPr>
        <p:txBody>
          <a:bodyPr wrap="none">
            <a:spAutoFit/>
          </a:bodyPr>
          <a:lstStyle/>
          <a:p>
            <a:endParaRPr lang="es-SV"/>
          </a:p>
        </p:txBody>
      </p:sp>
      <p:sp>
        <p:nvSpPr>
          <p:cNvPr id="14" name="4 Rectángulo"/>
          <p:cNvSpPr>
            <a:spLocks noChangeArrowheads="1"/>
          </p:cNvSpPr>
          <p:nvPr/>
        </p:nvSpPr>
        <p:spPr bwMode="auto">
          <a:xfrm>
            <a:off x="395536" y="1371600"/>
            <a:ext cx="6157664" cy="4247317"/>
          </a:xfrm>
          <a:prstGeom prst="rect">
            <a:avLst/>
          </a:prstGeom>
          <a:noFill/>
          <a:ln w="9525">
            <a:noFill/>
            <a:miter lim="800000"/>
            <a:headEnd/>
            <a:tailEnd/>
          </a:ln>
        </p:spPr>
        <p:txBody>
          <a:bodyPr wrap="square">
            <a:spAutoFit/>
          </a:bodyPr>
          <a:lstStyle/>
          <a:p>
            <a:pPr>
              <a:lnSpc>
                <a:spcPct val="150000"/>
              </a:lnSpc>
              <a:buFont typeface="Arial" charset="0"/>
              <a:buChar char="•"/>
            </a:pPr>
            <a:r>
              <a:rPr lang="es-SV" sz="2000" b="1" dirty="0"/>
              <a:t> </a:t>
            </a:r>
            <a:r>
              <a:rPr lang="es-SV" sz="2000" dirty="0"/>
              <a:t>Conocer el sistema de control interno aplicable por parte de la empresa con respecto al control de Cuentas por Pagar. </a:t>
            </a:r>
          </a:p>
          <a:p>
            <a:pPr>
              <a:lnSpc>
                <a:spcPct val="150000"/>
              </a:lnSpc>
            </a:pPr>
            <a:endParaRPr lang="es-SV" sz="2000" dirty="0"/>
          </a:p>
          <a:p>
            <a:pPr>
              <a:lnSpc>
                <a:spcPct val="150000"/>
              </a:lnSpc>
              <a:buFont typeface="Arial" charset="0"/>
              <a:buChar char="•"/>
            </a:pPr>
            <a:r>
              <a:rPr lang="es-SV" sz="2000" dirty="0"/>
              <a:t> Verificar el adecuado cumplimiento de las políticas del sistema del control interno aplicable por parte de la empresa en las Cuenta por Pagar para determinar las principales debilidades que posibilitaron la ocurrencia del delito. </a:t>
            </a:r>
          </a:p>
        </p:txBody>
      </p:sp>
      <p:sp>
        <p:nvSpPr>
          <p:cNvPr id="15" name="7 Rectángulo"/>
          <p:cNvSpPr>
            <a:spLocks noChangeArrowheads="1"/>
          </p:cNvSpPr>
          <p:nvPr/>
        </p:nvSpPr>
        <p:spPr bwMode="auto">
          <a:xfrm>
            <a:off x="323528" y="5768096"/>
            <a:ext cx="8496944" cy="1477328"/>
          </a:xfrm>
          <a:prstGeom prst="rect">
            <a:avLst/>
          </a:prstGeom>
          <a:noFill/>
          <a:ln w="9525">
            <a:noFill/>
            <a:miter lim="800000"/>
            <a:headEnd/>
            <a:tailEnd/>
          </a:ln>
        </p:spPr>
        <p:txBody>
          <a:bodyPr wrap="square">
            <a:spAutoFit/>
          </a:bodyPr>
          <a:lstStyle/>
          <a:p>
            <a:pPr>
              <a:lnSpc>
                <a:spcPct val="150000"/>
              </a:lnSpc>
              <a:buFont typeface="Arial" charset="0"/>
              <a:buChar char="•"/>
            </a:pPr>
            <a:r>
              <a:rPr lang="es-SV" sz="2000" dirty="0"/>
              <a:t> Comprobar la existencia de las cuentas por pagar a proveedores y   que éstas reflejen de manera íntegra su saldo. </a:t>
            </a:r>
          </a:p>
          <a:p>
            <a:pPr>
              <a:lnSpc>
                <a:spcPct val="150000"/>
              </a:lnSpc>
            </a:pPr>
            <a:endParaRPr lang="es-SV" sz="2000" b="1" dirty="0"/>
          </a:p>
        </p:txBody>
      </p:sp>
      <p:pic>
        <p:nvPicPr>
          <p:cNvPr id="16" name="Picture 4" descr="http://ins-sensunte.net/imagenes/contable.jpg"/>
          <p:cNvPicPr>
            <a:picLocks noChangeAspect="1" noChangeArrowheads="1"/>
          </p:cNvPicPr>
          <p:nvPr/>
        </p:nvPicPr>
        <p:blipFill>
          <a:blip r:embed="rId2" cstate="print"/>
          <a:srcRect/>
          <a:stretch>
            <a:fillRect/>
          </a:stretch>
        </p:blipFill>
        <p:spPr bwMode="auto">
          <a:xfrm>
            <a:off x="6467475" y="1447800"/>
            <a:ext cx="2676525" cy="4495800"/>
          </a:xfrm>
          <a:prstGeom prst="rect">
            <a:avLst/>
          </a:prstGeom>
          <a:ln>
            <a:noFill/>
          </a:ln>
          <a:effectLst>
            <a:softEdge rad="112500"/>
          </a:effectLst>
        </p:spPr>
      </p:pic>
    </p:spTree>
    <p:extLst>
      <p:ext uri="{BB962C8B-B14F-4D97-AF65-F5344CB8AC3E}">
        <p14:creationId xmlns="" xmlns:p14="http://schemas.microsoft.com/office/powerpoint/2010/main" val="3173681292"/>
      </p:ext>
    </p:extLst>
  </p:cSld>
  <p:clrMapOvr>
    <a:masterClrMapping/>
  </p:clrMapOvr>
  <p:transition>
    <p:strips dir="ru"/>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2466" name="Picture 2"/>
          <p:cNvPicPr>
            <a:picLocks noChangeAspect="1" noChangeArrowheads="1"/>
          </p:cNvPicPr>
          <p:nvPr/>
        </p:nvPicPr>
        <p:blipFill>
          <a:blip r:embed="rId2" cstate="print"/>
          <a:srcRect/>
          <a:stretch>
            <a:fillRect/>
          </a:stretch>
        </p:blipFill>
        <p:spPr bwMode="auto">
          <a:xfrm>
            <a:off x="1" y="100731"/>
            <a:ext cx="9144000" cy="6424613"/>
          </a:xfrm>
          <a:prstGeom prst="rect">
            <a:avLst/>
          </a:prstGeom>
          <a:noFill/>
          <a:ln w="9525">
            <a:noFill/>
            <a:miter lim="800000"/>
            <a:headEnd/>
            <a:tailEnd/>
          </a:ln>
        </p:spPr>
      </p:pic>
    </p:spTree>
  </p:cSld>
  <p:clrMapOvr>
    <a:masterClrMapping/>
  </p:clrMapOvr>
  <p:transition>
    <p:split dir="in"/>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533400" y="260648"/>
            <a:ext cx="8191500" cy="6216352"/>
          </a:xfrm>
        </p:spPr>
        <p:style>
          <a:lnRef idx="2">
            <a:schemeClr val="accent1"/>
          </a:lnRef>
          <a:fillRef idx="1">
            <a:schemeClr val="lt1"/>
          </a:fillRef>
          <a:effectRef idx="0">
            <a:schemeClr val="accent1"/>
          </a:effectRef>
          <a:fontRef idx="minor">
            <a:schemeClr val="dk1"/>
          </a:fontRef>
        </p:style>
        <p:txBody>
          <a:bodyPr/>
          <a:lstStyle/>
          <a:p>
            <a:pPr algn="ctr">
              <a:buNone/>
            </a:pPr>
            <a:r>
              <a:rPr lang="es-SV" sz="1400" dirty="0" smtClean="0">
                <a:solidFill>
                  <a:schemeClr val="tx1"/>
                </a:solidFill>
                <a:latin typeface="+mn-lt"/>
                <a:ea typeface="+mn-ea"/>
                <a:cs typeface="+mn-cs"/>
              </a:rPr>
              <a:t>“X, S.A. DE C.V.”</a:t>
            </a:r>
          </a:p>
          <a:p>
            <a:pPr algn="ctr">
              <a:buNone/>
            </a:pPr>
            <a:r>
              <a:rPr lang="es-SV" sz="1400" dirty="0" smtClean="0">
                <a:solidFill>
                  <a:schemeClr val="tx1"/>
                </a:solidFill>
                <a:latin typeface="+mn-lt"/>
                <a:ea typeface="+mn-ea"/>
                <a:cs typeface="+mn-cs"/>
              </a:rPr>
              <a:t>PROGRAMA DE TRABAJO PARA ATESTIGUAR</a:t>
            </a:r>
          </a:p>
          <a:p>
            <a:pPr algn="ctr">
              <a:buNone/>
            </a:pPr>
            <a:r>
              <a:rPr lang="es-SV" sz="1400" dirty="0" smtClean="0">
                <a:solidFill>
                  <a:schemeClr val="tx1"/>
                </a:solidFill>
                <a:latin typeface="+mn-lt"/>
                <a:ea typeface="+mn-ea"/>
                <a:cs typeface="+mn-cs"/>
              </a:rPr>
              <a:t>TRABAJO PARA ATESTIGUAR DEL 01 DE JUNIO AL 31 DE OCTUBRE DE 2011</a:t>
            </a:r>
          </a:p>
          <a:p>
            <a:pPr>
              <a:buNone/>
            </a:pPr>
            <a:endParaRPr lang="es-SV" sz="1400" dirty="0" smtClean="0">
              <a:solidFill>
                <a:schemeClr val="tx1"/>
              </a:solidFill>
              <a:latin typeface="+mn-lt"/>
              <a:ea typeface="+mn-ea"/>
              <a:cs typeface="+mn-cs"/>
            </a:endParaRPr>
          </a:p>
          <a:p>
            <a:pPr algn="just">
              <a:buNone/>
            </a:pPr>
            <a:r>
              <a:rPr lang="es-SV" sz="1400" dirty="0" smtClean="0">
                <a:solidFill>
                  <a:schemeClr val="tx1"/>
                </a:solidFill>
                <a:latin typeface="+mn-lt"/>
                <a:ea typeface="+mn-ea"/>
                <a:cs typeface="+mn-cs"/>
              </a:rPr>
              <a:t>PLANTEAMIENTO</a:t>
            </a:r>
          </a:p>
          <a:p>
            <a:pPr algn="just">
              <a:buNone/>
            </a:pPr>
            <a:r>
              <a:rPr lang="es-SV" sz="1400" dirty="0" smtClean="0">
                <a:solidFill>
                  <a:schemeClr val="tx1"/>
                </a:solidFill>
                <a:latin typeface="+mn-lt"/>
                <a:ea typeface="+mn-ea"/>
                <a:cs typeface="+mn-cs"/>
              </a:rPr>
              <a:t>Verifique que el valor total del comprobante de crédito fiscal que ampara la compra coincide con</a:t>
            </a:r>
          </a:p>
          <a:p>
            <a:pPr algn="just">
              <a:buNone/>
            </a:pPr>
            <a:r>
              <a:rPr lang="es-SV" sz="1400" dirty="0" smtClean="0">
                <a:solidFill>
                  <a:schemeClr val="tx1"/>
                </a:solidFill>
                <a:latin typeface="+mn-lt"/>
                <a:ea typeface="+mn-ea"/>
                <a:cs typeface="+mn-cs"/>
              </a:rPr>
              <a:t>el valor del cheque emitido para el pago de dicha compra</a:t>
            </a:r>
          </a:p>
          <a:p>
            <a:pPr algn="just">
              <a:buNone/>
            </a:pPr>
            <a:endParaRPr lang="es-SV" sz="1400" dirty="0" smtClean="0">
              <a:solidFill>
                <a:schemeClr val="tx1"/>
              </a:solidFill>
              <a:latin typeface="+mn-lt"/>
              <a:ea typeface="+mn-ea"/>
              <a:cs typeface="+mn-cs"/>
            </a:endParaRPr>
          </a:p>
          <a:p>
            <a:pPr algn="just">
              <a:buNone/>
            </a:pPr>
            <a:r>
              <a:rPr lang="es-SV" sz="1400" dirty="0" smtClean="0">
                <a:solidFill>
                  <a:schemeClr val="tx1"/>
                </a:solidFill>
                <a:latin typeface="+mn-lt"/>
                <a:ea typeface="+mn-ea"/>
                <a:cs typeface="+mn-cs"/>
              </a:rPr>
              <a:t>RESULTADO DE LA INVESTIGACIÓN Y DE LAS CONSULTAS REALIZADAS</a:t>
            </a:r>
          </a:p>
          <a:p>
            <a:pPr algn="just">
              <a:buNone/>
            </a:pPr>
            <a:r>
              <a:rPr lang="es-SV" sz="1400" dirty="0" smtClean="0">
                <a:solidFill>
                  <a:schemeClr val="tx1"/>
                </a:solidFill>
                <a:latin typeface="+mn-lt"/>
                <a:ea typeface="+mn-ea"/>
                <a:cs typeface="+mn-cs"/>
              </a:rPr>
              <a:t>Al realizar la revisión de los comprobantes de crédito fiscal que amparan la compra y compararlos</a:t>
            </a:r>
          </a:p>
          <a:p>
            <a:pPr algn="just">
              <a:buNone/>
            </a:pPr>
            <a:r>
              <a:rPr lang="es-SV" sz="1400" dirty="0" smtClean="0">
                <a:solidFill>
                  <a:schemeClr val="tx1"/>
                </a:solidFill>
                <a:latin typeface="+mn-lt"/>
                <a:ea typeface="+mn-ea"/>
                <a:cs typeface="+mn-cs"/>
              </a:rPr>
              <a:t>con el valor del cheque emitido a cada proveedor, se logró identificar y cuantificar las diferencias</a:t>
            </a:r>
          </a:p>
          <a:p>
            <a:pPr algn="just">
              <a:buNone/>
            </a:pPr>
            <a:r>
              <a:rPr lang="es-SV" sz="1400" dirty="0" smtClean="0">
                <a:solidFill>
                  <a:schemeClr val="tx1"/>
                </a:solidFill>
                <a:latin typeface="+mn-lt"/>
                <a:ea typeface="+mn-ea"/>
                <a:cs typeface="+mn-cs"/>
              </a:rPr>
              <a:t>monetarias entre ambos valores.</a:t>
            </a:r>
          </a:p>
          <a:p>
            <a:pPr algn="just">
              <a:buNone/>
            </a:pPr>
            <a:endParaRPr lang="es-SV" sz="1400" dirty="0" smtClean="0">
              <a:solidFill>
                <a:schemeClr val="tx1"/>
              </a:solidFill>
              <a:latin typeface="+mn-lt"/>
              <a:ea typeface="+mn-ea"/>
              <a:cs typeface="+mn-cs"/>
            </a:endParaRPr>
          </a:p>
          <a:p>
            <a:pPr algn="just">
              <a:buNone/>
            </a:pPr>
            <a:r>
              <a:rPr lang="es-SV" sz="1400" dirty="0" smtClean="0">
                <a:solidFill>
                  <a:schemeClr val="tx1"/>
                </a:solidFill>
                <a:latin typeface="+mn-lt"/>
                <a:ea typeface="+mn-ea"/>
                <a:cs typeface="+mn-cs"/>
              </a:rPr>
              <a:t>CONCLUSIONES</a:t>
            </a:r>
          </a:p>
          <a:p>
            <a:pPr algn="just">
              <a:buNone/>
            </a:pPr>
            <a:r>
              <a:rPr lang="es-SV" sz="1400" dirty="0" smtClean="0">
                <a:solidFill>
                  <a:srgbClr val="00B0F0"/>
                </a:solidFill>
                <a:latin typeface="+mn-lt"/>
                <a:ea typeface="+mn-ea"/>
                <a:cs typeface="+mn-cs"/>
              </a:rPr>
              <a:t>Los montos que tienen diferencia ascienden a la suma de $21,171.00, además se estableció que</a:t>
            </a:r>
          </a:p>
          <a:p>
            <a:pPr algn="just">
              <a:buNone/>
            </a:pPr>
            <a:r>
              <a:rPr lang="es-SV" sz="1400" dirty="0" smtClean="0">
                <a:solidFill>
                  <a:srgbClr val="00B0F0"/>
                </a:solidFill>
                <a:latin typeface="+mn-lt"/>
                <a:ea typeface="+mn-ea"/>
                <a:cs typeface="+mn-cs"/>
              </a:rPr>
              <a:t>los controles internos de emisión de cheques a proveedores no se cumplían conforme a lo</a:t>
            </a:r>
          </a:p>
          <a:p>
            <a:pPr algn="just">
              <a:buNone/>
            </a:pPr>
            <a:r>
              <a:rPr lang="es-SV" sz="1400" dirty="0" smtClean="0">
                <a:solidFill>
                  <a:srgbClr val="00B0F0"/>
                </a:solidFill>
                <a:latin typeface="+mn-lt"/>
                <a:ea typeface="+mn-ea"/>
                <a:cs typeface="+mn-cs"/>
              </a:rPr>
              <a:t>establecido, siendo las personas responsables de su implementación, el Gerente Financiero y el</a:t>
            </a:r>
          </a:p>
          <a:p>
            <a:pPr algn="just">
              <a:buNone/>
            </a:pPr>
            <a:r>
              <a:rPr lang="es-SV" sz="1400" dirty="0" smtClean="0">
                <a:solidFill>
                  <a:srgbClr val="00B0F0"/>
                </a:solidFill>
                <a:latin typeface="+mn-lt"/>
                <a:ea typeface="+mn-ea"/>
                <a:cs typeface="+mn-cs"/>
              </a:rPr>
              <a:t>Contador General.</a:t>
            </a:r>
          </a:p>
          <a:p>
            <a:pPr algn="just">
              <a:buNone/>
            </a:pPr>
            <a:r>
              <a:rPr lang="es-SV" sz="1400" dirty="0" smtClean="0">
                <a:solidFill>
                  <a:srgbClr val="00B0F0"/>
                </a:solidFill>
                <a:latin typeface="+mn-lt"/>
                <a:ea typeface="+mn-ea"/>
                <a:cs typeface="+mn-cs"/>
              </a:rPr>
              <a:t>Así mismo se constato el extravío de </a:t>
            </a:r>
            <a:r>
              <a:rPr lang="es-SV" sz="1400" dirty="0" err="1" smtClean="0">
                <a:solidFill>
                  <a:srgbClr val="00B0F0"/>
                </a:solidFill>
                <a:latin typeface="+mn-lt"/>
                <a:ea typeface="+mn-ea"/>
                <a:cs typeface="+mn-cs"/>
              </a:rPr>
              <a:t>voucher</a:t>
            </a:r>
            <a:r>
              <a:rPr lang="es-SV" sz="1400" dirty="0" smtClean="0">
                <a:solidFill>
                  <a:srgbClr val="00B0F0"/>
                </a:solidFill>
                <a:latin typeface="+mn-lt"/>
                <a:ea typeface="+mn-ea"/>
                <a:cs typeface="+mn-cs"/>
              </a:rPr>
              <a:t> de la empresa.</a:t>
            </a:r>
          </a:p>
          <a:p>
            <a:pPr>
              <a:buNone/>
            </a:pPr>
            <a:endParaRPr lang="es-SV" sz="1400" dirty="0"/>
          </a:p>
        </p:txBody>
      </p:sp>
      <p:pic>
        <p:nvPicPr>
          <p:cNvPr id="64514" name="Picture 2"/>
          <p:cNvPicPr>
            <a:picLocks noChangeAspect="1" noChangeArrowheads="1"/>
          </p:cNvPicPr>
          <p:nvPr/>
        </p:nvPicPr>
        <p:blipFill>
          <a:blip r:embed="rId2" cstate="print"/>
          <a:srcRect/>
          <a:stretch>
            <a:fillRect/>
          </a:stretch>
        </p:blipFill>
        <p:spPr bwMode="auto">
          <a:xfrm>
            <a:off x="7332290" y="332656"/>
            <a:ext cx="1200150" cy="447675"/>
          </a:xfrm>
          <a:prstGeom prst="rect">
            <a:avLst/>
          </a:prstGeom>
          <a:noFill/>
          <a:ln w="9525">
            <a:noFill/>
            <a:miter lim="800000"/>
            <a:headEnd/>
            <a:tailEnd/>
          </a:ln>
        </p:spPr>
      </p:pic>
      <p:pic>
        <p:nvPicPr>
          <p:cNvPr id="64515" name="Picture 3"/>
          <p:cNvPicPr>
            <a:picLocks noChangeAspect="1" noChangeArrowheads="1"/>
          </p:cNvPicPr>
          <p:nvPr/>
        </p:nvPicPr>
        <p:blipFill>
          <a:blip r:embed="rId3" cstate="print"/>
          <a:srcRect/>
          <a:stretch>
            <a:fillRect/>
          </a:stretch>
        </p:blipFill>
        <p:spPr bwMode="auto">
          <a:xfrm>
            <a:off x="6804248" y="5589240"/>
            <a:ext cx="1123950" cy="723900"/>
          </a:xfrm>
          <a:prstGeom prst="rect">
            <a:avLst/>
          </a:prstGeom>
          <a:noFill/>
          <a:ln w="9525">
            <a:noFill/>
            <a:miter lim="800000"/>
            <a:headEnd/>
            <a:tailEnd/>
          </a:ln>
        </p:spPr>
      </p:pic>
    </p:spTree>
  </p:cSld>
  <p:clrMapOvr>
    <a:masterClrMapping/>
  </p:clrMapOvr>
  <p:transition>
    <p:split orient="vert"/>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181472" y="692696"/>
            <a:ext cx="6774904" cy="4968552"/>
          </a:xfrm>
        </p:spPr>
        <p:style>
          <a:lnRef idx="2">
            <a:schemeClr val="accent1"/>
          </a:lnRef>
          <a:fillRef idx="1">
            <a:schemeClr val="lt1"/>
          </a:fillRef>
          <a:effectRef idx="0">
            <a:schemeClr val="accent1"/>
          </a:effectRef>
          <a:fontRef idx="minor">
            <a:schemeClr val="dk1"/>
          </a:fontRef>
        </p:style>
        <p:txBody>
          <a:bodyPr/>
          <a:lstStyle/>
          <a:p>
            <a:pPr algn="ctr">
              <a:buNone/>
            </a:pPr>
            <a:endParaRPr lang="es-SV" sz="1200" dirty="0" smtClean="0">
              <a:solidFill>
                <a:schemeClr val="tx1"/>
              </a:solidFill>
              <a:latin typeface="+mn-lt"/>
              <a:ea typeface="+mn-ea"/>
              <a:cs typeface="+mn-cs"/>
            </a:endParaRPr>
          </a:p>
          <a:p>
            <a:pPr algn="ctr">
              <a:buNone/>
            </a:pPr>
            <a:r>
              <a:rPr lang="es-SV" sz="1200" dirty="0" smtClean="0">
                <a:solidFill>
                  <a:schemeClr val="tx1"/>
                </a:solidFill>
                <a:latin typeface="+mn-lt"/>
                <a:ea typeface="+mn-ea"/>
                <a:cs typeface="+mn-cs"/>
              </a:rPr>
              <a:t>X, S.A. DE C.V.”</a:t>
            </a:r>
          </a:p>
          <a:p>
            <a:pPr algn="ctr">
              <a:buNone/>
            </a:pPr>
            <a:r>
              <a:rPr lang="es-SV" sz="1200" dirty="0" smtClean="0">
                <a:solidFill>
                  <a:schemeClr val="tx1"/>
                </a:solidFill>
                <a:latin typeface="+mn-lt"/>
                <a:ea typeface="+mn-ea"/>
                <a:cs typeface="+mn-cs"/>
              </a:rPr>
              <a:t>ANÁLISIS DE EVIDENCIA OBTENIDA</a:t>
            </a:r>
          </a:p>
          <a:p>
            <a:pPr algn="ctr">
              <a:buNone/>
            </a:pPr>
            <a:r>
              <a:rPr lang="es-SV" sz="1200" dirty="0" smtClean="0">
                <a:solidFill>
                  <a:schemeClr val="tx1"/>
                </a:solidFill>
                <a:latin typeface="+mn-lt"/>
                <a:ea typeface="+mn-ea"/>
                <a:cs typeface="+mn-cs"/>
              </a:rPr>
              <a:t>TRABAJO PARA ATESTIGUAR DEL 01 DE JUNIO AL 31 DE OCTUBRE DE 2011</a:t>
            </a:r>
          </a:p>
          <a:p>
            <a:pPr algn="just">
              <a:buNone/>
            </a:pPr>
            <a:endParaRPr lang="es-SV" sz="1200" dirty="0" smtClean="0">
              <a:solidFill>
                <a:schemeClr val="tx1"/>
              </a:solidFill>
              <a:latin typeface="+mn-lt"/>
              <a:ea typeface="+mn-ea"/>
              <a:cs typeface="+mn-cs"/>
            </a:endParaRPr>
          </a:p>
          <a:p>
            <a:pPr algn="just">
              <a:buNone/>
            </a:pPr>
            <a:r>
              <a:rPr lang="es-SV" sz="1200" dirty="0" smtClean="0">
                <a:solidFill>
                  <a:schemeClr val="tx1"/>
                </a:solidFill>
                <a:latin typeface="+mn-lt"/>
                <a:ea typeface="+mn-ea"/>
                <a:cs typeface="+mn-cs"/>
              </a:rPr>
              <a:t>PLANTEAMIENTO</a:t>
            </a:r>
          </a:p>
          <a:p>
            <a:pPr algn="just">
              <a:buNone/>
            </a:pPr>
            <a:r>
              <a:rPr lang="es-SV" sz="1200" dirty="0" smtClean="0">
                <a:solidFill>
                  <a:schemeClr val="tx1"/>
                </a:solidFill>
                <a:latin typeface="+mn-lt"/>
                <a:ea typeface="+mn-ea"/>
                <a:cs typeface="+mn-cs"/>
              </a:rPr>
              <a:t>Evalúe la documentación obtenida, si es suficiente y apropiada para soportar las conclusiones, de</a:t>
            </a:r>
          </a:p>
          <a:p>
            <a:pPr algn="just">
              <a:buNone/>
            </a:pPr>
            <a:r>
              <a:rPr lang="es-SV" sz="1200" dirty="0" smtClean="0">
                <a:solidFill>
                  <a:schemeClr val="tx1"/>
                </a:solidFill>
                <a:latin typeface="+mn-lt"/>
                <a:ea typeface="+mn-ea"/>
                <a:cs typeface="+mn-cs"/>
              </a:rPr>
              <a:t>no ser así disponga elaborar procedimientos adicionales que mitiguen la deficiencia y nueva</a:t>
            </a:r>
          </a:p>
          <a:p>
            <a:pPr algn="just">
              <a:buNone/>
            </a:pPr>
            <a:r>
              <a:rPr lang="es-SV" sz="1200" dirty="0" smtClean="0">
                <a:solidFill>
                  <a:schemeClr val="tx1"/>
                </a:solidFill>
                <a:latin typeface="+mn-lt"/>
                <a:ea typeface="+mn-ea"/>
                <a:cs typeface="+mn-cs"/>
              </a:rPr>
              <a:t>evidencia. Documente las conclusiones.</a:t>
            </a:r>
          </a:p>
          <a:p>
            <a:pPr algn="just">
              <a:buNone/>
            </a:pPr>
            <a:endParaRPr lang="es-SV" sz="1200" dirty="0" smtClean="0">
              <a:solidFill>
                <a:schemeClr val="tx1"/>
              </a:solidFill>
              <a:latin typeface="+mn-lt"/>
              <a:ea typeface="+mn-ea"/>
              <a:cs typeface="+mn-cs"/>
            </a:endParaRPr>
          </a:p>
          <a:p>
            <a:pPr algn="just">
              <a:buNone/>
            </a:pPr>
            <a:r>
              <a:rPr lang="es-SV" sz="1200" dirty="0" smtClean="0">
                <a:solidFill>
                  <a:schemeClr val="tx1"/>
                </a:solidFill>
                <a:latin typeface="+mn-lt"/>
                <a:ea typeface="+mn-ea"/>
                <a:cs typeface="+mn-cs"/>
              </a:rPr>
              <a:t>CONCLUSIONES</a:t>
            </a:r>
          </a:p>
          <a:p>
            <a:pPr algn="just">
              <a:buNone/>
            </a:pPr>
            <a:r>
              <a:rPr lang="es-SV" sz="1200" dirty="0" smtClean="0">
                <a:solidFill>
                  <a:srgbClr val="00B0F0"/>
                </a:solidFill>
                <a:latin typeface="+mn-lt"/>
                <a:ea typeface="+mn-ea"/>
                <a:cs typeface="+mn-cs"/>
              </a:rPr>
              <a:t>De conformidad al análisis efectuado de la evidencia obtenida por el equipo de trabajo se</a:t>
            </a:r>
          </a:p>
          <a:p>
            <a:pPr algn="just">
              <a:buNone/>
            </a:pPr>
            <a:r>
              <a:rPr lang="es-SV" sz="1200" dirty="0" smtClean="0">
                <a:solidFill>
                  <a:srgbClr val="00B0F0"/>
                </a:solidFill>
                <a:latin typeface="+mn-lt"/>
                <a:ea typeface="+mn-ea"/>
                <a:cs typeface="+mn-cs"/>
              </a:rPr>
              <a:t>determina que esta es concluyente y por tanto satisface los requisitos de evidencia suficiente y</a:t>
            </a:r>
          </a:p>
          <a:p>
            <a:pPr algn="just">
              <a:buNone/>
            </a:pPr>
            <a:r>
              <a:rPr lang="es-SV" sz="1200" dirty="0" smtClean="0">
                <a:solidFill>
                  <a:srgbClr val="00B0F0"/>
                </a:solidFill>
                <a:latin typeface="+mn-lt"/>
                <a:ea typeface="+mn-ea"/>
                <a:cs typeface="+mn-cs"/>
              </a:rPr>
              <a:t>apropiada en las circunstancias para soportar nuestra conclusión del trabajo para atestiguar.</a:t>
            </a:r>
          </a:p>
          <a:p>
            <a:pPr algn="just">
              <a:buNone/>
            </a:pPr>
            <a:r>
              <a:rPr lang="es-SV" sz="1200" dirty="0" smtClean="0">
                <a:solidFill>
                  <a:srgbClr val="00B0F0"/>
                </a:solidFill>
                <a:latin typeface="+mn-lt"/>
                <a:ea typeface="+mn-ea"/>
                <a:cs typeface="+mn-cs"/>
              </a:rPr>
              <a:t>No resulta necesaria la realización de procedimientos adicionales a los considerados en la</a:t>
            </a:r>
          </a:p>
          <a:p>
            <a:pPr algn="just">
              <a:buNone/>
            </a:pPr>
            <a:r>
              <a:rPr lang="es-SV" sz="1200" dirty="0" smtClean="0">
                <a:solidFill>
                  <a:srgbClr val="00B0F0"/>
                </a:solidFill>
                <a:latin typeface="+mn-lt"/>
                <a:ea typeface="+mn-ea"/>
                <a:cs typeface="+mn-cs"/>
              </a:rPr>
              <a:t>planificación de nuestro trabajo debido a que toda la evidencia obtenida es relevante y sirve para</a:t>
            </a:r>
          </a:p>
          <a:p>
            <a:pPr algn="just">
              <a:buNone/>
            </a:pPr>
            <a:r>
              <a:rPr lang="es-SV" sz="1200" dirty="0" smtClean="0">
                <a:solidFill>
                  <a:srgbClr val="00B0F0"/>
                </a:solidFill>
                <a:latin typeface="+mn-lt"/>
                <a:ea typeface="+mn-ea"/>
                <a:cs typeface="+mn-cs"/>
              </a:rPr>
              <a:t>corroborar la información del asunto principal.</a:t>
            </a:r>
          </a:p>
          <a:p>
            <a:pPr algn="just">
              <a:buNone/>
            </a:pPr>
            <a:endParaRPr lang="es-SV" sz="1200" dirty="0"/>
          </a:p>
        </p:txBody>
      </p:sp>
      <p:pic>
        <p:nvPicPr>
          <p:cNvPr id="65538" name="Picture 2"/>
          <p:cNvPicPr>
            <a:picLocks noChangeAspect="1" noChangeArrowheads="1"/>
          </p:cNvPicPr>
          <p:nvPr/>
        </p:nvPicPr>
        <p:blipFill>
          <a:blip r:embed="rId2" cstate="print"/>
          <a:srcRect/>
          <a:stretch>
            <a:fillRect/>
          </a:stretch>
        </p:blipFill>
        <p:spPr bwMode="auto">
          <a:xfrm>
            <a:off x="6300192" y="4797152"/>
            <a:ext cx="1238250" cy="828675"/>
          </a:xfrm>
          <a:prstGeom prst="rect">
            <a:avLst/>
          </a:prstGeom>
          <a:noFill/>
          <a:ln w="9525">
            <a:noFill/>
            <a:miter lim="800000"/>
            <a:headEnd/>
            <a:tailEnd/>
          </a:ln>
        </p:spPr>
      </p:pic>
      <p:pic>
        <p:nvPicPr>
          <p:cNvPr id="65539" name="Picture 3"/>
          <p:cNvPicPr>
            <a:picLocks noChangeAspect="1" noChangeArrowheads="1"/>
          </p:cNvPicPr>
          <p:nvPr/>
        </p:nvPicPr>
        <p:blipFill>
          <a:blip r:embed="rId3" cstate="print"/>
          <a:srcRect/>
          <a:stretch>
            <a:fillRect/>
          </a:stretch>
        </p:blipFill>
        <p:spPr bwMode="auto">
          <a:xfrm>
            <a:off x="6444208" y="773460"/>
            <a:ext cx="1266825" cy="495300"/>
          </a:xfrm>
          <a:prstGeom prst="rect">
            <a:avLst/>
          </a:prstGeom>
          <a:noFill/>
          <a:ln w="9525">
            <a:noFill/>
            <a:miter lim="800000"/>
            <a:headEnd/>
            <a:tailEnd/>
          </a:ln>
        </p:spPr>
      </p:pic>
    </p:spTree>
  </p:cSld>
  <p:clrMapOvr>
    <a:masterClrMapping/>
  </p:clrMapOvr>
  <p:transition>
    <p:split orient="vert" dir="in"/>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533400" y="116632"/>
            <a:ext cx="8215064" cy="6597352"/>
          </a:xfrm>
        </p:spPr>
        <p:style>
          <a:lnRef idx="2">
            <a:schemeClr val="accent1"/>
          </a:lnRef>
          <a:fillRef idx="1">
            <a:schemeClr val="lt1"/>
          </a:fillRef>
          <a:effectRef idx="0">
            <a:schemeClr val="accent1"/>
          </a:effectRef>
          <a:fontRef idx="minor">
            <a:schemeClr val="dk1"/>
          </a:fontRef>
        </p:style>
        <p:txBody>
          <a:bodyPr/>
          <a:lstStyle/>
          <a:p>
            <a:pPr algn="ctr">
              <a:buNone/>
            </a:pPr>
            <a:r>
              <a:rPr lang="es-SV" sz="1200" dirty="0" smtClean="0">
                <a:solidFill>
                  <a:schemeClr val="tx1"/>
                </a:solidFill>
                <a:latin typeface="+mn-lt"/>
                <a:ea typeface="+mn-ea"/>
                <a:cs typeface="+mn-cs"/>
              </a:rPr>
              <a:t>“X, S.A. DE C.V.”</a:t>
            </a:r>
          </a:p>
          <a:p>
            <a:pPr algn="ctr">
              <a:buNone/>
            </a:pPr>
            <a:r>
              <a:rPr lang="es-SV" sz="1200" dirty="0" smtClean="0">
                <a:solidFill>
                  <a:schemeClr val="tx1"/>
                </a:solidFill>
                <a:latin typeface="+mn-lt"/>
                <a:ea typeface="+mn-ea"/>
                <a:cs typeface="+mn-cs"/>
              </a:rPr>
              <a:t>ANÁLISIS DE EVIDENCIA OBTENIDA</a:t>
            </a:r>
          </a:p>
          <a:p>
            <a:pPr algn="ctr">
              <a:buNone/>
            </a:pPr>
            <a:r>
              <a:rPr lang="es-SV" sz="1200" dirty="0" smtClean="0">
                <a:solidFill>
                  <a:schemeClr val="tx1"/>
                </a:solidFill>
                <a:latin typeface="+mn-lt"/>
                <a:ea typeface="+mn-ea"/>
                <a:cs typeface="+mn-cs"/>
              </a:rPr>
              <a:t>TRABAJO PARA ATESTIGUAR DEL 01 DE JUNIO AL 31 DE OCTUBRE DE 2011</a:t>
            </a:r>
          </a:p>
          <a:p>
            <a:pPr algn="ctr">
              <a:buNone/>
            </a:pPr>
            <a:endParaRPr lang="es-SV" sz="1200" dirty="0" smtClean="0">
              <a:solidFill>
                <a:schemeClr val="tx1"/>
              </a:solidFill>
              <a:latin typeface="+mn-lt"/>
              <a:ea typeface="+mn-ea"/>
              <a:cs typeface="+mn-cs"/>
            </a:endParaRPr>
          </a:p>
          <a:p>
            <a:pPr algn="just">
              <a:buNone/>
            </a:pPr>
            <a:r>
              <a:rPr lang="es-SV" sz="1200" dirty="0" smtClean="0">
                <a:solidFill>
                  <a:schemeClr val="tx1"/>
                </a:solidFill>
                <a:latin typeface="+mn-lt"/>
                <a:ea typeface="+mn-ea"/>
                <a:cs typeface="+mn-cs"/>
              </a:rPr>
              <a:t>PLANTEAMIENTO</a:t>
            </a:r>
          </a:p>
          <a:p>
            <a:pPr marL="0" indent="0" algn="just">
              <a:buNone/>
            </a:pPr>
            <a:r>
              <a:rPr lang="es-SV" sz="1200" dirty="0" smtClean="0">
                <a:solidFill>
                  <a:schemeClr val="tx1"/>
                </a:solidFill>
                <a:latin typeface="+mn-lt"/>
                <a:ea typeface="+mn-ea"/>
                <a:cs typeface="+mn-cs"/>
              </a:rPr>
              <a:t>Con los datos y las conclusiones parciales de cada procedimiento se elaborará una conclusión sobre el trabajo para atestiguar desarrollado sobre la administración fraudulenta de las cuentas por pagar.</a:t>
            </a:r>
          </a:p>
          <a:p>
            <a:pPr algn="just">
              <a:buNone/>
            </a:pPr>
            <a:endParaRPr lang="es-SV" sz="1200" dirty="0" smtClean="0">
              <a:solidFill>
                <a:schemeClr val="tx1"/>
              </a:solidFill>
              <a:latin typeface="+mn-lt"/>
              <a:ea typeface="+mn-ea"/>
              <a:cs typeface="+mn-cs"/>
            </a:endParaRPr>
          </a:p>
          <a:p>
            <a:pPr algn="just">
              <a:buNone/>
            </a:pPr>
            <a:r>
              <a:rPr lang="es-SV" sz="1200" dirty="0" smtClean="0">
                <a:solidFill>
                  <a:schemeClr val="tx1"/>
                </a:solidFill>
                <a:latin typeface="+mn-lt"/>
                <a:ea typeface="+mn-ea"/>
                <a:cs typeface="+mn-cs"/>
              </a:rPr>
              <a:t>CONCLUSIONES</a:t>
            </a:r>
          </a:p>
          <a:p>
            <a:pPr marL="0" indent="0" algn="just">
              <a:buNone/>
            </a:pPr>
            <a:r>
              <a:rPr lang="es-SV" sz="1200" dirty="0" smtClean="0">
                <a:solidFill>
                  <a:schemeClr val="tx1"/>
                </a:solidFill>
                <a:latin typeface="+mn-lt"/>
                <a:ea typeface="+mn-ea"/>
                <a:cs typeface="+mn-cs"/>
              </a:rPr>
              <a:t>Un resumen de los procedimientos realizados y los resultados obtenidos al examinar la información proporcionada por X, S.A. de C.V. es el siguiente: Comprobamos que los bienes adquiridos estén acorde al giro y requerimientos de la compañía.</a:t>
            </a:r>
          </a:p>
          <a:p>
            <a:pPr algn="just">
              <a:buNone/>
            </a:pPr>
            <a:endParaRPr lang="es-SV" sz="1200" dirty="0" smtClean="0">
              <a:solidFill>
                <a:schemeClr val="tx1"/>
              </a:solidFill>
              <a:latin typeface="+mn-lt"/>
              <a:ea typeface="+mn-ea"/>
              <a:cs typeface="+mn-cs"/>
            </a:endParaRPr>
          </a:p>
          <a:p>
            <a:pPr marL="0" indent="0" algn="just">
              <a:buNone/>
            </a:pPr>
            <a:r>
              <a:rPr lang="es-SV" sz="1200" dirty="0" smtClean="0">
                <a:solidFill>
                  <a:schemeClr val="tx1"/>
                </a:solidFill>
                <a:latin typeface="+mn-lt"/>
                <a:ea typeface="+mn-ea"/>
                <a:cs typeface="+mn-cs"/>
              </a:rPr>
              <a:t>Cotejamos los comprobantes de crédito fiscal que ampara la compra contra el valor del cheque emitido para el pago de dicha compra.</a:t>
            </a:r>
          </a:p>
          <a:p>
            <a:pPr algn="just">
              <a:buNone/>
            </a:pPr>
            <a:r>
              <a:rPr lang="es-SV" sz="1200" dirty="0" smtClean="0">
                <a:solidFill>
                  <a:schemeClr val="tx1"/>
                </a:solidFill>
                <a:latin typeface="+mn-lt"/>
                <a:ea typeface="+mn-ea"/>
                <a:cs typeface="+mn-cs"/>
              </a:rPr>
              <a:t>Comprobamos que la orden de compra autorizada coincida con las entradas de producto en el inventario.</a:t>
            </a:r>
          </a:p>
          <a:p>
            <a:pPr algn="just">
              <a:buNone/>
            </a:pPr>
            <a:endParaRPr lang="es-SV" sz="1200" dirty="0" smtClean="0">
              <a:solidFill>
                <a:schemeClr val="tx1"/>
              </a:solidFill>
              <a:latin typeface="+mn-lt"/>
              <a:ea typeface="+mn-ea"/>
              <a:cs typeface="+mn-cs"/>
            </a:endParaRPr>
          </a:p>
          <a:p>
            <a:pPr marL="0" indent="0" algn="just">
              <a:buNone/>
            </a:pPr>
            <a:r>
              <a:rPr lang="es-SV" sz="1200" dirty="0" smtClean="0">
                <a:solidFill>
                  <a:schemeClr val="tx1"/>
                </a:solidFill>
                <a:latin typeface="+mn-lt"/>
                <a:ea typeface="+mn-ea"/>
                <a:cs typeface="+mn-cs"/>
              </a:rPr>
              <a:t>Los resultados de la ejecución de nuestros procedimientos se describen en las conclusiones expuestas en los siguientes párrafos:</a:t>
            </a:r>
          </a:p>
          <a:p>
            <a:pPr algn="just">
              <a:buNone/>
            </a:pPr>
            <a:endParaRPr lang="es-SV" sz="1200" dirty="0" smtClean="0">
              <a:solidFill>
                <a:schemeClr val="tx1"/>
              </a:solidFill>
              <a:latin typeface="+mn-lt"/>
              <a:ea typeface="+mn-ea"/>
              <a:cs typeface="+mn-cs"/>
            </a:endParaRPr>
          </a:p>
          <a:p>
            <a:pPr algn="just">
              <a:buNone/>
            </a:pPr>
            <a:r>
              <a:rPr lang="es-SV" sz="1200" dirty="0" smtClean="0">
                <a:solidFill>
                  <a:schemeClr val="tx1"/>
                </a:solidFill>
                <a:latin typeface="+mn-lt"/>
                <a:ea typeface="+mn-ea"/>
                <a:cs typeface="+mn-cs"/>
              </a:rPr>
              <a:t>Los registros de cheques emitidos para el pago a proveedores se encuentran reflejados contablemente.</a:t>
            </a:r>
          </a:p>
          <a:p>
            <a:pPr algn="just">
              <a:buNone/>
            </a:pPr>
            <a:endParaRPr lang="es-SV" sz="1200" dirty="0" smtClean="0"/>
          </a:p>
          <a:p>
            <a:pPr marL="0" indent="0" algn="just">
              <a:buNone/>
            </a:pPr>
            <a:r>
              <a:rPr lang="es-SV" sz="1200" dirty="0" smtClean="0">
                <a:solidFill>
                  <a:schemeClr val="dk1"/>
                </a:solidFill>
                <a:latin typeface="+mn-lt"/>
                <a:ea typeface="+mn-ea"/>
                <a:cs typeface="+mn-cs"/>
              </a:rPr>
              <a:t>Si bien es cierto que el registro contable coincide con el cheque emitido, esto no refleja el valor real de las cuentas por pagar ya que al existir diferencias se encuentra sobrevaluado.</a:t>
            </a:r>
          </a:p>
          <a:p>
            <a:pPr marL="0" indent="0" algn="just">
              <a:buNone/>
            </a:pPr>
            <a:r>
              <a:rPr lang="es-SV" sz="1200" dirty="0" smtClean="0">
                <a:solidFill>
                  <a:schemeClr val="dk1"/>
                </a:solidFill>
                <a:latin typeface="+mn-lt"/>
                <a:ea typeface="+mn-ea"/>
                <a:cs typeface="+mn-cs"/>
              </a:rPr>
              <a:t>Determinamos que existen discrepancias entre lo reflejado el comprobante de crédito fiscal y el cheque emitido para el pago a proveedores, lo que generó una defraudación económica para X, S.A. de C.V.</a:t>
            </a:r>
          </a:p>
          <a:p>
            <a:pPr marL="0" indent="0" algn="just">
              <a:buNone/>
            </a:pPr>
            <a:r>
              <a:rPr lang="es-SV" sz="1200" dirty="0" smtClean="0">
                <a:solidFill>
                  <a:schemeClr val="dk1"/>
                </a:solidFill>
                <a:latin typeface="+mn-lt"/>
                <a:ea typeface="+mn-ea"/>
                <a:cs typeface="+mn-cs"/>
              </a:rPr>
              <a:t>Según las circunstancias en las que fue causada la defraudación económica a la empresa de acuerdo con los procedimientos desarrollados en nuestro trabajo para atestiguar, se concluye, que el valor total al que asciende la administración fraudulenta en las cuentas por pagar por parte del Gerente Administrativo Financiero y el Contador General de X, S.A. de C.V. es de $21,171.00</a:t>
            </a:r>
            <a:endParaRPr lang="es-SV" sz="1200" dirty="0"/>
          </a:p>
        </p:txBody>
      </p:sp>
      <p:pic>
        <p:nvPicPr>
          <p:cNvPr id="66562" name="Picture 2"/>
          <p:cNvPicPr>
            <a:picLocks noChangeAspect="1" noChangeArrowheads="1"/>
          </p:cNvPicPr>
          <p:nvPr/>
        </p:nvPicPr>
        <p:blipFill>
          <a:blip r:embed="rId2" cstate="print"/>
          <a:srcRect/>
          <a:stretch>
            <a:fillRect/>
          </a:stretch>
        </p:blipFill>
        <p:spPr bwMode="auto">
          <a:xfrm>
            <a:off x="7472114" y="116632"/>
            <a:ext cx="1276350" cy="514350"/>
          </a:xfrm>
          <a:prstGeom prst="rect">
            <a:avLst/>
          </a:prstGeom>
          <a:noFill/>
          <a:ln w="9525">
            <a:noFill/>
            <a:miter lim="800000"/>
            <a:headEnd/>
            <a:tailEnd/>
          </a:ln>
        </p:spPr>
      </p:pic>
      <p:pic>
        <p:nvPicPr>
          <p:cNvPr id="66564" name="Picture 4"/>
          <p:cNvPicPr>
            <a:picLocks noChangeAspect="1" noChangeArrowheads="1"/>
          </p:cNvPicPr>
          <p:nvPr/>
        </p:nvPicPr>
        <p:blipFill>
          <a:blip r:embed="rId3" cstate="print"/>
          <a:srcRect/>
          <a:stretch>
            <a:fillRect/>
          </a:stretch>
        </p:blipFill>
        <p:spPr bwMode="auto">
          <a:xfrm>
            <a:off x="6690388" y="6165304"/>
            <a:ext cx="850215" cy="504056"/>
          </a:xfrm>
          <a:prstGeom prst="rect">
            <a:avLst/>
          </a:prstGeom>
          <a:noFill/>
          <a:ln w="9525">
            <a:noFill/>
            <a:miter lim="800000"/>
            <a:headEnd/>
            <a:tailEnd/>
          </a:ln>
        </p:spPr>
      </p:pic>
      <p:sp>
        <p:nvSpPr>
          <p:cNvPr id="5" name="4 Flecha a la derecha con muesca">
            <a:hlinkClick r:id="rId4" action="ppaction://hlinksldjump"/>
          </p:cNvPr>
          <p:cNvSpPr/>
          <p:nvPr/>
        </p:nvSpPr>
        <p:spPr>
          <a:xfrm rot="10800000">
            <a:off x="8100392" y="6237312"/>
            <a:ext cx="504056" cy="404664"/>
          </a:xfrm>
          <a:prstGeom prst="notchedRightArrow">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SV"/>
          </a:p>
        </p:txBody>
      </p:sp>
    </p:spTree>
  </p:cSld>
  <p:clrMapOvr>
    <a:masterClrMapping/>
  </p:clrMapOvr>
  <p:transition>
    <p:wheel spokes="2"/>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533400" y="1892424"/>
            <a:ext cx="8191500" cy="2688704"/>
          </a:xfrm>
        </p:spPr>
        <p:txBody>
          <a:bodyPr/>
          <a:lstStyle/>
          <a:p>
            <a:pPr algn="ctr">
              <a:buNone/>
            </a:pPr>
            <a:r>
              <a:rPr lang="es-SV" sz="5400" b="1" i="1" dirty="0" smtClean="0">
                <a:solidFill>
                  <a:schemeClr val="tx1"/>
                </a:solidFill>
                <a:latin typeface="Bradley Hand ITC" pitchFamily="66" charset="0"/>
              </a:rPr>
              <a:t>CARTA DE REPRESENTACIÓN PARTE RESPONSABLE</a:t>
            </a:r>
            <a:endParaRPr lang="es-SV" sz="5400" b="1" i="1" dirty="0">
              <a:latin typeface="Bradley Hand ITC" pitchFamily="66" charset="0"/>
            </a:endParaRPr>
          </a:p>
        </p:txBody>
      </p:sp>
    </p:spTree>
  </p:cSld>
  <p:clrMapOvr>
    <a:masterClrMapping/>
  </p:clrMapOvr>
  <p:transition>
    <p:dissolve/>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395536" y="116632"/>
            <a:ext cx="8496944" cy="5544616"/>
          </a:xfrm>
        </p:spPr>
        <p:style>
          <a:lnRef idx="2">
            <a:schemeClr val="accent1"/>
          </a:lnRef>
          <a:fillRef idx="1">
            <a:schemeClr val="lt1"/>
          </a:fillRef>
          <a:effectRef idx="0">
            <a:schemeClr val="accent1"/>
          </a:effectRef>
          <a:fontRef idx="minor">
            <a:schemeClr val="dk1"/>
          </a:fontRef>
        </p:style>
        <p:txBody>
          <a:bodyPr/>
          <a:lstStyle/>
          <a:p>
            <a:pPr algn="ctr">
              <a:buNone/>
            </a:pPr>
            <a:r>
              <a:rPr lang="es-SV" sz="1200" dirty="0" smtClean="0">
                <a:solidFill>
                  <a:schemeClr val="tx1"/>
                </a:solidFill>
                <a:latin typeface="+mn-lt"/>
                <a:ea typeface="+mn-ea"/>
                <a:cs typeface="+mn-cs"/>
              </a:rPr>
              <a:t>CARTA DE REPRESENTACIÓN (SALVAGUARDA)</a:t>
            </a:r>
          </a:p>
          <a:p>
            <a:pPr algn="r">
              <a:buNone/>
            </a:pPr>
            <a:r>
              <a:rPr lang="es-SV" sz="1200" dirty="0" smtClean="0">
                <a:solidFill>
                  <a:schemeClr val="tx1"/>
                </a:solidFill>
                <a:latin typeface="+mn-lt"/>
                <a:ea typeface="+mn-ea"/>
                <a:cs typeface="+mn-cs"/>
              </a:rPr>
              <a:t>San Salvador, 15 de Noviembre de 2011</a:t>
            </a:r>
          </a:p>
          <a:p>
            <a:pPr>
              <a:buNone/>
            </a:pPr>
            <a:r>
              <a:rPr lang="es-SV" sz="1200" dirty="0" smtClean="0">
                <a:solidFill>
                  <a:schemeClr val="tx1"/>
                </a:solidFill>
                <a:latin typeface="+mn-lt"/>
                <a:ea typeface="+mn-ea"/>
                <a:cs typeface="+mn-cs"/>
              </a:rPr>
              <a:t>Señores:</a:t>
            </a:r>
          </a:p>
          <a:p>
            <a:pPr>
              <a:buNone/>
            </a:pPr>
            <a:r>
              <a:rPr lang="es-SV" sz="1200" dirty="0" smtClean="0">
                <a:solidFill>
                  <a:schemeClr val="tx1"/>
                </a:solidFill>
                <a:latin typeface="+mn-lt"/>
                <a:ea typeface="+mn-ea"/>
                <a:cs typeface="+mn-cs"/>
              </a:rPr>
              <a:t>A62-2011 S.A. de C.V.</a:t>
            </a:r>
          </a:p>
          <a:p>
            <a:pPr>
              <a:buNone/>
            </a:pPr>
            <a:r>
              <a:rPr lang="es-SV" sz="1200" dirty="0" smtClean="0">
                <a:solidFill>
                  <a:schemeClr val="tx1"/>
                </a:solidFill>
                <a:latin typeface="+mn-lt"/>
                <a:ea typeface="+mn-ea"/>
                <a:cs typeface="+mn-cs"/>
              </a:rPr>
              <a:t>Presente.</a:t>
            </a:r>
          </a:p>
          <a:p>
            <a:pPr>
              <a:buNone/>
            </a:pPr>
            <a:r>
              <a:rPr lang="es-SV" sz="1200" dirty="0" smtClean="0">
                <a:solidFill>
                  <a:schemeClr val="tx1"/>
                </a:solidFill>
                <a:latin typeface="+mn-lt"/>
                <a:ea typeface="+mn-ea"/>
                <a:cs typeface="+mn-cs"/>
              </a:rPr>
              <a:t>Señores auditores:</a:t>
            </a:r>
          </a:p>
          <a:p>
            <a:pPr marL="0" indent="0">
              <a:buNone/>
            </a:pPr>
            <a:r>
              <a:rPr lang="es-SV" sz="1200" dirty="0" smtClean="0">
                <a:solidFill>
                  <a:schemeClr val="tx1"/>
                </a:solidFill>
                <a:latin typeface="+mn-lt"/>
                <a:ea typeface="+mn-ea"/>
                <a:cs typeface="+mn-cs"/>
              </a:rPr>
              <a:t>Esta carta de representación se proporciona en conexión con su trabajo para atestiguar para X, S.A. de C.V., con el fin de expresar una conclusión con certeza razonable sobre el asunto principal sobre el cual han sido contratados.</a:t>
            </a:r>
          </a:p>
          <a:p>
            <a:pPr>
              <a:buNone/>
            </a:pPr>
            <a:endParaRPr lang="es-SV" sz="1200" dirty="0" smtClean="0">
              <a:solidFill>
                <a:schemeClr val="tx1"/>
              </a:solidFill>
              <a:latin typeface="+mn-lt"/>
              <a:ea typeface="+mn-ea"/>
              <a:cs typeface="+mn-cs"/>
            </a:endParaRPr>
          </a:p>
          <a:p>
            <a:pPr>
              <a:buNone/>
            </a:pPr>
            <a:r>
              <a:rPr lang="es-SV" sz="1200" dirty="0" smtClean="0">
                <a:solidFill>
                  <a:schemeClr val="tx1"/>
                </a:solidFill>
                <a:latin typeface="+mn-lt"/>
                <a:ea typeface="+mn-ea"/>
                <a:cs typeface="+mn-cs"/>
              </a:rPr>
              <a:t>	Reconocemos nuestra responsabilidad por la creación, implementación y seguimiento del sistema de control interno para brindar presentación confiable de la información financiera de acuerdo con las normas de información financiera adoptadas en El Salvador.</a:t>
            </a:r>
          </a:p>
          <a:p>
            <a:pPr>
              <a:buNone/>
            </a:pPr>
            <a:endParaRPr lang="es-SV" sz="1200" dirty="0" smtClean="0">
              <a:solidFill>
                <a:schemeClr val="tx1"/>
              </a:solidFill>
              <a:latin typeface="+mn-lt"/>
              <a:ea typeface="+mn-ea"/>
              <a:cs typeface="+mn-cs"/>
            </a:endParaRPr>
          </a:p>
          <a:p>
            <a:pPr>
              <a:buNone/>
            </a:pPr>
            <a:r>
              <a:rPr lang="es-SV" sz="1200" dirty="0" smtClean="0">
                <a:solidFill>
                  <a:schemeClr val="tx1"/>
                </a:solidFill>
                <a:latin typeface="+mn-lt"/>
                <a:ea typeface="+mn-ea"/>
                <a:cs typeface="+mn-cs"/>
              </a:rPr>
              <a:t>Confirmamos nuestro mejor entendimiento y creencia, de las siguientes representaciones:</a:t>
            </a:r>
          </a:p>
          <a:p>
            <a:pPr>
              <a:buFont typeface="+mj-lt"/>
              <a:buAutoNum type="arabicPeriod"/>
            </a:pPr>
            <a:r>
              <a:rPr lang="es-SV" sz="1200" dirty="0" smtClean="0">
                <a:solidFill>
                  <a:schemeClr val="tx1"/>
                </a:solidFill>
                <a:latin typeface="+mn-lt"/>
                <a:ea typeface="+mn-ea"/>
                <a:cs typeface="+mn-cs"/>
              </a:rPr>
              <a:t>No ha habido irregularidades que puedan encubrir evidencia sobre la problemática para lo cual fueron contratados.</a:t>
            </a:r>
          </a:p>
          <a:p>
            <a:pPr>
              <a:buFont typeface="+mj-lt"/>
              <a:buAutoNum type="arabicPeriod"/>
            </a:pPr>
            <a:r>
              <a:rPr lang="es-SV" sz="1200" dirty="0" smtClean="0">
                <a:solidFill>
                  <a:schemeClr val="tx1"/>
                </a:solidFill>
                <a:latin typeface="+mn-lt"/>
                <a:ea typeface="+mn-ea"/>
                <a:cs typeface="+mn-cs"/>
              </a:rPr>
              <a:t>Hemos puesto a su disposición todos los libros de contabilidad y documentos de apoyo del área de cuentas por pagar.</a:t>
            </a:r>
          </a:p>
          <a:p>
            <a:pPr>
              <a:buFont typeface="+mj-lt"/>
              <a:buAutoNum type="arabicPeriod"/>
            </a:pPr>
            <a:r>
              <a:rPr lang="es-SV" sz="1200" dirty="0" smtClean="0">
                <a:solidFill>
                  <a:schemeClr val="tx1"/>
                </a:solidFill>
                <a:latin typeface="+mn-lt"/>
                <a:ea typeface="+mn-ea"/>
                <a:cs typeface="+mn-cs"/>
              </a:rPr>
              <a:t>Que la documentación no está alterada, sino que representa fielmente como se han llevado las actividades ya sean de manera correcta e incorrecta.</a:t>
            </a:r>
          </a:p>
          <a:p>
            <a:pPr>
              <a:buFont typeface="+mj-lt"/>
              <a:buAutoNum type="arabicPeriod"/>
            </a:pPr>
            <a:r>
              <a:rPr lang="es-SV" sz="1200" dirty="0" smtClean="0">
                <a:solidFill>
                  <a:schemeClr val="tx1"/>
                </a:solidFill>
                <a:latin typeface="+mn-lt"/>
                <a:ea typeface="+mn-ea"/>
                <a:cs typeface="+mn-cs"/>
              </a:rPr>
              <a:t>La compañía ha cumplido con todos los aspectos de convenios contractuales que pudieran tener efecto de importancia sobre el estudio y evaluación del sistema de control interno</a:t>
            </a:r>
            <a:r>
              <a:rPr lang="es-SV" sz="1200" dirty="0" smtClean="0">
                <a:solidFill>
                  <a:schemeClr val="tx1"/>
                </a:solidFill>
              </a:rPr>
              <a:t> </a:t>
            </a:r>
            <a:r>
              <a:rPr lang="es-SV" sz="1200" dirty="0" smtClean="0">
                <a:solidFill>
                  <a:schemeClr val="tx1"/>
                </a:solidFill>
                <a:latin typeface="+mn-lt"/>
                <a:ea typeface="+mn-ea"/>
                <a:cs typeface="+mn-cs"/>
              </a:rPr>
              <a:t>para que así se les facilite medir el impacto que fue ocasionado por la problemática para lo cual se contrataron los servicios de una auditoría.</a:t>
            </a:r>
          </a:p>
          <a:p>
            <a:pPr>
              <a:buFont typeface="+mj-lt"/>
              <a:buAutoNum type="arabicPeriod"/>
            </a:pPr>
            <a:r>
              <a:rPr lang="es-SV" sz="1200" dirty="0" smtClean="0">
                <a:solidFill>
                  <a:schemeClr val="tx1"/>
                </a:solidFill>
                <a:latin typeface="+mn-lt"/>
                <a:ea typeface="+mn-ea"/>
                <a:cs typeface="+mn-cs"/>
              </a:rPr>
              <a:t>No tenemos planes ni intenciones que puedan alterar en forma importante el valor en libros o la clasificación de activos y pasivos reflejados en los estados financieros al 31 de octubre de 2011.</a:t>
            </a:r>
          </a:p>
          <a:p>
            <a:pPr>
              <a:buFont typeface="+mj-lt"/>
              <a:buAutoNum type="arabicPeriod"/>
            </a:pPr>
            <a:r>
              <a:rPr lang="es-SV" sz="1200" dirty="0" smtClean="0">
                <a:solidFill>
                  <a:schemeClr val="tx1"/>
                </a:solidFill>
                <a:latin typeface="+mn-lt"/>
                <a:ea typeface="+mn-ea"/>
                <a:cs typeface="+mn-cs"/>
              </a:rPr>
              <a:t>No se ha limitado la información que requieran para poder desarrollar su trabajo y poder expresar una conclusión al respecto.</a:t>
            </a:r>
          </a:p>
          <a:p>
            <a:pPr>
              <a:buNone/>
            </a:pPr>
            <a:endParaRPr lang="es-SV" sz="2000" dirty="0"/>
          </a:p>
        </p:txBody>
      </p:sp>
      <p:pic>
        <p:nvPicPr>
          <p:cNvPr id="67586" name="Picture 2"/>
          <p:cNvPicPr>
            <a:picLocks noChangeAspect="1" noChangeArrowheads="1"/>
          </p:cNvPicPr>
          <p:nvPr/>
        </p:nvPicPr>
        <p:blipFill>
          <a:blip r:embed="rId2" cstate="print"/>
          <a:srcRect/>
          <a:stretch>
            <a:fillRect/>
          </a:stretch>
        </p:blipFill>
        <p:spPr bwMode="auto">
          <a:xfrm>
            <a:off x="395536" y="5517232"/>
            <a:ext cx="8496944" cy="1340768"/>
          </a:xfrm>
          <a:prstGeom prst="rect">
            <a:avLst/>
          </a:prstGeom>
          <a:noFill/>
          <a:ln w="9525">
            <a:noFill/>
            <a:miter lim="800000"/>
            <a:headEnd/>
            <a:tailEnd/>
          </a:ln>
        </p:spPr>
      </p:pic>
      <p:sp>
        <p:nvSpPr>
          <p:cNvPr id="4" name="3 Flecha a la derecha con muesca">
            <a:hlinkClick r:id="rId3" action="ppaction://hlinksldjump"/>
          </p:cNvPr>
          <p:cNvSpPr/>
          <p:nvPr/>
        </p:nvSpPr>
        <p:spPr>
          <a:xfrm rot="10800000">
            <a:off x="8532440" y="6408711"/>
            <a:ext cx="504056" cy="404664"/>
          </a:xfrm>
          <a:prstGeom prst="notchedRightArrow">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SV"/>
          </a:p>
        </p:txBody>
      </p:sp>
    </p:spTree>
  </p:cSld>
  <p:clrMapOvr>
    <a:masterClrMapping/>
  </p:clrMapOvr>
  <p:transition>
    <p:circle/>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533400" y="1676400"/>
            <a:ext cx="8191500" cy="3696816"/>
          </a:xfrm>
        </p:spPr>
        <p:txBody>
          <a:bodyPr/>
          <a:lstStyle/>
          <a:p>
            <a:pPr algn="ctr">
              <a:buNone/>
            </a:pPr>
            <a:r>
              <a:rPr lang="es-SV" sz="8000" b="1" i="1" dirty="0" smtClean="0">
                <a:solidFill>
                  <a:schemeClr val="tx1"/>
                </a:solidFill>
                <a:latin typeface="Bradley Hand ITC" pitchFamily="66" charset="0"/>
                <a:hlinkClick r:id="rId2" action="ppaction://hlinkfile"/>
              </a:rPr>
              <a:t>INFORME  DE AUDITORÍA</a:t>
            </a:r>
            <a:r>
              <a:rPr lang="es-SV" sz="8000" b="1" i="1" dirty="0" smtClean="0">
                <a:latin typeface="Bradley Hand ITC" pitchFamily="66" charset="0"/>
                <a:hlinkClick r:id="rId2" action="ppaction://hlinkfile"/>
              </a:rPr>
              <a:t> </a:t>
            </a:r>
            <a:r>
              <a:rPr lang="es-SV" sz="8000" b="1" i="1" dirty="0" smtClean="0">
                <a:solidFill>
                  <a:schemeClr val="tx1"/>
                </a:solidFill>
                <a:latin typeface="Bradley Hand ITC" pitchFamily="66" charset="0"/>
                <a:hlinkClick r:id="rId2" action="ppaction://hlinkfile"/>
              </a:rPr>
              <a:t>FORENSE</a:t>
            </a:r>
            <a:endParaRPr lang="es-SV" sz="8000" b="1" i="1" dirty="0">
              <a:latin typeface="Bradley Hand ITC" pitchFamily="66" charset="0"/>
            </a:endParaRPr>
          </a:p>
        </p:txBody>
      </p:sp>
    </p:spTree>
  </p:cSld>
  <p:clrMapOvr>
    <a:masterClrMapping/>
  </p:clrMapOvr>
  <p:transition>
    <p:wedge/>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3275856" y="637382"/>
            <a:ext cx="5410944" cy="487362"/>
          </a:xfrm>
        </p:spPr>
        <p:txBody>
          <a:bodyPr/>
          <a:lstStyle/>
          <a:p>
            <a:pPr algn="ctr"/>
            <a:r>
              <a:rPr lang="es-SV" dirty="0" smtClean="0"/>
              <a:t>Comentario del equipo  </a:t>
            </a:r>
            <a:endParaRPr lang="es-SV" dirty="0"/>
          </a:p>
        </p:txBody>
      </p:sp>
      <p:sp>
        <p:nvSpPr>
          <p:cNvPr id="3" name="Marcador de contenido 2"/>
          <p:cNvSpPr>
            <a:spLocks noGrp="1"/>
          </p:cNvSpPr>
          <p:nvPr>
            <p:ph idx="1"/>
          </p:nvPr>
        </p:nvSpPr>
        <p:spPr>
          <a:xfrm>
            <a:off x="533400" y="1676400"/>
            <a:ext cx="8191500" cy="4056856"/>
          </a:xfrm>
        </p:spPr>
        <p:txBody>
          <a:bodyPr/>
          <a:lstStyle/>
          <a:p>
            <a:pPr marL="0" indent="0">
              <a:buNone/>
            </a:pPr>
            <a:r>
              <a:rPr lang="es-SV" dirty="0" smtClean="0"/>
              <a:t>En el informe establecido en la tesis no expresa el tipo de opinión conforme a la NITA 3000 en la cual nos proporciona tres tipos de opinión: </a:t>
            </a:r>
          </a:p>
          <a:p>
            <a:r>
              <a:rPr lang="es-SV" dirty="0" smtClean="0"/>
              <a:t>Con salvedad </a:t>
            </a:r>
          </a:p>
          <a:p>
            <a:r>
              <a:rPr lang="es-SV" dirty="0" smtClean="0"/>
              <a:t>Adversa</a:t>
            </a:r>
          </a:p>
          <a:p>
            <a:r>
              <a:rPr lang="es-SV" dirty="0" smtClean="0"/>
              <a:t>Abstención de conclusión </a:t>
            </a:r>
          </a:p>
          <a:p>
            <a:pPr marL="0" indent="0">
              <a:buNone/>
            </a:pPr>
            <a:r>
              <a:rPr lang="es-SV" dirty="0" smtClean="0"/>
              <a:t>A su ves no expresa el tipo de trabajo, si es con certeza razonable o con certeza limitada.</a:t>
            </a:r>
            <a:endParaRPr lang="es-SV" dirty="0"/>
          </a:p>
        </p:txBody>
      </p:sp>
    </p:spTree>
    <p:extLst>
      <p:ext uri="{BB962C8B-B14F-4D97-AF65-F5344CB8AC3E}">
        <p14:creationId xmlns="" xmlns:p14="http://schemas.microsoft.com/office/powerpoint/2010/main" val="706912950"/>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subTitle" idx="1"/>
          </p:nvPr>
        </p:nvSpPr>
        <p:spPr>
          <a:xfrm>
            <a:off x="4800600" y="2057400"/>
            <a:ext cx="3962400" cy="304800"/>
          </a:xfrm>
        </p:spPr>
        <p:txBody>
          <a:bodyPr/>
          <a:lstStyle/>
          <a:p>
            <a:pPr eaLnBrk="1" hangingPunct="1">
              <a:lnSpc>
                <a:spcPct val="80000"/>
              </a:lnSpc>
            </a:pPr>
            <a:r>
              <a:rPr lang="en-US" sz="2000" b="1" smtClean="0"/>
              <a:t>Empresa “X” S.A DE C.V.</a:t>
            </a:r>
          </a:p>
        </p:txBody>
      </p:sp>
      <p:sp>
        <p:nvSpPr>
          <p:cNvPr id="59395" name="WordArt 3"/>
          <p:cNvSpPr>
            <a:spLocks noChangeArrowheads="1" noChangeShapeType="1" noTextEdit="1"/>
          </p:cNvSpPr>
          <p:nvPr/>
        </p:nvSpPr>
        <p:spPr bwMode="gray">
          <a:xfrm>
            <a:off x="3200400" y="381000"/>
            <a:ext cx="5334000" cy="1524000"/>
          </a:xfrm>
          <a:prstGeom prst="rect">
            <a:avLst/>
          </a:prstGeom>
        </p:spPr>
        <p:txBody>
          <a:bodyPr wrap="none" fromWordArt="1">
            <a:prstTxWarp prst="textDeflate">
              <a:avLst>
                <a:gd name="adj" fmla="val 24653"/>
              </a:avLst>
            </a:prstTxWarp>
          </a:bodyPr>
          <a:lstStyle/>
          <a:p>
            <a:pPr algn="ctr">
              <a:defRPr/>
            </a:pPr>
            <a:r>
              <a:rPr lang="es-SV" sz="5400" b="1" kern="10" dirty="0" err="1">
                <a:ln w="38100" cmpd="dbl">
                  <a:solidFill>
                    <a:schemeClr val="tx1"/>
                  </a:solid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glow rad="101600">
                    <a:schemeClr val="accent2">
                      <a:satMod val="175000"/>
                      <a:alpha val="40000"/>
                    </a:schemeClr>
                  </a:glow>
                  <a:outerShdw blurRad="38100" dist="38100" dir="7020000" algn="tl">
                    <a:srgbClr val="000000">
                      <a:alpha val="35000"/>
                    </a:srgbClr>
                  </a:outerShdw>
                </a:effectLst>
                <a:latin typeface="Verdana"/>
                <a:ea typeface="Verdana"/>
                <a:cs typeface="Verdana"/>
              </a:rPr>
              <a:t>Thank</a:t>
            </a:r>
            <a:r>
              <a:rPr lang="es-SV" sz="5400" b="1" kern="10" dirty="0">
                <a:ln w="38100" cmpd="dbl">
                  <a:solidFill>
                    <a:schemeClr val="tx1"/>
                  </a:solid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glow rad="101600">
                    <a:schemeClr val="accent2">
                      <a:satMod val="175000"/>
                      <a:alpha val="40000"/>
                    </a:schemeClr>
                  </a:glow>
                  <a:outerShdw blurRad="38100" dist="38100" dir="7020000" algn="tl">
                    <a:srgbClr val="000000">
                      <a:alpha val="35000"/>
                    </a:srgbClr>
                  </a:outerShdw>
                </a:effectLst>
                <a:latin typeface="Verdana"/>
                <a:ea typeface="Verdana"/>
                <a:cs typeface="Verdana"/>
              </a:rPr>
              <a:t> </a:t>
            </a:r>
            <a:r>
              <a:rPr lang="es-SV" sz="5400" b="1" kern="10" dirty="0" err="1">
                <a:ln w="38100" cmpd="dbl">
                  <a:solidFill>
                    <a:schemeClr val="tx1"/>
                  </a:solid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glow rad="101600">
                    <a:schemeClr val="accent2">
                      <a:satMod val="175000"/>
                      <a:alpha val="40000"/>
                    </a:schemeClr>
                  </a:glow>
                  <a:outerShdw blurRad="38100" dist="38100" dir="7020000" algn="tl">
                    <a:srgbClr val="000000">
                      <a:alpha val="35000"/>
                    </a:srgbClr>
                  </a:outerShdw>
                </a:effectLst>
                <a:latin typeface="Verdana"/>
                <a:ea typeface="Verdana"/>
                <a:cs typeface="Verdana"/>
              </a:rPr>
              <a:t>You</a:t>
            </a:r>
            <a:r>
              <a:rPr lang="es-SV" sz="5400" b="1" kern="10" dirty="0">
                <a:ln w="38100" cmpd="dbl">
                  <a:solidFill>
                    <a:schemeClr val="tx1"/>
                  </a:solid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glow rad="101600">
                    <a:schemeClr val="accent2">
                      <a:satMod val="175000"/>
                      <a:alpha val="40000"/>
                    </a:schemeClr>
                  </a:glow>
                  <a:outerShdw blurRad="38100" dist="38100" dir="7020000" algn="tl">
                    <a:srgbClr val="000000">
                      <a:alpha val="35000"/>
                    </a:srgbClr>
                  </a:outerShdw>
                </a:effectLst>
                <a:latin typeface="Verdana"/>
                <a:ea typeface="Verdana"/>
                <a:cs typeface="Verdana"/>
              </a:rPr>
              <a:t> !</a:t>
            </a:r>
          </a:p>
        </p:txBody>
      </p:sp>
      <p:pic>
        <p:nvPicPr>
          <p:cNvPr id="21508" name="5 Imagen" descr="Descripción: C:\Users\ACER\Desktop\Trabajo Auditoria\Sin título.png"/>
          <p:cNvPicPr>
            <a:picLocks noChangeAspect="1" noChangeArrowheads="1"/>
          </p:cNvPicPr>
          <p:nvPr/>
        </p:nvPicPr>
        <p:blipFill>
          <a:blip r:embed="rId2" cstate="print"/>
          <a:srcRect/>
          <a:stretch>
            <a:fillRect/>
          </a:stretch>
        </p:blipFill>
        <p:spPr bwMode="auto">
          <a:xfrm>
            <a:off x="76200" y="274638"/>
            <a:ext cx="1905000" cy="1782762"/>
          </a:xfrm>
          <a:prstGeom prst="rect">
            <a:avLst/>
          </a:prstGeom>
          <a:noFill/>
          <a:ln w="9525">
            <a:noFill/>
            <a:miter lim="800000"/>
            <a:headEnd/>
            <a:tailEnd/>
          </a:ln>
        </p:spPr>
      </p:pic>
    </p:spTree>
  </p:cSld>
  <p:clrMapOvr>
    <a:masterClrMapping/>
  </p:clrMapOvr>
  <p:transition>
    <p:newsflash/>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4 Grupo"/>
          <p:cNvGrpSpPr>
            <a:grpSpLocks/>
          </p:cNvGrpSpPr>
          <p:nvPr/>
        </p:nvGrpSpPr>
        <p:grpSpPr bwMode="auto">
          <a:xfrm>
            <a:off x="3171006" y="476672"/>
            <a:ext cx="5505450" cy="665163"/>
            <a:chOff x="1828800" y="2024063"/>
            <a:chExt cx="5505836" cy="665162"/>
          </a:xfrm>
        </p:grpSpPr>
        <p:grpSp>
          <p:nvGrpSpPr>
            <p:cNvPr id="3" name="Group 3"/>
            <p:cNvGrpSpPr>
              <a:grpSpLocks/>
            </p:cNvGrpSpPr>
            <p:nvPr/>
          </p:nvGrpSpPr>
          <p:grpSpPr bwMode="auto">
            <a:xfrm>
              <a:off x="1828800" y="2024063"/>
              <a:ext cx="762000" cy="665162"/>
              <a:chOff x="1110" y="2656"/>
              <a:chExt cx="1549" cy="1351"/>
            </a:xfrm>
          </p:grpSpPr>
          <p:sp>
            <p:nvSpPr>
              <p:cNvPr id="7177" name="AutoShape 4"/>
              <p:cNvSpPr>
                <a:spLocks noChangeArrowheads="1"/>
              </p:cNvSpPr>
              <p:nvPr/>
            </p:nvSpPr>
            <p:spPr bwMode="gray">
              <a:xfrm>
                <a:off x="1123" y="2679"/>
                <a:ext cx="1536" cy="1328"/>
              </a:xfrm>
              <a:prstGeom prst="hexagon">
                <a:avLst>
                  <a:gd name="adj" fmla="val 28916"/>
                  <a:gd name="vf" fmla="val 115470"/>
                </a:avLst>
              </a:prstGeom>
              <a:solidFill>
                <a:srgbClr val="808080"/>
              </a:solidFill>
              <a:ln w="9525">
                <a:noFill/>
                <a:miter lim="800000"/>
                <a:headEnd/>
                <a:tailEnd/>
              </a:ln>
            </p:spPr>
            <p:txBody>
              <a:bodyPr wrap="none" anchor="ctr"/>
              <a:lstStyle/>
              <a:p>
                <a:endParaRPr lang="es-SV"/>
              </a:p>
            </p:txBody>
          </p:sp>
          <p:sp>
            <p:nvSpPr>
              <p:cNvPr id="7178" name="AutoShape 5"/>
              <p:cNvSpPr>
                <a:spLocks noChangeArrowheads="1"/>
              </p:cNvSpPr>
              <p:nvPr/>
            </p:nvSpPr>
            <p:spPr bwMode="gray">
              <a:xfrm>
                <a:off x="1110" y="2656"/>
                <a:ext cx="1536" cy="1328"/>
              </a:xfrm>
              <a:prstGeom prst="hexagon">
                <a:avLst>
                  <a:gd name="adj" fmla="val 28916"/>
                  <a:gd name="vf" fmla="val 115470"/>
                </a:avLst>
              </a:prstGeom>
              <a:gradFill rotWithShape="1">
                <a:gsLst>
                  <a:gs pos="0">
                    <a:srgbClr val="E6E6E6"/>
                  </a:gs>
                  <a:gs pos="7500">
                    <a:srgbClr val="7D8496"/>
                  </a:gs>
                  <a:gs pos="26500">
                    <a:srgbClr val="E6E6E6"/>
                  </a:gs>
                  <a:gs pos="34000">
                    <a:srgbClr val="7D8496"/>
                  </a:gs>
                  <a:gs pos="46500">
                    <a:srgbClr val="E6E6E6"/>
                  </a:gs>
                  <a:gs pos="50000">
                    <a:srgbClr val="FFFFFF"/>
                  </a:gs>
                  <a:gs pos="53500">
                    <a:srgbClr val="E6E6E6"/>
                  </a:gs>
                  <a:gs pos="66000">
                    <a:srgbClr val="7D8496"/>
                  </a:gs>
                  <a:gs pos="73500">
                    <a:srgbClr val="E6E6E6"/>
                  </a:gs>
                  <a:gs pos="92500">
                    <a:srgbClr val="7D8496"/>
                  </a:gs>
                  <a:gs pos="100000">
                    <a:srgbClr val="E6E6E6"/>
                  </a:gs>
                </a:gsLst>
                <a:lin ang="2700000" scaled="1"/>
              </a:gradFill>
              <a:ln w="9525">
                <a:solidFill>
                  <a:srgbClr val="C0C0C0"/>
                </a:solidFill>
                <a:miter lim="800000"/>
                <a:headEnd/>
                <a:tailEnd/>
              </a:ln>
            </p:spPr>
            <p:txBody>
              <a:bodyPr wrap="none" anchor="ctr"/>
              <a:lstStyle/>
              <a:p>
                <a:endParaRPr lang="es-SV"/>
              </a:p>
            </p:txBody>
          </p:sp>
          <p:sp>
            <p:nvSpPr>
              <p:cNvPr id="12" name="AutoShape 6"/>
              <p:cNvSpPr>
                <a:spLocks noChangeArrowheads="1"/>
              </p:cNvSpPr>
              <p:nvPr/>
            </p:nvSpPr>
            <p:spPr bwMode="gray">
              <a:xfrm>
                <a:off x="1200" y="2737"/>
                <a:ext cx="1349" cy="1167"/>
              </a:xfrm>
              <a:prstGeom prst="hexagon">
                <a:avLst>
                  <a:gd name="adj" fmla="val 28896"/>
                  <a:gd name="vf" fmla="val 115470"/>
                </a:avLst>
              </a:prstGeom>
              <a:solidFill>
                <a:srgbClr val="7030A0"/>
              </a:solidFill>
              <a:ln w="9525">
                <a:solidFill>
                  <a:schemeClr val="tx1"/>
                </a:solidFill>
                <a:miter lim="800000"/>
                <a:headEnd/>
                <a:tailEnd/>
              </a:ln>
              <a:effectLst/>
            </p:spPr>
            <p:txBody>
              <a:bodyPr wrap="none" anchor="ctr"/>
              <a:lstStyle/>
              <a:p>
                <a:pPr>
                  <a:defRPr/>
                </a:pPr>
                <a:endParaRPr lang="es-SV"/>
              </a:p>
            </p:txBody>
          </p:sp>
        </p:grpSp>
        <p:sp>
          <p:nvSpPr>
            <p:cNvPr id="7174" name="Line 11"/>
            <p:cNvSpPr>
              <a:spLocks noChangeShapeType="1"/>
            </p:cNvSpPr>
            <p:nvPr/>
          </p:nvSpPr>
          <p:spPr bwMode="auto">
            <a:xfrm>
              <a:off x="2438400" y="2633663"/>
              <a:ext cx="4800600" cy="0"/>
            </a:xfrm>
            <a:prstGeom prst="line">
              <a:avLst/>
            </a:prstGeom>
            <a:noFill/>
            <a:ln w="25400">
              <a:solidFill>
                <a:schemeClr val="tx2"/>
              </a:solidFill>
              <a:prstDash val="sysDot"/>
              <a:round/>
              <a:headEnd/>
              <a:tailEnd type="oval" w="med" len="med"/>
            </a:ln>
          </p:spPr>
          <p:txBody>
            <a:bodyPr wrap="none" anchor="ctr"/>
            <a:lstStyle/>
            <a:p>
              <a:endParaRPr lang="es-SV"/>
            </a:p>
          </p:txBody>
        </p:sp>
        <p:sp>
          <p:nvSpPr>
            <p:cNvPr id="7175" name="Text Box 12"/>
            <p:cNvSpPr txBox="1">
              <a:spLocks noChangeArrowheads="1"/>
            </p:cNvSpPr>
            <p:nvPr/>
          </p:nvSpPr>
          <p:spPr bwMode="auto">
            <a:xfrm>
              <a:off x="2895600" y="2100263"/>
              <a:ext cx="4439036" cy="461665"/>
            </a:xfrm>
            <a:prstGeom prst="rect">
              <a:avLst/>
            </a:prstGeom>
            <a:noFill/>
            <a:ln w="9525" algn="ctr">
              <a:noFill/>
              <a:miter lim="800000"/>
              <a:headEnd/>
              <a:tailEnd/>
            </a:ln>
          </p:spPr>
          <p:txBody>
            <a:bodyPr wrap="none">
              <a:spAutoFit/>
            </a:bodyPr>
            <a:lstStyle/>
            <a:p>
              <a:pPr eaLnBrk="0" hangingPunct="0"/>
              <a:r>
                <a:rPr lang="en-US" sz="2400" b="1" dirty="0"/>
                <a:t>Responsabilidad de la Firma</a:t>
              </a:r>
              <a:r>
                <a:rPr lang="en-US" sz="2400" b="1" dirty="0">
                  <a:solidFill>
                    <a:schemeClr val="tx2"/>
                  </a:solidFill>
                </a:rPr>
                <a:t>.</a:t>
              </a:r>
            </a:p>
          </p:txBody>
        </p:sp>
        <p:sp>
          <p:nvSpPr>
            <p:cNvPr id="7176" name="Text Box 13"/>
            <p:cNvSpPr txBox="1">
              <a:spLocks noChangeArrowheads="1"/>
            </p:cNvSpPr>
            <p:nvPr/>
          </p:nvSpPr>
          <p:spPr bwMode="gray">
            <a:xfrm>
              <a:off x="2024563" y="2122488"/>
              <a:ext cx="356188" cy="461665"/>
            </a:xfrm>
            <a:prstGeom prst="rect">
              <a:avLst/>
            </a:prstGeom>
            <a:noFill/>
            <a:ln w="9525" algn="ctr">
              <a:noFill/>
              <a:miter lim="800000"/>
              <a:headEnd/>
              <a:tailEnd/>
            </a:ln>
          </p:spPr>
          <p:txBody>
            <a:bodyPr wrap="none">
              <a:spAutoFit/>
            </a:bodyPr>
            <a:lstStyle/>
            <a:p>
              <a:pPr algn="ctr" eaLnBrk="0" hangingPunct="0"/>
              <a:r>
                <a:rPr lang="en-US" sz="2400" b="1">
                  <a:solidFill>
                    <a:schemeClr val="bg1"/>
                  </a:solidFill>
                </a:rPr>
                <a:t>2</a:t>
              </a:r>
            </a:p>
          </p:txBody>
        </p:sp>
      </p:grpSp>
      <p:sp>
        <p:nvSpPr>
          <p:cNvPr id="7171" name="12 Rectángulo"/>
          <p:cNvSpPr>
            <a:spLocks noChangeArrowheads="1"/>
          </p:cNvSpPr>
          <p:nvPr/>
        </p:nvSpPr>
        <p:spPr bwMode="auto">
          <a:xfrm>
            <a:off x="304800" y="2060848"/>
            <a:ext cx="4572000" cy="3170099"/>
          </a:xfrm>
          <a:prstGeom prst="rect">
            <a:avLst/>
          </a:prstGeom>
          <a:noFill/>
          <a:ln w="9525">
            <a:noFill/>
            <a:miter lim="800000"/>
            <a:headEnd/>
            <a:tailEnd/>
          </a:ln>
        </p:spPr>
        <p:txBody>
          <a:bodyPr>
            <a:spAutoFit/>
          </a:bodyPr>
          <a:lstStyle/>
          <a:p>
            <a:pPr algn="just">
              <a:lnSpc>
                <a:spcPct val="200000"/>
              </a:lnSpc>
            </a:pPr>
            <a:r>
              <a:rPr lang="es-SV" sz="2000" dirty="0"/>
              <a:t>Presentación de un informe de Auditores Independientes al finalizar la auditoría expresando una conclusión respecto sobre el asunto principal por el que se contrató el servicio. </a:t>
            </a:r>
          </a:p>
        </p:txBody>
      </p:sp>
      <p:pic>
        <p:nvPicPr>
          <p:cNvPr id="7172" name="Picture 2" descr="https://encrypted-tbn1.gstatic.com/images?q=tbn:ANd9GcSlth6QFnfSMVKwBSjXXyYekjaRt1AeniNbEqa_KMZUI2Lm7Ki72A"/>
          <p:cNvPicPr>
            <a:picLocks noChangeAspect="1" noChangeArrowheads="1"/>
          </p:cNvPicPr>
          <p:nvPr/>
        </p:nvPicPr>
        <p:blipFill>
          <a:blip r:embed="rId2" cstate="print"/>
          <a:srcRect/>
          <a:stretch>
            <a:fillRect/>
          </a:stretch>
        </p:blipFill>
        <p:spPr bwMode="auto">
          <a:xfrm>
            <a:off x="5220072" y="1988840"/>
            <a:ext cx="3352800" cy="3524250"/>
          </a:xfrm>
          <a:prstGeom prst="rect">
            <a:avLst/>
          </a:prstGeom>
          <a:noFill/>
          <a:ln w="9525">
            <a:noFill/>
            <a:miter lim="800000"/>
            <a:headEnd/>
            <a:tailEnd/>
          </a:ln>
        </p:spPr>
      </p:pic>
    </p:spTree>
    <p:extLst>
      <p:ext uri="{BB962C8B-B14F-4D97-AF65-F5344CB8AC3E}">
        <p14:creationId xmlns="" xmlns:p14="http://schemas.microsoft.com/office/powerpoint/2010/main" val="251315782"/>
      </p:ext>
    </p:extLst>
  </p:cSld>
  <p:clrMapOvr>
    <a:masterClrMapping/>
  </p:clrMapOvr>
  <p:transition>
    <p:newsflash/>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4 Grupo"/>
          <p:cNvGrpSpPr>
            <a:grpSpLocks/>
          </p:cNvGrpSpPr>
          <p:nvPr/>
        </p:nvGrpSpPr>
        <p:grpSpPr bwMode="auto">
          <a:xfrm>
            <a:off x="467544" y="1484784"/>
            <a:ext cx="5410200" cy="665163"/>
            <a:chOff x="1828800" y="2024063"/>
            <a:chExt cx="5410200" cy="665162"/>
          </a:xfrm>
        </p:grpSpPr>
        <p:grpSp>
          <p:nvGrpSpPr>
            <p:cNvPr id="3" name="Group 3"/>
            <p:cNvGrpSpPr>
              <a:grpSpLocks/>
            </p:cNvGrpSpPr>
            <p:nvPr/>
          </p:nvGrpSpPr>
          <p:grpSpPr bwMode="auto">
            <a:xfrm>
              <a:off x="1828800" y="2024063"/>
              <a:ext cx="762000" cy="665162"/>
              <a:chOff x="1110" y="2656"/>
              <a:chExt cx="1549" cy="1351"/>
            </a:xfrm>
          </p:grpSpPr>
          <p:sp>
            <p:nvSpPr>
              <p:cNvPr id="8202" name="AutoShape 4"/>
              <p:cNvSpPr>
                <a:spLocks noChangeArrowheads="1"/>
              </p:cNvSpPr>
              <p:nvPr/>
            </p:nvSpPr>
            <p:spPr bwMode="gray">
              <a:xfrm>
                <a:off x="1123" y="2679"/>
                <a:ext cx="1536" cy="1328"/>
              </a:xfrm>
              <a:prstGeom prst="hexagon">
                <a:avLst>
                  <a:gd name="adj" fmla="val 28916"/>
                  <a:gd name="vf" fmla="val 115470"/>
                </a:avLst>
              </a:prstGeom>
              <a:solidFill>
                <a:srgbClr val="808080"/>
              </a:solidFill>
              <a:ln w="9525">
                <a:noFill/>
                <a:miter lim="800000"/>
                <a:headEnd/>
                <a:tailEnd/>
              </a:ln>
            </p:spPr>
            <p:txBody>
              <a:bodyPr wrap="none" anchor="ctr"/>
              <a:lstStyle/>
              <a:p>
                <a:endParaRPr lang="es-SV"/>
              </a:p>
            </p:txBody>
          </p:sp>
          <p:sp>
            <p:nvSpPr>
              <p:cNvPr id="8203" name="AutoShape 5"/>
              <p:cNvSpPr>
                <a:spLocks noChangeArrowheads="1"/>
              </p:cNvSpPr>
              <p:nvPr/>
            </p:nvSpPr>
            <p:spPr bwMode="gray">
              <a:xfrm>
                <a:off x="1110" y="2656"/>
                <a:ext cx="1536" cy="1328"/>
              </a:xfrm>
              <a:prstGeom prst="hexagon">
                <a:avLst>
                  <a:gd name="adj" fmla="val 28916"/>
                  <a:gd name="vf" fmla="val 115470"/>
                </a:avLst>
              </a:prstGeom>
              <a:gradFill rotWithShape="1">
                <a:gsLst>
                  <a:gs pos="0">
                    <a:srgbClr val="E6E6E6"/>
                  </a:gs>
                  <a:gs pos="7500">
                    <a:srgbClr val="7D8496"/>
                  </a:gs>
                  <a:gs pos="26500">
                    <a:srgbClr val="E6E6E6"/>
                  </a:gs>
                  <a:gs pos="34000">
                    <a:srgbClr val="7D8496"/>
                  </a:gs>
                  <a:gs pos="46500">
                    <a:srgbClr val="E6E6E6"/>
                  </a:gs>
                  <a:gs pos="50000">
                    <a:srgbClr val="FFFFFF"/>
                  </a:gs>
                  <a:gs pos="53500">
                    <a:srgbClr val="E6E6E6"/>
                  </a:gs>
                  <a:gs pos="66000">
                    <a:srgbClr val="7D8496"/>
                  </a:gs>
                  <a:gs pos="73500">
                    <a:srgbClr val="E6E6E6"/>
                  </a:gs>
                  <a:gs pos="92500">
                    <a:srgbClr val="7D8496"/>
                  </a:gs>
                  <a:gs pos="100000">
                    <a:srgbClr val="E6E6E6"/>
                  </a:gs>
                </a:gsLst>
                <a:lin ang="2700000" scaled="1"/>
              </a:gradFill>
              <a:ln w="9525">
                <a:solidFill>
                  <a:srgbClr val="C0C0C0"/>
                </a:solidFill>
                <a:miter lim="800000"/>
                <a:headEnd/>
                <a:tailEnd/>
              </a:ln>
            </p:spPr>
            <p:txBody>
              <a:bodyPr wrap="none" anchor="ctr"/>
              <a:lstStyle/>
              <a:p>
                <a:endParaRPr lang="es-SV"/>
              </a:p>
            </p:txBody>
          </p:sp>
          <p:sp>
            <p:nvSpPr>
              <p:cNvPr id="12" name="AutoShape 6"/>
              <p:cNvSpPr>
                <a:spLocks noChangeArrowheads="1"/>
              </p:cNvSpPr>
              <p:nvPr/>
            </p:nvSpPr>
            <p:spPr bwMode="gray">
              <a:xfrm>
                <a:off x="1200" y="2737"/>
                <a:ext cx="1349" cy="1167"/>
              </a:xfrm>
              <a:prstGeom prst="hexagon">
                <a:avLst>
                  <a:gd name="adj" fmla="val 28896"/>
                  <a:gd name="vf" fmla="val 115470"/>
                </a:avLst>
              </a:prstGeom>
              <a:solidFill>
                <a:srgbClr val="00B050"/>
              </a:solidFill>
              <a:ln w="9525">
                <a:solidFill>
                  <a:schemeClr val="tx1"/>
                </a:solidFill>
                <a:miter lim="800000"/>
                <a:headEnd/>
                <a:tailEnd/>
              </a:ln>
              <a:effectLst/>
            </p:spPr>
            <p:txBody>
              <a:bodyPr wrap="none" anchor="ctr"/>
              <a:lstStyle/>
              <a:p>
                <a:pPr>
                  <a:defRPr/>
                </a:pPr>
                <a:endParaRPr lang="es-SV"/>
              </a:p>
            </p:txBody>
          </p:sp>
        </p:grpSp>
        <p:sp>
          <p:nvSpPr>
            <p:cNvPr id="8200" name="Line 11"/>
            <p:cNvSpPr>
              <a:spLocks noChangeShapeType="1"/>
            </p:cNvSpPr>
            <p:nvPr/>
          </p:nvSpPr>
          <p:spPr bwMode="auto">
            <a:xfrm>
              <a:off x="2438400" y="2633663"/>
              <a:ext cx="4800600" cy="0"/>
            </a:xfrm>
            <a:prstGeom prst="line">
              <a:avLst/>
            </a:prstGeom>
            <a:noFill/>
            <a:ln w="25400">
              <a:solidFill>
                <a:schemeClr val="tx2"/>
              </a:solidFill>
              <a:prstDash val="sysDot"/>
              <a:round/>
              <a:headEnd/>
              <a:tailEnd type="oval" w="med" len="med"/>
            </a:ln>
          </p:spPr>
          <p:txBody>
            <a:bodyPr wrap="none" anchor="ctr"/>
            <a:lstStyle/>
            <a:p>
              <a:endParaRPr lang="es-SV"/>
            </a:p>
          </p:txBody>
        </p:sp>
        <p:sp>
          <p:nvSpPr>
            <p:cNvPr id="8201" name="Text Box 13"/>
            <p:cNvSpPr txBox="1">
              <a:spLocks noChangeArrowheads="1"/>
            </p:cNvSpPr>
            <p:nvPr/>
          </p:nvSpPr>
          <p:spPr bwMode="gray">
            <a:xfrm>
              <a:off x="2024563" y="2122488"/>
              <a:ext cx="356188" cy="461665"/>
            </a:xfrm>
            <a:prstGeom prst="rect">
              <a:avLst/>
            </a:prstGeom>
            <a:noFill/>
            <a:ln w="9525" algn="ctr">
              <a:noFill/>
              <a:miter lim="800000"/>
              <a:headEnd/>
              <a:tailEnd/>
            </a:ln>
          </p:spPr>
          <p:txBody>
            <a:bodyPr wrap="none">
              <a:spAutoFit/>
            </a:bodyPr>
            <a:lstStyle/>
            <a:p>
              <a:pPr algn="ctr" eaLnBrk="0" hangingPunct="0"/>
              <a:r>
                <a:rPr lang="en-US" sz="2400" b="1">
                  <a:solidFill>
                    <a:schemeClr val="bg1"/>
                  </a:solidFill>
                </a:rPr>
                <a:t>3</a:t>
              </a:r>
            </a:p>
          </p:txBody>
        </p:sp>
      </p:grpSp>
      <p:sp>
        <p:nvSpPr>
          <p:cNvPr id="8195" name="Text Box 12"/>
          <p:cNvSpPr txBox="1">
            <a:spLocks noChangeArrowheads="1"/>
          </p:cNvSpPr>
          <p:nvPr/>
        </p:nvSpPr>
        <p:spPr bwMode="auto">
          <a:xfrm>
            <a:off x="1143000" y="1676400"/>
            <a:ext cx="4492625" cy="461963"/>
          </a:xfrm>
          <a:prstGeom prst="rect">
            <a:avLst/>
          </a:prstGeom>
          <a:noFill/>
          <a:ln w="9525" algn="ctr">
            <a:noFill/>
            <a:miter lim="800000"/>
            <a:headEnd/>
            <a:tailEnd/>
          </a:ln>
        </p:spPr>
        <p:txBody>
          <a:bodyPr wrap="none">
            <a:spAutoFit/>
          </a:bodyPr>
          <a:lstStyle/>
          <a:p>
            <a:pPr eaLnBrk="0" hangingPunct="0"/>
            <a:r>
              <a:rPr lang="en-US" sz="2400" b="1" dirty="0">
                <a:solidFill>
                  <a:schemeClr val="tx2"/>
                </a:solidFill>
              </a:rPr>
              <a:t>Conocimiento de la Empresa.</a:t>
            </a:r>
          </a:p>
        </p:txBody>
      </p:sp>
      <p:sp>
        <p:nvSpPr>
          <p:cNvPr id="8196" name="13 Rectángulo"/>
          <p:cNvSpPr>
            <a:spLocks noChangeArrowheads="1"/>
          </p:cNvSpPr>
          <p:nvPr/>
        </p:nvSpPr>
        <p:spPr bwMode="auto">
          <a:xfrm>
            <a:off x="827584" y="2408238"/>
            <a:ext cx="8468816" cy="1477962"/>
          </a:xfrm>
          <a:prstGeom prst="rect">
            <a:avLst/>
          </a:prstGeom>
          <a:noFill/>
          <a:ln w="9525">
            <a:noFill/>
            <a:miter lim="800000"/>
            <a:headEnd/>
            <a:tailEnd/>
          </a:ln>
        </p:spPr>
        <p:txBody>
          <a:bodyPr wrap="square">
            <a:spAutoFit/>
          </a:bodyPr>
          <a:lstStyle/>
          <a:p>
            <a:pPr>
              <a:lnSpc>
                <a:spcPct val="150000"/>
              </a:lnSpc>
            </a:pPr>
            <a:r>
              <a:rPr lang="es-SV" sz="2000" b="1" dirty="0"/>
              <a:t>NATURALEZA .</a:t>
            </a:r>
          </a:p>
          <a:p>
            <a:pPr>
              <a:lnSpc>
                <a:spcPct val="150000"/>
              </a:lnSpc>
            </a:pPr>
            <a:r>
              <a:rPr lang="es-SV" sz="2000" dirty="0"/>
              <a:t>La sociedad fue constituida bajo la modalidad de </a:t>
            </a:r>
          </a:p>
          <a:p>
            <a:pPr>
              <a:lnSpc>
                <a:spcPct val="150000"/>
              </a:lnSpc>
            </a:pPr>
            <a:r>
              <a:rPr lang="es-SV" sz="2000" dirty="0"/>
              <a:t>Sociedad Anónima de Capital Variable de Naturaleza Comercial. </a:t>
            </a:r>
          </a:p>
        </p:txBody>
      </p:sp>
      <p:sp>
        <p:nvSpPr>
          <p:cNvPr id="8197" name="14 Rectángulo"/>
          <p:cNvSpPr>
            <a:spLocks noChangeArrowheads="1"/>
          </p:cNvSpPr>
          <p:nvPr/>
        </p:nvSpPr>
        <p:spPr bwMode="auto">
          <a:xfrm>
            <a:off x="755576" y="4157663"/>
            <a:ext cx="8064896" cy="1938337"/>
          </a:xfrm>
          <a:prstGeom prst="rect">
            <a:avLst/>
          </a:prstGeom>
          <a:noFill/>
          <a:ln w="9525">
            <a:noFill/>
            <a:miter lim="800000"/>
            <a:headEnd/>
            <a:tailEnd/>
          </a:ln>
        </p:spPr>
        <p:txBody>
          <a:bodyPr wrap="square">
            <a:spAutoFit/>
          </a:bodyPr>
          <a:lstStyle/>
          <a:p>
            <a:pPr algn="just">
              <a:lnSpc>
                <a:spcPct val="150000"/>
              </a:lnSpc>
            </a:pPr>
            <a:r>
              <a:rPr lang="es-SV" sz="2000" b="1" dirty="0"/>
              <a:t>FECHA DE FUNDACIÓN.</a:t>
            </a:r>
          </a:p>
          <a:p>
            <a:pPr algn="just">
              <a:lnSpc>
                <a:spcPct val="150000"/>
              </a:lnSpc>
            </a:pPr>
            <a:r>
              <a:rPr lang="es-SV" sz="2000" dirty="0"/>
              <a:t> Fue constituida según Escritura Pública, el 24 de junio de 2003 y se encuentra inscrita en el Registro de Comercio al número 28 del libro 503, del Registro de Sociedades. </a:t>
            </a:r>
          </a:p>
        </p:txBody>
      </p:sp>
      <p:pic>
        <p:nvPicPr>
          <p:cNvPr id="78850" name="Picture 2" descr="https://encrypted-tbn0.gstatic.com/images?q=tbn:ANd9GcSZhAkqrR8yaoHNrfKIi_L8xJF6Uf4Cvy_e3XI7WnZAKtJZA22J"/>
          <p:cNvPicPr>
            <a:picLocks noChangeAspect="1" noChangeArrowheads="1"/>
          </p:cNvPicPr>
          <p:nvPr/>
        </p:nvPicPr>
        <p:blipFill>
          <a:blip r:embed="rId2" cstate="print"/>
          <a:srcRect/>
          <a:stretch>
            <a:fillRect/>
          </a:stretch>
        </p:blipFill>
        <p:spPr bwMode="auto">
          <a:xfrm>
            <a:off x="5791200" y="381000"/>
            <a:ext cx="3200400" cy="2743200"/>
          </a:xfrm>
          <a:prstGeom prst="rect">
            <a:avLst/>
          </a:prstGeom>
          <a:ln>
            <a:noFill/>
          </a:ln>
          <a:effectLst>
            <a:softEdge rad="112500"/>
          </a:effectLst>
        </p:spPr>
      </p:pic>
    </p:spTree>
    <p:extLst>
      <p:ext uri="{BB962C8B-B14F-4D97-AF65-F5344CB8AC3E}">
        <p14:creationId xmlns="" xmlns:p14="http://schemas.microsoft.com/office/powerpoint/2010/main" val="195634029"/>
      </p:ext>
    </p:extLst>
  </p:cSld>
  <p:clrMapOvr>
    <a:masterClrMapping/>
  </p:clrMapOvr>
  <p:transition>
    <p:pull dir="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4 Rectángulo"/>
          <p:cNvSpPr>
            <a:spLocks noChangeArrowheads="1"/>
          </p:cNvSpPr>
          <p:nvPr/>
        </p:nvSpPr>
        <p:spPr bwMode="auto">
          <a:xfrm>
            <a:off x="251520" y="2060848"/>
            <a:ext cx="3456384" cy="1881990"/>
          </a:xfrm>
          <a:prstGeom prst="rect">
            <a:avLst/>
          </a:prstGeom>
          <a:noFill/>
          <a:ln w="9525">
            <a:noFill/>
            <a:miter lim="800000"/>
            <a:headEnd/>
            <a:tailEnd/>
          </a:ln>
        </p:spPr>
        <p:txBody>
          <a:bodyPr wrap="square">
            <a:spAutoFit/>
          </a:bodyPr>
          <a:lstStyle/>
          <a:p>
            <a:pPr>
              <a:lnSpc>
                <a:spcPct val="150000"/>
              </a:lnSpc>
            </a:pPr>
            <a:r>
              <a:rPr lang="es-SV" sz="2000" dirty="0" smtClean="0"/>
              <a:t>La </a:t>
            </a:r>
            <a:r>
              <a:rPr lang="es-SV" sz="2000" dirty="0"/>
              <a:t>estructura organizacional de la entidad “X, S.A. de C.V.” es la que se detalla en el organigrama siguiente: </a:t>
            </a:r>
          </a:p>
        </p:txBody>
      </p:sp>
      <p:grpSp>
        <p:nvGrpSpPr>
          <p:cNvPr id="2" name="Group 2"/>
          <p:cNvGrpSpPr>
            <a:grpSpLocks/>
          </p:cNvGrpSpPr>
          <p:nvPr/>
        </p:nvGrpSpPr>
        <p:grpSpPr bwMode="auto">
          <a:xfrm>
            <a:off x="3352800" y="1905000"/>
            <a:ext cx="5791200" cy="4527550"/>
            <a:chOff x="2982" y="1148"/>
            <a:chExt cx="7799" cy="5929"/>
          </a:xfrm>
        </p:grpSpPr>
        <p:sp>
          <p:nvSpPr>
            <p:cNvPr id="9228" name="Rectangle 3"/>
            <p:cNvSpPr>
              <a:spLocks noChangeArrowheads="1"/>
            </p:cNvSpPr>
            <p:nvPr/>
          </p:nvSpPr>
          <p:spPr bwMode="auto">
            <a:xfrm>
              <a:off x="8338" y="3093"/>
              <a:ext cx="2149" cy="452"/>
            </a:xfrm>
            <a:prstGeom prst="rect">
              <a:avLst/>
            </a:prstGeom>
            <a:solidFill>
              <a:srgbClr val="FFFFFF"/>
            </a:solidFill>
            <a:ln w="9525">
              <a:solidFill>
                <a:srgbClr val="000000"/>
              </a:solidFill>
              <a:miter lim="800000"/>
              <a:headEnd/>
              <a:tailEnd/>
            </a:ln>
          </p:spPr>
          <p:txBody>
            <a:bodyPr/>
            <a:lstStyle/>
            <a:p>
              <a:pPr algn="ctr">
                <a:spcAft>
                  <a:spcPts val="1000"/>
                </a:spcAft>
              </a:pPr>
              <a:r>
                <a:rPr lang="es-SV" sz="1400">
                  <a:latin typeface="Calibri" pitchFamily="34" charset="0"/>
                </a:rPr>
                <a:t>Auditoría Interna</a:t>
              </a:r>
              <a:endParaRPr lang="es-SV" sz="1400"/>
            </a:p>
          </p:txBody>
        </p:sp>
        <p:grpSp>
          <p:nvGrpSpPr>
            <p:cNvPr id="3" name="Group 4"/>
            <p:cNvGrpSpPr>
              <a:grpSpLocks/>
            </p:cNvGrpSpPr>
            <p:nvPr/>
          </p:nvGrpSpPr>
          <p:grpSpPr bwMode="auto">
            <a:xfrm>
              <a:off x="2982" y="1148"/>
              <a:ext cx="7799" cy="5929"/>
              <a:chOff x="2982" y="1148"/>
              <a:chExt cx="7799" cy="5929"/>
            </a:xfrm>
          </p:grpSpPr>
          <p:sp>
            <p:nvSpPr>
              <p:cNvPr id="9231" name="Rectangle 5"/>
              <p:cNvSpPr>
                <a:spLocks noChangeArrowheads="1"/>
              </p:cNvSpPr>
              <p:nvPr/>
            </p:nvSpPr>
            <p:spPr bwMode="auto">
              <a:xfrm>
                <a:off x="3912" y="5567"/>
                <a:ext cx="1375" cy="837"/>
              </a:xfrm>
              <a:prstGeom prst="rect">
                <a:avLst/>
              </a:prstGeom>
              <a:solidFill>
                <a:srgbClr val="FFFFFF"/>
              </a:solidFill>
              <a:ln w="9525">
                <a:solidFill>
                  <a:srgbClr val="000000"/>
                </a:solidFill>
                <a:miter lim="800000"/>
                <a:headEnd/>
                <a:tailEnd/>
              </a:ln>
            </p:spPr>
            <p:txBody>
              <a:bodyPr/>
              <a:lstStyle/>
              <a:p>
                <a:pPr>
                  <a:spcAft>
                    <a:spcPts val="1000"/>
                  </a:spcAft>
                </a:pPr>
                <a:r>
                  <a:rPr lang="es-SV" sz="1200">
                    <a:latin typeface="Calibri" pitchFamily="34" charset="0"/>
                  </a:rPr>
                  <a:t>Depto. de Compras</a:t>
                </a:r>
                <a:endParaRPr lang="es-SV" sz="1200"/>
              </a:p>
            </p:txBody>
          </p:sp>
          <p:sp>
            <p:nvSpPr>
              <p:cNvPr id="9232" name="Rectangle 6"/>
              <p:cNvSpPr>
                <a:spLocks noChangeArrowheads="1"/>
              </p:cNvSpPr>
              <p:nvPr/>
            </p:nvSpPr>
            <p:spPr bwMode="auto">
              <a:xfrm>
                <a:off x="6404" y="5611"/>
                <a:ext cx="1375" cy="837"/>
              </a:xfrm>
              <a:prstGeom prst="rect">
                <a:avLst/>
              </a:prstGeom>
              <a:solidFill>
                <a:srgbClr val="FFFFFF"/>
              </a:solidFill>
              <a:ln w="9525">
                <a:solidFill>
                  <a:srgbClr val="000000"/>
                </a:solidFill>
                <a:miter lim="800000"/>
                <a:headEnd/>
                <a:tailEnd/>
              </a:ln>
            </p:spPr>
            <p:txBody>
              <a:bodyPr/>
              <a:lstStyle/>
              <a:p>
                <a:pPr>
                  <a:spcAft>
                    <a:spcPts val="1000"/>
                  </a:spcAft>
                </a:pPr>
                <a:r>
                  <a:rPr lang="es-SV" sz="1400">
                    <a:latin typeface="Calibri" pitchFamily="34" charset="0"/>
                  </a:rPr>
                  <a:t>Contador General.</a:t>
                </a:r>
                <a:endParaRPr lang="es-SV" sz="1400"/>
              </a:p>
            </p:txBody>
          </p:sp>
          <p:grpSp>
            <p:nvGrpSpPr>
              <p:cNvPr id="4" name="Group 7"/>
              <p:cNvGrpSpPr>
                <a:grpSpLocks/>
              </p:cNvGrpSpPr>
              <p:nvPr/>
            </p:nvGrpSpPr>
            <p:grpSpPr bwMode="auto">
              <a:xfrm>
                <a:off x="5588" y="5003"/>
                <a:ext cx="795" cy="886"/>
                <a:chOff x="5588" y="5003"/>
                <a:chExt cx="795" cy="873"/>
              </a:xfrm>
            </p:grpSpPr>
            <p:cxnSp>
              <p:nvCxnSpPr>
                <p:cNvPr id="9260" name="AutoShape 8"/>
                <p:cNvCxnSpPr>
                  <a:cxnSpLocks noChangeShapeType="1"/>
                </p:cNvCxnSpPr>
                <p:nvPr/>
              </p:nvCxnSpPr>
              <p:spPr bwMode="auto">
                <a:xfrm rot="5400000" flipH="1">
                  <a:off x="5420" y="5171"/>
                  <a:ext cx="873" cy="537"/>
                </a:xfrm>
                <a:prstGeom prst="bentConnector3">
                  <a:avLst>
                    <a:gd name="adj1" fmla="val 49944"/>
                  </a:avLst>
                </a:prstGeom>
                <a:noFill/>
                <a:ln w="9525">
                  <a:solidFill>
                    <a:srgbClr val="000000"/>
                  </a:solidFill>
                  <a:miter lim="800000"/>
                  <a:headEnd/>
                  <a:tailEnd/>
                </a:ln>
              </p:spPr>
            </p:cxnSp>
            <p:cxnSp>
              <p:nvCxnSpPr>
                <p:cNvPr id="9261" name="AutoShape 9"/>
                <p:cNvCxnSpPr>
                  <a:cxnSpLocks noChangeShapeType="1"/>
                </p:cNvCxnSpPr>
                <p:nvPr/>
              </p:nvCxnSpPr>
              <p:spPr bwMode="auto">
                <a:xfrm>
                  <a:off x="6125" y="5876"/>
                  <a:ext cx="258" cy="0"/>
                </a:xfrm>
                <a:prstGeom prst="straightConnector1">
                  <a:avLst/>
                </a:prstGeom>
                <a:noFill/>
                <a:ln w="9525">
                  <a:solidFill>
                    <a:srgbClr val="000000"/>
                  </a:solidFill>
                  <a:round/>
                  <a:headEnd/>
                  <a:tailEnd/>
                </a:ln>
              </p:spPr>
            </p:cxnSp>
          </p:grpSp>
          <p:grpSp>
            <p:nvGrpSpPr>
              <p:cNvPr id="5" name="Group 10"/>
              <p:cNvGrpSpPr>
                <a:grpSpLocks/>
              </p:cNvGrpSpPr>
              <p:nvPr/>
            </p:nvGrpSpPr>
            <p:grpSpPr bwMode="auto">
              <a:xfrm>
                <a:off x="2982" y="1148"/>
                <a:ext cx="7799" cy="5929"/>
                <a:chOff x="2982" y="1148"/>
                <a:chExt cx="7799" cy="5929"/>
              </a:xfrm>
            </p:grpSpPr>
            <p:sp>
              <p:nvSpPr>
                <p:cNvPr id="9235" name="Rectangle 11"/>
                <p:cNvSpPr>
                  <a:spLocks noChangeArrowheads="1"/>
                </p:cNvSpPr>
                <p:nvPr/>
              </p:nvSpPr>
              <p:spPr bwMode="auto">
                <a:xfrm>
                  <a:off x="8784" y="5611"/>
                  <a:ext cx="1997" cy="837"/>
                </a:xfrm>
                <a:prstGeom prst="rect">
                  <a:avLst/>
                </a:prstGeom>
                <a:solidFill>
                  <a:srgbClr val="FFFFFF"/>
                </a:solidFill>
                <a:ln w="9525">
                  <a:solidFill>
                    <a:srgbClr val="000000"/>
                  </a:solidFill>
                  <a:miter lim="800000"/>
                  <a:headEnd/>
                  <a:tailEnd/>
                </a:ln>
              </p:spPr>
              <p:txBody>
                <a:bodyPr/>
                <a:lstStyle/>
                <a:p>
                  <a:pPr>
                    <a:spcAft>
                      <a:spcPts val="1000"/>
                    </a:spcAft>
                  </a:pPr>
                  <a:r>
                    <a:rPr lang="es-SV" sz="1400">
                      <a:latin typeface="Calibri" pitchFamily="34" charset="0"/>
                    </a:rPr>
                    <a:t>Depto. De Cuentas por Cobrar.</a:t>
                  </a:r>
                  <a:endParaRPr lang="es-SV" sz="1400"/>
                </a:p>
              </p:txBody>
            </p:sp>
            <p:sp>
              <p:nvSpPr>
                <p:cNvPr id="9236" name="Rectangle 12"/>
                <p:cNvSpPr>
                  <a:spLocks noChangeArrowheads="1"/>
                </p:cNvSpPr>
                <p:nvPr/>
              </p:nvSpPr>
              <p:spPr bwMode="auto">
                <a:xfrm>
                  <a:off x="8896" y="6627"/>
                  <a:ext cx="1675" cy="450"/>
                </a:xfrm>
                <a:prstGeom prst="rect">
                  <a:avLst/>
                </a:prstGeom>
                <a:solidFill>
                  <a:srgbClr val="FFFFFF"/>
                </a:solidFill>
                <a:ln w="9525">
                  <a:solidFill>
                    <a:srgbClr val="000000"/>
                  </a:solidFill>
                  <a:miter lim="800000"/>
                  <a:headEnd/>
                  <a:tailEnd/>
                </a:ln>
              </p:spPr>
              <p:txBody>
                <a:bodyPr/>
                <a:lstStyle/>
                <a:p>
                  <a:pPr algn="ctr">
                    <a:spcAft>
                      <a:spcPts val="1000"/>
                    </a:spcAft>
                  </a:pPr>
                  <a:r>
                    <a:rPr lang="es-SV" sz="1400">
                      <a:latin typeface="Calibri" pitchFamily="34" charset="0"/>
                    </a:rPr>
                    <a:t>Vendedoras</a:t>
                  </a:r>
                  <a:endParaRPr lang="es-SV" sz="1400"/>
                </a:p>
              </p:txBody>
            </p:sp>
            <p:grpSp>
              <p:nvGrpSpPr>
                <p:cNvPr id="6" name="Group 13"/>
                <p:cNvGrpSpPr>
                  <a:grpSpLocks/>
                </p:cNvGrpSpPr>
                <p:nvPr/>
              </p:nvGrpSpPr>
              <p:grpSpPr bwMode="auto">
                <a:xfrm>
                  <a:off x="2982" y="1148"/>
                  <a:ext cx="7356" cy="4741"/>
                  <a:chOff x="2982" y="1148"/>
                  <a:chExt cx="7356" cy="4741"/>
                </a:xfrm>
              </p:grpSpPr>
              <p:grpSp>
                <p:nvGrpSpPr>
                  <p:cNvPr id="7" name="Group 14"/>
                  <p:cNvGrpSpPr>
                    <a:grpSpLocks/>
                  </p:cNvGrpSpPr>
                  <p:nvPr/>
                </p:nvGrpSpPr>
                <p:grpSpPr bwMode="auto">
                  <a:xfrm>
                    <a:off x="2982" y="1148"/>
                    <a:ext cx="7356" cy="3868"/>
                    <a:chOff x="2982" y="1161"/>
                    <a:chExt cx="7356" cy="3632"/>
                  </a:xfrm>
                </p:grpSpPr>
                <p:sp>
                  <p:nvSpPr>
                    <p:cNvPr id="9247" name="Rectangle 15"/>
                    <p:cNvSpPr>
                      <a:spLocks noChangeArrowheads="1"/>
                    </p:cNvSpPr>
                    <p:nvPr/>
                  </p:nvSpPr>
                  <p:spPr bwMode="auto">
                    <a:xfrm>
                      <a:off x="5459" y="4062"/>
                      <a:ext cx="2085" cy="731"/>
                    </a:xfrm>
                    <a:prstGeom prst="rect">
                      <a:avLst/>
                    </a:prstGeom>
                    <a:solidFill>
                      <a:srgbClr val="FFFFFF"/>
                    </a:solidFill>
                    <a:ln w="9525">
                      <a:solidFill>
                        <a:srgbClr val="000000"/>
                      </a:solidFill>
                      <a:miter lim="800000"/>
                      <a:headEnd/>
                      <a:tailEnd/>
                    </a:ln>
                  </p:spPr>
                  <p:txBody>
                    <a:bodyPr/>
                    <a:lstStyle/>
                    <a:p>
                      <a:pPr algn="ctr">
                        <a:spcAft>
                          <a:spcPts val="1000"/>
                        </a:spcAft>
                      </a:pPr>
                      <a:r>
                        <a:rPr lang="es-SV" sz="1200">
                          <a:latin typeface="Calibri" pitchFamily="34" charset="0"/>
                        </a:rPr>
                        <a:t>Gerencia Financiera Administrativa</a:t>
                      </a:r>
                      <a:endParaRPr lang="es-SV" sz="1200"/>
                    </a:p>
                  </p:txBody>
                </p:sp>
                <p:sp>
                  <p:nvSpPr>
                    <p:cNvPr id="9248" name="Rectangle 16"/>
                    <p:cNvSpPr>
                      <a:spLocks noChangeArrowheads="1"/>
                    </p:cNvSpPr>
                    <p:nvPr/>
                  </p:nvSpPr>
                  <p:spPr bwMode="auto">
                    <a:xfrm>
                      <a:off x="2982" y="4062"/>
                      <a:ext cx="1939" cy="731"/>
                    </a:xfrm>
                    <a:prstGeom prst="rect">
                      <a:avLst/>
                    </a:prstGeom>
                    <a:solidFill>
                      <a:srgbClr val="FFFFFF"/>
                    </a:solidFill>
                    <a:ln w="9525">
                      <a:solidFill>
                        <a:srgbClr val="000000"/>
                      </a:solidFill>
                      <a:miter lim="800000"/>
                      <a:headEnd/>
                      <a:tailEnd/>
                    </a:ln>
                  </p:spPr>
                  <p:txBody>
                    <a:bodyPr/>
                    <a:lstStyle/>
                    <a:p>
                      <a:pPr algn="ctr">
                        <a:spcAft>
                          <a:spcPts val="1000"/>
                        </a:spcAft>
                      </a:pPr>
                      <a:r>
                        <a:rPr lang="es-SV" sz="1400">
                          <a:latin typeface="Calibri" pitchFamily="34" charset="0"/>
                        </a:rPr>
                        <a:t>Gerencia de Operaciones</a:t>
                      </a:r>
                      <a:endParaRPr lang="es-SV" sz="1400"/>
                    </a:p>
                  </p:txBody>
                </p:sp>
                <p:sp>
                  <p:nvSpPr>
                    <p:cNvPr id="9249" name="Rectangle 17"/>
                    <p:cNvSpPr>
                      <a:spLocks noChangeArrowheads="1"/>
                    </p:cNvSpPr>
                    <p:nvPr/>
                  </p:nvSpPr>
                  <p:spPr bwMode="auto">
                    <a:xfrm>
                      <a:off x="7905" y="4050"/>
                      <a:ext cx="1960" cy="731"/>
                    </a:xfrm>
                    <a:prstGeom prst="rect">
                      <a:avLst/>
                    </a:prstGeom>
                    <a:solidFill>
                      <a:srgbClr val="FFFFFF"/>
                    </a:solidFill>
                    <a:ln w="9525">
                      <a:solidFill>
                        <a:srgbClr val="000000"/>
                      </a:solidFill>
                      <a:miter lim="800000"/>
                      <a:headEnd/>
                      <a:tailEnd/>
                    </a:ln>
                  </p:spPr>
                  <p:txBody>
                    <a:bodyPr/>
                    <a:lstStyle/>
                    <a:p>
                      <a:pPr algn="ctr">
                        <a:spcAft>
                          <a:spcPts val="1000"/>
                        </a:spcAft>
                      </a:pPr>
                      <a:r>
                        <a:rPr lang="es-SV" sz="1400">
                          <a:latin typeface="Calibri" pitchFamily="34" charset="0"/>
                        </a:rPr>
                        <a:t>Gerencia de Ventas</a:t>
                      </a:r>
                      <a:endParaRPr lang="es-SV" sz="1400"/>
                    </a:p>
                  </p:txBody>
                </p:sp>
                <p:grpSp>
                  <p:nvGrpSpPr>
                    <p:cNvPr id="8" name="Group 18"/>
                    <p:cNvGrpSpPr>
                      <a:grpSpLocks/>
                    </p:cNvGrpSpPr>
                    <p:nvPr/>
                  </p:nvGrpSpPr>
                  <p:grpSpPr bwMode="auto">
                    <a:xfrm>
                      <a:off x="3804" y="1161"/>
                      <a:ext cx="6534" cy="2901"/>
                      <a:chOff x="3804" y="1161"/>
                      <a:chExt cx="6534" cy="2901"/>
                    </a:xfrm>
                  </p:grpSpPr>
                  <p:sp>
                    <p:nvSpPr>
                      <p:cNvPr id="9251" name="Rectangle 19"/>
                      <p:cNvSpPr>
                        <a:spLocks noChangeArrowheads="1"/>
                      </p:cNvSpPr>
                      <p:nvPr/>
                    </p:nvSpPr>
                    <p:spPr bwMode="auto">
                      <a:xfrm>
                        <a:off x="5459" y="1161"/>
                        <a:ext cx="2085" cy="752"/>
                      </a:xfrm>
                      <a:prstGeom prst="rect">
                        <a:avLst/>
                      </a:prstGeom>
                      <a:solidFill>
                        <a:srgbClr val="FFFFFF"/>
                      </a:solidFill>
                      <a:ln w="9525">
                        <a:solidFill>
                          <a:srgbClr val="000000"/>
                        </a:solidFill>
                        <a:miter lim="800000"/>
                        <a:headEnd/>
                        <a:tailEnd/>
                      </a:ln>
                    </p:spPr>
                    <p:txBody>
                      <a:bodyPr/>
                      <a:lstStyle/>
                      <a:p>
                        <a:pPr algn="ctr">
                          <a:spcAft>
                            <a:spcPts val="1000"/>
                          </a:spcAft>
                        </a:pPr>
                        <a:r>
                          <a:rPr lang="es-SV" sz="1400">
                            <a:latin typeface="Calibri" pitchFamily="34" charset="0"/>
                          </a:rPr>
                          <a:t>Junta de Accionistas</a:t>
                        </a:r>
                        <a:endParaRPr lang="es-SV" sz="1400"/>
                      </a:p>
                    </p:txBody>
                  </p:sp>
                  <p:sp>
                    <p:nvSpPr>
                      <p:cNvPr id="9252" name="Rectangle 20"/>
                      <p:cNvSpPr>
                        <a:spLocks noChangeArrowheads="1"/>
                      </p:cNvSpPr>
                      <p:nvPr/>
                    </p:nvSpPr>
                    <p:spPr bwMode="auto">
                      <a:xfrm>
                        <a:off x="5717" y="2579"/>
                        <a:ext cx="1247" cy="795"/>
                      </a:xfrm>
                      <a:prstGeom prst="rect">
                        <a:avLst/>
                      </a:prstGeom>
                      <a:solidFill>
                        <a:srgbClr val="FFFFFF"/>
                      </a:solidFill>
                      <a:ln w="9525">
                        <a:solidFill>
                          <a:srgbClr val="000000"/>
                        </a:solidFill>
                        <a:miter lim="800000"/>
                        <a:headEnd/>
                        <a:tailEnd/>
                      </a:ln>
                    </p:spPr>
                    <p:txBody>
                      <a:bodyPr/>
                      <a:lstStyle/>
                      <a:p>
                        <a:pPr algn="ctr">
                          <a:spcAft>
                            <a:spcPts val="1000"/>
                          </a:spcAft>
                        </a:pPr>
                        <a:r>
                          <a:rPr lang="es-SV" sz="1400">
                            <a:latin typeface="Calibri" pitchFamily="34" charset="0"/>
                          </a:rPr>
                          <a:t>Gerencia General</a:t>
                        </a:r>
                        <a:endParaRPr lang="es-SV" sz="1400"/>
                      </a:p>
                    </p:txBody>
                  </p:sp>
                  <p:cxnSp>
                    <p:nvCxnSpPr>
                      <p:cNvPr id="9253" name="AutoShape 21"/>
                      <p:cNvCxnSpPr>
                        <a:cxnSpLocks noChangeShapeType="1"/>
                      </p:cNvCxnSpPr>
                      <p:nvPr/>
                    </p:nvCxnSpPr>
                    <p:spPr bwMode="auto">
                      <a:xfrm>
                        <a:off x="6383" y="1913"/>
                        <a:ext cx="0" cy="666"/>
                      </a:xfrm>
                      <a:prstGeom prst="straightConnector1">
                        <a:avLst/>
                      </a:prstGeom>
                      <a:noFill/>
                      <a:ln w="9525">
                        <a:solidFill>
                          <a:srgbClr val="000000"/>
                        </a:solidFill>
                        <a:round/>
                        <a:headEnd/>
                        <a:tailEnd type="triangle" w="med" len="med"/>
                      </a:ln>
                    </p:spPr>
                  </p:cxnSp>
                  <p:cxnSp>
                    <p:nvCxnSpPr>
                      <p:cNvPr id="9254" name="AutoShape 22"/>
                      <p:cNvCxnSpPr>
                        <a:cxnSpLocks noChangeShapeType="1"/>
                      </p:cNvCxnSpPr>
                      <p:nvPr/>
                    </p:nvCxnSpPr>
                    <p:spPr bwMode="auto">
                      <a:xfrm>
                        <a:off x="6383" y="3374"/>
                        <a:ext cx="0" cy="688"/>
                      </a:xfrm>
                      <a:prstGeom prst="straightConnector1">
                        <a:avLst/>
                      </a:prstGeom>
                      <a:noFill/>
                      <a:ln w="9525">
                        <a:solidFill>
                          <a:srgbClr val="000000"/>
                        </a:solidFill>
                        <a:round/>
                        <a:headEnd/>
                        <a:tailEnd type="triangle" w="med" len="med"/>
                      </a:ln>
                    </p:spPr>
                  </p:cxnSp>
                  <p:sp>
                    <p:nvSpPr>
                      <p:cNvPr id="9255" name="Rectangle 23"/>
                      <p:cNvSpPr>
                        <a:spLocks noChangeArrowheads="1"/>
                      </p:cNvSpPr>
                      <p:nvPr/>
                    </p:nvSpPr>
                    <p:spPr bwMode="auto">
                      <a:xfrm>
                        <a:off x="8296" y="2000"/>
                        <a:ext cx="2042" cy="408"/>
                      </a:xfrm>
                      <a:prstGeom prst="rect">
                        <a:avLst/>
                      </a:prstGeom>
                      <a:solidFill>
                        <a:srgbClr val="FFFFFF"/>
                      </a:solidFill>
                      <a:ln w="9525">
                        <a:solidFill>
                          <a:srgbClr val="000000"/>
                        </a:solidFill>
                        <a:miter lim="800000"/>
                        <a:headEnd/>
                        <a:tailEnd/>
                      </a:ln>
                    </p:spPr>
                    <p:txBody>
                      <a:bodyPr/>
                      <a:lstStyle/>
                      <a:p>
                        <a:pPr algn="ctr">
                          <a:spcAft>
                            <a:spcPts val="1000"/>
                          </a:spcAft>
                        </a:pPr>
                        <a:r>
                          <a:rPr lang="es-SV" sz="1400">
                            <a:latin typeface="Calibri" pitchFamily="34" charset="0"/>
                          </a:rPr>
                          <a:t>Auditoría Externa</a:t>
                        </a:r>
                        <a:endParaRPr lang="es-SV" sz="1400"/>
                      </a:p>
                    </p:txBody>
                  </p:sp>
                  <p:cxnSp>
                    <p:nvCxnSpPr>
                      <p:cNvPr id="9256" name="AutoShape 24"/>
                      <p:cNvCxnSpPr>
                        <a:cxnSpLocks noChangeShapeType="1"/>
                      </p:cNvCxnSpPr>
                      <p:nvPr/>
                    </p:nvCxnSpPr>
                    <p:spPr bwMode="auto">
                      <a:xfrm>
                        <a:off x="6383" y="2171"/>
                        <a:ext cx="1913" cy="0"/>
                      </a:xfrm>
                      <a:prstGeom prst="straightConnector1">
                        <a:avLst/>
                      </a:prstGeom>
                      <a:noFill/>
                      <a:ln w="12700">
                        <a:solidFill>
                          <a:srgbClr val="000000"/>
                        </a:solidFill>
                        <a:prstDash val="dash"/>
                        <a:round/>
                        <a:headEnd/>
                        <a:tailEnd type="triangle" w="med" len="med"/>
                      </a:ln>
                    </p:spPr>
                  </p:cxnSp>
                  <p:cxnSp>
                    <p:nvCxnSpPr>
                      <p:cNvPr id="9257" name="AutoShape 25"/>
                      <p:cNvCxnSpPr>
                        <a:cxnSpLocks noChangeShapeType="1"/>
                      </p:cNvCxnSpPr>
                      <p:nvPr/>
                    </p:nvCxnSpPr>
                    <p:spPr bwMode="auto">
                      <a:xfrm>
                        <a:off x="3804" y="3675"/>
                        <a:ext cx="5008" cy="1"/>
                      </a:xfrm>
                      <a:prstGeom prst="straightConnector1">
                        <a:avLst/>
                      </a:prstGeom>
                      <a:noFill/>
                      <a:ln w="9525">
                        <a:solidFill>
                          <a:srgbClr val="000000"/>
                        </a:solidFill>
                        <a:round/>
                        <a:headEnd/>
                        <a:tailEnd/>
                      </a:ln>
                    </p:spPr>
                  </p:cxnSp>
                  <p:cxnSp>
                    <p:nvCxnSpPr>
                      <p:cNvPr id="9258" name="AutoShape 26"/>
                      <p:cNvCxnSpPr>
                        <a:cxnSpLocks noChangeShapeType="1"/>
                      </p:cNvCxnSpPr>
                      <p:nvPr/>
                    </p:nvCxnSpPr>
                    <p:spPr bwMode="auto">
                      <a:xfrm>
                        <a:off x="3804" y="3676"/>
                        <a:ext cx="0" cy="374"/>
                      </a:xfrm>
                      <a:prstGeom prst="straightConnector1">
                        <a:avLst/>
                      </a:prstGeom>
                      <a:noFill/>
                      <a:ln w="9525">
                        <a:solidFill>
                          <a:srgbClr val="000000"/>
                        </a:solidFill>
                        <a:round/>
                        <a:headEnd/>
                        <a:tailEnd type="triangle" w="med" len="med"/>
                      </a:ln>
                    </p:spPr>
                  </p:cxnSp>
                  <p:cxnSp>
                    <p:nvCxnSpPr>
                      <p:cNvPr id="9259" name="AutoShape 27"/>
                      <p:cNvCxnSpPr>
                        <a:cxnSpLocks noChangeShapeType="1"/>
                      </p:cNvCxnSpPr>
                      <p:nvPr/>
                    </p:nvCxnSpPr>
                    <p:spPr bwMode="auto">
                      <a:xfrm>
                        <a:off x="8812" y="3676"/>
                        <a:ext cx="0" cy="374"/>
                      </a:xfrm>
                      <a:prstGeom prst="straightConnector1">
                        <a:avLst/>
                      </a:prstGeom>
                      <a:noFill/>
                      <a:ln w="9525">
                        <a:solidFill>
                          <a:srgbClr val="000000"/>
                        </a:solidFill>
                        <a:round/>
                        <a:headEnd/>
                        <a:tailEnd type="triangle" w="med" len="med"/>
                      </a:ln>
                    </p:spPr>
                  </p:cxnSp>
                </p:grpSp>
              </p:grpSp>
              <p:cxnSp>
                <p:nvCxnSpPr>
                  <p:cNvPr id="9245" name="AutoShape 28"/>
                  <p:cNvCxnSpPr>
                    <a:cxnSpLocks noChangeShapeType="1"/>
                  </p:cNvCxnSpPr>
                  <p:nvPr/>
                </p:nvCxnSpPr>
                <p:spPr bwMode="auto">
                  <a:xfrm rot="10800000">
                    <a:off x="3245" y="5287"/>
                    <a:ext cx="667" cy="602"/>
                  </a:xfrm>
                  <a:prstGeom prst="bentConnector3">
                    <a:avLst>
                      <a:gd name="adj1" fmla="val 49926"/>
                    </a:avLst>
                  </a:prstGeom>
                  <a:noFill/>
                  <a:ln w="9525">
                    <a:solidFill>
                      <a:srgbClr val="000000"/>
                    </a:solidFill>
                    <a:miter lim="800000"/>
                    <a:headEnd/>
                    <a:tailEnd/>
                  </a:ln>
                </p:spPr>
              </p:cxnSp>
              <p:cxnSp>
                <p:nvCxnSpPr>
                  <p:cNvPr id="9246" name="AutoShape 29"/>
                  <p:cNvCxnSpPr>
                    <a:cxnSpLocks noChangeShapeType="1"/>
                  </p:cNvCxnSpPr>
                  <p:nvPr/>
                </p:nvCxnSpPr>
                <p:spPr bwMode="auto">
                  <a:xfrm>
                    <a:off x="3245" y="5016"/>
                    <a:ext cx="0" cy="271"/>
                  </a:xfrm>
                  <a:prstGeom prst="straightConnector1">
                    <a:avLst/>
                  </a:prstGeom>
                  <a:noFill/>
                  <a:ln w="9525">
                    <a:solidFill>
                      <a:srgbClr val="000000"/>
                    </a:solidFill>
                    <a:round/>
                    <a:headEnd/>
                    <a:tailEnd/>
                  </a:ln>
                </p:spPr>
              </p:cxnSp>
            </p:grpSp>
            <p:grpSp>
              <p:nvGrpSpPr>
                <p:cNvPr id="9" name="Group 30"/>
                <p:cNvGrpSpPr>
                  <a:grpSpLocks/>
                </p:cNvGrpSpPr>
                <p:nvPr/>
              </p:nvGrpSpPr>
              <p:grpSpPr bwMode="auto">
                <a:xfrm>
                  <a:off x="8107" y="5003"/>
                  <a:ext cx="789" cy="1875"/>
                  <a:chOff x="8107" y="5003"/>
                  <a:chExt cx="789" cy="1875"/>
                </a:xfrm>
              </p:grpSpPr>
              <p:grpSp>
                <p:nvGrpSpPr>
                  <p:cNvPr id="10" name="Group 31"/>
                  <p:cNvGrpSpPr>
                    <a:grpSpLocks/>
                  </p:cNvGrpSpPr>
                  <p:nvPr/>
                </p:nvGrpSpPr>
                <p:grpSpPr bwMode="auto">
                  <a:xfrm>
                    <a:off x="8107" y="5003"/>
                    <a:ext cx="663" cy="873"/>
                    <a:chOff x="5588" y="5003"/>
                    <a:chExt cx="795" cy="873"/>
                  </a:xfrm>
                </p:grpSpPr>
                <p:cxnSp>
                  <p:nvCxnSpPr>
                    <p:cNvPr id="9242" name="AutoShape 32"/>
                    <p:cNvCxnSpPr>
                      <a:cxnSpLocks noChangeShapeType="1"/>
                    </p:cNvCxnSpPr>
                    <p:nvPr/>
                  </p:nvCxnSpPr>
                  <p:spPr bwMode="auto">
                    <a:xfrm rot="5400000" flipH="1">
                      <a:off x="5420" y="5171"/>
                      <a:ext cx="873" cy="537"/>
                    </a:xfrm>
                    <a:prstGeom prst="bentConnector3">
                      <a:avLst>
                        <a:gd name="adj1" fmla="val 49944"/>
                      </a:avLst>
                    </a:prstGeom>
                    <a:noFill/>
                    <a:ln w="9525">
                      <a:solidFill>
                        <a:srgbClr val="000000"/>
                      </a:solidFill>
                      <a:miter lim="800000"/>
                      <a:headEnd/>
                      <a:tailEnd/>
                    </a:ln>
                  </p:spPr>
                </p:cxnSp>
                <p:cxnSp>
                  <p:nvCxnSpPr>
                    <p:cNvPr id="9243" name="AutoShape 33"/>
                    <p:cNvCxnSpPr>
                      <a:cxnSpLocks noChangeShapeType="1"/>
                    </p:cNvCxnSpPr>
                    <p:nvPr/>
                  </p:nvCxnSpPr>
                  <p:spPr bwMode="auto">
                    <a:xfrm>
                      <a:off x="6125" y="5876"/>
                      <a:ext cx="258" cy="0"/>
                    </a:xfrm>
                    <a:prstGeom prst="straightConnector1">
                      <a:avLst/>
                    </a:prstGeom>
                    <a:noFill/>
                    <a:ln w="9525">
                      <a:solidFill>
                        <a:srgbClr val="000000"/>
                      </a:solidFill>
                      <a:round/>
                      <a:headEnd/>
                      <a:tailEnd/>
                    </a:ln>
                  </p:spPr>
                </p:cxnSp>
              </p:grpSp>
              <p:cxnSp>
                <p:nvCxnSpPr>
                  <p:cNvPr id="9240" name="AutoShape 34"/>
                  <p:cNvCxnSpPr>
                    <a:cxnSpLocks noChangeShapeType="1"/>
                  </p:cNvCxnSpPr>
                  <p:nvPr/>
                </p:nvCxnSpPr>
                <p:spPr bwMode="auto">
                  <a:xfrm>
                    <a:off x="8555" y="5889"/>
                    <a:ext cx="0" cy="989"/>
                  </a:xfrm>
                  <a:prstGeom prst="straightConnector1">
                    <a:avLst/>
                  </a:prstGeom>
                  <a:noFill/>
                  <a:ln w="9525">
                    <a:solidFill>
                      <a:srgbClr val="000000"/>
                    </a:solidFill>
                    <a:round/>
                    <a:headEnd/>
                    <a:tailEnd/>
                  </a:ln>
                </p:spPr>
              </p:cxnSp>
              <p:cxnSp>
                <p:nvCxnSpPr>
                  <p:cNvPr id="9241" name="AutoShape 35"/>
                  <p:cNvCxnSpPr>
                    <a:cxnSpLocks noChangeShapeType="1"/>
                  </p:cNvCxnSpPr>
                  <p:nvPr/>
                </p:nvCxnSpPr>
                <p:spPr bwMode="auto">
                  <a:xfrm>
                    <a:off x="8555" y="6878"/>
                    <a:ext cx="341" cy="0"/>
                  </a:xfrm>
                  <a:prstGeom prst="straightConnector1">
                    <a:avLst/>
                  </a:prstGeom>
                  <a:noFill/>
                  <a:ln w="9525">
                    <a:solidFill>
                      <a:srgbClr val="000000"/>
                    </a:solidFill>
                    <a:round/>
                    <a:headEnd/>
                    <a:tailEnd/>
                  </a:ln>
                </p:spPr>
              </p:cxnSp>
            </p:grpSp>
          </p:grpSp>
        </p:grpSp>
        <p:cxnSp>
          <p:nvCxnSpPr>
            <p:cNvPr id="9230" name="AutoShape 36"/>
            <p:cNvCxnSpPr>
              <a:cxnSpLocks noChangeShapeType="1"/>
            </p:cNvCxnSpPr>
            <p:nvPr/>
          </p:nvCxnSpPr>
          <p:spPr bwMode="auto">
            <a:xfrm flipV="1">
              <a:off x="6383" y="3505"/>
              <a:ext cx="1955" cy="149"/>
            </a:xfrm>
            <a:prstGeom prst="straightConnector1">
              <a:avLst/>
            </a:prstGeom>
            <a:noFill/>
            <a:ln w="9525">
              <a:solidFill>
                <a:srgbClr val="000000"/>
              </a:solidFill>
              <a:round/>
              <a:headEnd/>
              <a:tailEnd/>
            </a:ln>
          </p:spPr>
        </p:cxnSp>
      </p:grpSp>
      <p:grpSp>
        <p:nvGrpSpPr>
          <p:cNvPr id="11" name="42 Grupo"/>
          <p:cNvGrpSpPr>
            <a:grpSpLocks/>
          </p:cNvGrpSpPr>
          <p:nvPr/>
        </p:nvGrpSpPr>
        <p:grpSpPr bwMode="auto">
          <a:xfrm>
            <a:off x="3579440" y="548680"/>
            <a:ext cx="4953000" cy="665163"/>
            <a:chOff x="1828800" y="2024063"/>
            <a:chExt cx="5410200" cy="665162"/>
          </a:xfrm>
        </p:grpSpPr>
        <p:grpSp>
          <p:nvGrpSpPr>
            <p:cNvPr id="12" name="Group 3"/>
            <p:cNvGrpSpPr>
              <a:grpSpLocks/>
            </p:cNvGrpSpPr>
            <p:nvPr/>
          </p:nvGrpSpPr>
          <p:grpSpPr bwMode="auto">
            <a:xfrm>
              <a:off x="1828800" y="2024063"/>
              <a:ext cx="762000" cy="665162"/>
              <a:chOff x="1110" y="2656"/>
              <a:chExt cx="1549" cy="1351"/>
            </a:xfrm>
          </p:grpSpPr>
          <p:sp>
            <p:nvSpPr>
              <p:cNvPr id="9225" name="AutoShape 4"/>
              <p:cNvSpPr>
                <a:spLocks noChangeArrowheads="1"/>
              </p:cNvSpPr>
              <p:nvPr/>
            </p:nvSpPr>
            <p:spPr bwMode="gray">
              <a:xfrm>
                <a:off x="1123" y="2679"/>
                <a:ext cx="1536" cy="1328"/>
              </a:xfrm>
              <a:prstGeom prst="hexagon">
                <a:avLst>
                  <a:gd name="adj" fmla="val 28916"/>
                  <a:gd name="vf" fmla="val 115470"/>
                </a:avLst>
              </a:prstGeom>
              <a:solidFill>
                <a:srgbClr val="808080"/>
              </a:solidFill>
              <a:ln w="9525">
                <a:noFill/>
                <a:miter lim="800000"/>
                <a:headEnd/>
                <a:tailEnd/>
              </a:ln>
            </p:spPr>
            <p:txBody>
              <a:bodyPr wrap="none" anchor="ctr"/>
              <a:lstStyle/>
              <a:p>
                <a:endParaRPr lang="es-SV"/>
              </a:p>
            </p:txBody>
          </p:sp>
          <p:sp>
            <p:nvSpPr>
              <p:cNvPr id="9226" name="AutoShape 5"/>
              <p:cNvSpPr>
                <a:spLocks noChangeArrowheads="1"/>
              </p:cNvSpPr>
              <p:nvPr/>
            </p:nvSpPr>
            <p:spPr bwMode="gray">
              <a:xfrm>
                <a:off x="1110" y="2656"/>
                <a:ext cx="1536" cy="1328"/>
              </a:xfrm>
              <a:prstGeom prst="hexagon">
                <a:avLst>
                  <a:gd name="adj" fmla="val 28916"/>
                  <a:gd name="vf" fmla="val 115470"/>
                </a:avLst>
              </a:prstGeom>
              <a:gradFill rotWithShape="1">
                <a:gsLst>
                  <a:gs pos="0">
                    <a:srgbClr val="E6E6E6"/>
                  </a:gs>
                  <a:gs pos="7500">
                    <a:srgbClr val="7D8496"/>
                  </a:gs>
                  <a:gs pos="26500">
                    <a:srgbClr val="E6E6E6"/>
                  </a:gs>
                  <a:gs pos="34000">
                    <a:srgbClr val="7D8496"/>
                  </a:gs>
                  <a:gs pos="46500">
                    <a:srgbClr val="E6E6E6"/>
                  </a:gs>
                  <a:gs pos="50000">
                    <a:srgbClr val="FFFFFF"/>
                  </a:gs>
                  <a:gs pos="53500">
                    <a:srgbClr val="E6E6E6"/>
                  </a:gs>
                  <a:gs pos="66000">
                    <a:srgbClr val="7D8496"/>
                  </a:gs>
                  <a:gs pos="73500">
                    <a:srgbClr val="E6E6E6"/>
                  </a:gs>
                  <a:gs pos="92500">
                    <a:srgbClr val="7D8496"/>
                  </a:gs>
                  <a:gs pos="100000">
                    <a:srgbClr val="E6E6E6"/>
                  </a:gs>
                </a:gsLst>
                <a:lin ang="2700000" scaled="1"/>
              </a:gradFill>
              <a:ln w="9525">
                <a:solidFill>
                  <a:srgbClr val="C0C0C0"/>
                </a:solidFill>
                <a:miter lim="800000"/>
                <a:headEnd/>
                <a:tailEnd/>
              </a:ln>
            </p:spPr>
            <p:txBody>
              <a:bodyPr wrap="none" anchor="ctr"/>
              <a:lstStyle/>
              <a:p>
                <a:endParaRPr lang="es-SV"/>
              </a:p>
            </p:txBody>
          </p:sp>
          <p:sp>
            <p:nvSpPr>
              <p:cNvPr id="49" name="AutoShape 6"/>
              <p:cNvSpPr>
                <a:spLocks noChangeArrowheads="1"/>
              </p:cNvSpPr>
              <p:nvPr/>
            </p:nvSpPr>
            <p:spPr bwMode="gray">
              <a:xfrm>
                <a:off x="1202" y="2737"/>
                <a:ext cx="1347" cy="1167"/>
              </a:xfrm>
              <a:prstGeom prst="hexagon">
                <a:avLst>
                  <a:gd name="adj" fmla="val 28896"/>
                  <a:gd name="vf" fmla="val 115470"/>
                </a:avLst>
              </a:prstGeom>
              <a:solidFill>
                <a:schemeClr val="accent1">
                  <a:lumMod val="75000"/>
                </a:schemeClr>
              </a:solidFill>
              <a:ln w="9525">
                <a:solidFill>
                  <a:schemeClr val="tx1"/>
                </a:solidFill>
                <a:miter lim="800000"/>
                <a:headEnd/>
                <a:tailEnd/>
              </a:ln>
              <a:effectLst/>
            </p:spPr>
            <p:txBody>
              <a:bodyPr wrap="none" anchor="ctr"/>
              <a:lstStyle/>
              <a:p>
                <a:pPr>
                  <a:defRPr/>
                </a:pPr>
                <a:endParaRPr lang="es-SV"/>
              </a:p>
            </p:txBody>
          </p:sp>
        </p:grpSp>
        <p:sp>
          <p:nvSpPr>
            <p:cNvPr id="9223" name="Line 11"/>
            <p:cNvSpPr>
              <a:spLocks noChangeShapeType="1"/>
            </p:cNvSpPr>
            <p:nvPr/>
          </p:nvSpPr>
          <p:spPr bwMode="auto">
            <a:xfrm>
              <a:off x="2438400" y="2633663"/>
              <a:ext cx="4800600" cy="0"/>
            </a:xfrm>
            <a:prstGeom prst="line">
              <a:avLst/>
            </a:prstGeom>
            <a:noFill/>
            <a:ln w="25400">
              <a:solidFill>
                <a:schemeClr val="tx2"/>
              </a:solidFill>
              <a:prstDash val="sysDot"/>
              <a:round/>
              <a:headEnd/>
              <a:tailEnd type="oval" w="med" len="med"/>
            </a:ln>
          </p:spPr>
          <p:txBody>
            <a:bodyPr wrap="none" anchor="ctr"/>
            <a:lstStyle/>
            <a:p>
              <a:endParaRPr lang="es-SV"/>
            </a:p>
          </p:txBody>
        </p:sp>
        <p:sp>
          <p:nvSpPr>
            <p:cNvPr id="9224" name="Text Box 13"/>
            <p:cNvSpPr txBox="1">
              <a:spLocks noChangeArrowheads="1"/>
            </p:cNvSpPr>
            <p:nvPr/>
          </p:nvSpPr>
          <p:spPr bwMode="gray">
            <a:xfrm>
              <a:off x="2008124" y="2122488"/>
              <a:ext cx="389067" cy="461664"/>
            </a:xfrm>
            <a:prstGeom prst="rect">
              <a:avLst/>
            </a:prstGeom>
            <a:noFill/>
            <a:ln w="9525" algn="ctr">
              <a:noFill/>
              <a:miter lim="800000"/>
              <a:headEnd/>
              <a:tailEnd/>
            </a:ln>
          </p:spPr>
          <p:txBody>
            <a:bodyPr wrap="none">
              <a:spAutoFit/>
            </a:bodyPr>
            <a:lstStyle/>
            <a:p>
              <a:pPr algn="ctr" eaLnBrk="0" hangingPunct="0"/>
              <a:r>
                <a:rPr lang="en-US" sz="2400" b="1" dirty="0" smtClean="0">
                  <a:solidFill>
                    <a:schemeClr val="bg1"/>
                  </a:solidFill>
                </a:rPr>
                <a:t>4</a:t>
              </a:r>
              <a:endParaRPr lang="en-US" sz="2400" b="1" dirty="0">
                <a:solidFill>
                  <a:schemeClr val="bg1"/>
                </a:solidFill>
              </a:endParaRPr>
            </a:p>
          </p:txBody>
        </p:sp>
      </p:grpSp>
      <p:sp>
        <p:nvSpPr>
          <p:cNvPr id="9221" name="Text Box 12"/>
          <p:cNvSpPr txBox="1">
            <a:spLocks noChangeArrowheads="1"/>
          </p:cNvSpPr>
          <p:nvPr/>
        </p:nvSpPr>
        <p:spPr bwMode="auto">
          <a:xfrm>
            <a:off x="4570040" y="624880"/>
            <a:ext cx="3741738" cy="461963"/>
          </a:xfrm>
          <a:prstGeom prst="rect">
            <a:avLst/>
          </a:prstGeom>
          <a:noFill/>
          <a:ln w="9525" algn="ctr">
            <a:noFill/>
            <a:miter lim="800000"/>
            <a:headEnd/>
            <a:tailEnd/>
          </a:ln>
        </p:spPr>
        <p:txBody>
          <a:bodyPr wrap="none">
            <a:spAutoFit/>
          </a:bodyPr>
          <a:lstStyle/>
          <a:p>
            <a:pPr eaLnBrk="0" hangingPunct="0"/>
            <a:r>
              <a:rPr lang="en-US" sz="2400" b="1" dirty="0" err="1"/>
              <a:t>Estructura</a:t>
            </a:r>
            <a:r>
              <a:rPr lang="en-US" sz="2400" b="1" dirty="0"/>
              <a:t> </a:t>
            </a:r>
            <a:r>
              <a:rPr lang="en-US" sz="2400" b="1" dirty="0" err="1"/>
              <a:t>Organizativa</a:t>
            </a:r>
            <a:r>
              <a:rPr lang="en-US" sz="2400" b="1" dirty="0">
                <a:solidFill>
                  <a:schemeClr val="tx2"/>
                </a:solidFill>
              </a:rPr>
              <a:t>.</a:t>
            </a:r>
          </a:p>
        </p:txBody>
      </p:sp>
    </p:spTree>
    <p:extLst>
      <p:ext uri="{BB962C8B-B14F-4D97-AF65-F5344CB8AC3E}">
        <p14:creationId xmlns="" xmlns:p14="http://schemas.microsoft.com/office/powerpoint/2010/main" val="4157830575"/>
      </p:ext>
    </p:extLst>
  </p:cSld>
  <p:clrMapOvr>
    <a:masterClrMapping/>
  </p:clrMapOvr>
  <p:transition>
    <p:push/>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4 Rectángulo"/>
          <p:cNvSpPr>
            <a:spLocks noChangeArrowheads="1"/>
          </p:cNvSpPr>
          <p:nvPr/>
        </p:nvSpPr>
        <p:spPr bwMode="auto">
          <a:xfrm>
            <a:off x="76200" y="2341563"/>
            <a:ext cx="6477000" cy="496996"/>
          </a:xfrm>
          <a:prstGeom prst="rect">
            <a:avLst/>
          </a:prstGeom>
          <a:noFill/>
          <a:ln w="9525">
            <a:noFill/>
            <a:miter lim="800000"/>
            <a:headEnd/>
            <a:tailEnd/>
          </a:ln>
        </p:spPr>
        <p:txBody>
          <a:bodyPr>
            <a:spAutoFit/>
          </a:bodyPr>
          <a:lstStyle/>
          <a:p>
            <a:pPr>
              <a:lnSpc>
                <a:spcPct val="150000"/>
              </a:lnSpc>
            </a:pPr>
            <a:r>
              <a:rPr lang="es-SV" sz="2000" dirty="0"/>
              <a:t>Venta de aparatos electrodomésticos y accesorios </a:t>
            </a:r>
          </a:p>
        </p:txBody>
      </p:sp>
      <p:sp>
        <p:nvSpPr>
          <p:cNvPr id="10243" name="5 Rectángulo"/>
          <p:cNvSpPr>
            <a:spLocks noChangeArrowheads="1"/>
          </p:cNvSpPr>
          <p:nvPr/>
        </p:nvSpPr>
        <p:spPr bwMode="auto">
          <a:xfrm>
            <a:off x="457200" y="4076700"/>
            <a:ext cx="7162800" cy="2400300"/>
          </a:xfrm>
          <a:prstGeom prst="rect">
            <a:avLst/>
          </a:prstGeom>
          <a:noFill/>
          <a:ln w="9525">
            <a:noFill/>
            <a:miter lim="800000"/>
            <a:headEnd/>
            <a:tailEnd/>
          </a:ln>
        </p:spPr>
        <p:txBody>
          <a:bodyPr>
            <a:spAutoFit/>
          </a:bodyPr>
          <a:lstStyle/>
          <a:p>
            <a:pPr algn="just">
              <a:lnSpc>
                <a:spcPct val="150000"/>
              </a:lnSpc>
              <a:buFont typeface="Arial" charset="0"/>
              <a:buChar char="•"/>
            </a:pPr>
            <a:r>
              <a:rPr lang="es-SV" sz="2000" b="1" dirty="0"/>
              <a:t> </a:t>
            </a:r>
            <a:r>
              <a:rPr lang="es-SV" sz="2000" dirty="0"/>
              <a:t>Capitalización de Utilidades </a:t>
            </a:r>
          </a:p>
          <a:p>
            <a:pPr algn="just">
              <a:lnSpc>
                <a:spcPct val="150000"/>
              </a:lnSpc>
              <a:buFont typeface="Arial" charset="0"/>
              <a:buChar char="•"/>
            </a:pPr>
            <a:r>
              <a:rPr lang="es-SV" sz="2000" dirty="0"/>
              <a:t> Recuperación de cuentas por cobrar </a:t>
            </a:r>
          </a:p>
          <a:p>
            <a:pPr algn="just">
              <a:lnSpc>
                <a:spcPct val="150000"/>
              </a:lnSpc>
              <a:buFont typeface="Arial" charset="0"/>
              <a:buChar char="•"/>
            </a:pPr>
            <a:r>
              <a:rPr lang="es-SV" sz="2000" dirty="0"/>
              <a:t> Venta de contado por medio de venta al detalle pero en cuantía muy inferior en comparación de ventas al crédito, a los cuales se le cobra intereses por pago tardío </a:t>
            </a:r>
          </a:p>
        </p:txBody>
      </p:sp>
      <p:pic>
        <p:nvPicPr>
          <p:cNvPr id="96258" name="Picture 2" descr="https://encrypted-tbn1.gstatic.com/images?q=tbn:ANd9GcRQ3KgVpGe3jn8i7kB1ltt6mg93stE7EvPS53ufgRdukTt0bCrw4A"/>
          <p:cNvPicPr>
            <a:picLocks noChangeAspect="1" noChangeArrowheads="1"/>
          </p:cNvPicPr>
          <p:nvPr/>
        </p:nvPicPr>
        <p:blipFill>
          <a:blip r:embed="rId2" cstate="print"/>
          <a:srcRect/>
          <a:stretch>
            <a:fillRect/>
          </a:stretch>
        </p:blipFill>
        <p:spPr bwMode="auto">
          <a:xfrm>
            <a:off x="6210300" y="1676400"/>
            <a:ext cx="2705100" cy="3352800"/>
          </a:xfrm>
          <a:prstGeom prst="rect">
            <a:avLst/>
          </a:prstGeom>
          <a:ln>
            <a:noFill/>
          </a:ln>
          <a:effectLst>
            <a:softEdge rad="112500"/>
          </a:effectLst>
        </p:spPr>
      </p:pic>
      <p:grpSp>
        <p:nvGrpSpPr>
          <p:cNvPr id="2" name="7 Grupo"/>
          <p:cNvGrpSpPr>
            <a:grpSpLocks/>
          </p:cNvGrpSpPr>
          <p:nvPr/>
        </p:nvGrpSpPr>
        <p:grpSpPr bwMode="auto">
          <a:xfrm>
            <a:off x="152400" y="1600200"/>
            <a:ext cx="5410200" cy="665163"/>
            <a:chOff x="1828800" y="2024063"/>
            <a:chExt cx="5410200" cy="665162"/>
          </a:xfrm>
        </p:grpSpPr>
        <p:grpSp>
          <p:nvGrpSpPr>
            <p:cNvPr id="3" name="Group 3"/>
            <p:cNvGrpSpPr>
              <a:grpSpLocks/>
            </p:cNvGrpSpPr>
            <p:nvPr/>
          </p:nvGrpSpPr>
          <p:grpSpPr bwMode="auto">
            <a:xfrm>
              <a:off x="1828800" y="2024063"/>
              <a:ext cx="762000" cy="665162"/>
              <a:chOff x="1110" y="2656"/>
              <a:chExt cx="1549" cy="1351"/>
            </a:xfrm>
          </p:grpSpPr>
          <p:sp>
            <p:nvSpPr>
              <p:cNvPr id="10258" name="AutoShape 4"/>
              <p:cNvSpPr>
                <a:spLocks noChangeArrowheads="1"/>
              </p:cNvSpPr>
              <p:nvPr/>
            </p:nvSpPr>
            <p:spPr bwMode="gray">
              <a:xfrm>
                <a:off x="1123" y="2679"/>
                <a:ext cx="1536" cy="1328"/>
              </a:xfrm>
              <a:prstGeom prst="hexagon">
                <a:avLst>
                  <a:gd name="adj" fmla="val 28916"/>
                  <a:gd name="vf" fmla="val 115470"/>
                </a:avLst>
              </a:prstGeom>
              <a:solidFill>
                <a:srgbClr val="808080"/>
              </a:solidFill>
              <a:ln w="9525">
                <a:noFill/>
                <a:miter lim="800000"/>
                <a:headEnd/>
                <a:tailEnd/>
              </a:ln>
            </p:spPr>
            <p:txBody>
              <a:bodyPr wrap="none" anchor="ctr"/>
              <a:lstStyle/>
              <a:p>
                <a:endParaRPr lang="es-SV"/>
              </a:p>
            </p:txBody>
          </p:sp>
          <p:sp>
            <p:nvSpPr>
              <p:cNvPr id="10259" name="AutoShape 5"/>
              <p:cNvSpPr>
                <a:spLocks noChangeArrowheads="1"/>
              </p:cNvSpPr>
              <p:nvPr/>
            </p:nvSpPr>
            <p:spPr bwMode="gray">
              <a:xfrm>
                <a:off x="1110" y="2656"/>
                <a:ext cx="1536" cy="1328"/>
              </a:xfrm>
              <a:prstGeom prst="hexagon">
                <a:avLst>
                  <a:gd name="adj" fmla="val 28916"/>
                  <a:gd name="vf" fmla="val 115470"/>
                </a:avLst>
              </a:prstGeom>
              <a:gradFill rotWithShape="1">
                <a:gsLst>
                  <a:gs pos="0">
                    <a:srgbClr val="E6E6E6"/>
                  </a:gs>
                  <a:gs pos="7500">
                    <a:srgbClr val="7D8496"/>
                  </a:gs>
                  <a:gs pos="26500">
                    <a:srgbClr val="E6E6E6"/>
                  </a:gs>
                  <a:gs pos="34000">
                    <a:srgbClr val="7D8496"/>
                  </a:gs>
                  <a:gs pos="46500">
                    <a:srgbClr val="E6E6E6"/>
                  </a:gs>
                  <a:gs pos="50000">
                    <a:srgbClr val="FFFFFF"/>
                  </a:gs>
                  <a:gs pos="53500">
                    <a:srgbClr val="E6E6E6"/>
                  </a:gs>
                  <a:gs pos="66000">
                    <a:srgbClr val="7D8496"/>
                  </a:gs>
                  <a:gs pos="73500">
                    <a:srgbClr val="E6E6E6"/>
                  </a:gs>
                  <a:gs pos="92500">
                    <a:srgbClr val="7D8496"/>
                  </a:gs>
                  <a:gs pos="100000">
                    <a:srgbClr val="E6E6E6"/>
                  </a:gs>
                </a:gsLst>
                <a:lin ang="2700000" scaled="1"/>
              </a:gradFill>
              <a:ln w="9525">
                <a:solidFill>
                  <a:srgbClr val="C0C0C0"/>
                </a:solidFill>
                <a:miter lim="800000"/>
                <a:headEnd/>
                <a:tailEnd/>
              </a:ln>
            </p:spPr>
            <p:txBody>
              <a:bodyPr wrap="none" anchor="ctr"/>
              <a:lstStyle/>
              <a:p>
                <a:endParaRPr lang="es-SV"/>
              </a:p>
            </p:txBody>
          </p:sp>
          <p:sp>
            <p:nvSpPr>
              <p:cNvPr id="14" name="AutoShape 6"/>
              <p:cNvSpPr>
                <a:spLocks noChangeArrowheads="1"/>
              </p:cNvSpPr>
              <p:nvPr/>
            </p:nvSpPr>
            <p:spPr bwMode="gray">
              <a:xfrm>
                <a:off x="1200" y="2737"/>
                <a:ext cx="1349" cy="1167"/>
              </a:xfrm>
              <a:prstGeom prst="hexagon">
                <a:avLst>
                  <a:gd name="adj" fmla="val 28896"/>
                  <a:gd name="vf" fmla="val 115470"/>
                </a:avLst>
              </a:prstGeom>
              <a:solidFill>
                <a:srgbClr val="FF0000"/>
              </a:solidFill>
              <a:ln w="9525">
                <a:solidFill>
                  <a:schemeClr val="tx1"/>
                </a:solidFill>
                <a:miter lim="800000"/>
                <a:headEnd/>
                <a:tailEnd/>
              </a:ln>
              <a:effectLst/>
            </p:spPr>
            <p:txBody>
              <a:bodyPr wrap="none" anchor="ctr"/>
              <a:lstStyle/>
              <a:p>
                <a:pPr>
                  <a:defRPr/>
                </a:pPr>
                <a:endParaRPr lang="es-SV"/>
              </a:p>
            </p:txBody>
          </p:sp>
        </p:grpSp>
        <p:sp>
          <p:nvSpPr>
            <p:cNvPr id="10256" name="Line 11"/>
            <p:cNvSpPr>
              <a:spLocks noChangeShapeType="1"/>
            </p:cNvSpPr>
            <p:nvPr/>
          </p:nvSpPr>
          <p:spPr bwMode="auto">
            <a:xfrm>
              <a:off x="2438400" y="2633663"/>
              <a:ext cx="4800600" cy="0"/>
            </a:xfrm>
            <a:prstGeom prst="line">
              <a:avLst/>
            </a:prstGeom>
            <a:noFill/>
            <a:ln w="25400">
              <a:solidFill>
                <a:schemeClr val="tx2"/>
              </a:solidFill>
              <a:prstDash val="sysDot"/>
              <a:round/>
              <a:headEnd/>
              <a:tailEnd type="oval" w="med" len="med"/>
            </a:ln>
          </p:spPr>
          <p:txBody>
            <a:bodyPr wrap="none" anchor="ctr"/>
            <a:lstStyle/>
            <a:p>
              <a:endParaRPr lang="es-SV"/>
            </a:p>
          </p:txBody>
        </p:sp>
        <p:sp>
          <p:nvSpPr>
            <p:cNvPr id="10257" name="Text Box 13"/>
            <p:cNvSpPr txBox="1">
              <a:spLocks noChangeArrowheads="1"/>
            </p:cNvSpPr>
            <p:nvPr/>
          </p:nvSpPr>
          <p:spPr bwMode="gray">
            <a:xfrm>
              <a:off x="2024563" y="2122488"/>
              <a:ext cx="356188" cy="461664"/>
            </a:xfrm>
            <a:prstGeom prst="rect">
              <a:avLst/>
            </a:prstGeom>
            <a:noFill/>
            <a:ln w="9525" algn="ctr">
              <a:noFill/>
              <a:miter lim="800000"/>
              <a:headEnd/>
              <a:tailEnd/>
            </a:ln>
          </p:spPr>
          <p:txBody>
            <a:bodyPr wrap="none">
              <a:spAutoFit/>
            </a:bodyPr>
            <a:lstStyle/>
            <a:p>
              <a:pPr algn="ctr" eaLnBrk="0" hangingPunct="0"/>
              <a:r>
                <a:rPr lang="en-US" sz="2400" b="1" dirty="0" smtClean="0">
                  <a:solidFill>
                    <a:schemeClr val="bg1"/>
                  </a:solidFill>
                </a:rPr>
                <a:t>5</a:t>
              </a:r>
              <a:endParaRPr lang="en-US" sz="2400" b="1" dirty="0">
                <a:solidFill>
                  <a:schemeClr val="bg1"/>
                </a:solidFill>
              </a:endParaRPr>
            </a:p>
          </p:txBody>
        </p:sp>
      </p:grpSp>
      <p:sp>
        <p:nvSpPr>
          <p:cNvPr id="10246" name="Text Box 12"/>
          <p:cNvSpPr txBox="1">
            <a:spLocks noChangeArrowheads="1"/>
          </p:cNvSpPr>
          <p:nvPr/>
        </p:nvSpPr>
        <p:spPr bwMode="auto">
          <a:xfrm>
            <a:off x="1143000" y="1676400"/>
            <a:ext cx="4764088" cy="461963"/>
          </a:xfrm>
          <a:prstGeom prst="rect">
            <a:avLst/>
          </a:prstGeom>
          <a:noFill/>
          <a:ln w="9525" algn="ctr">
            <a:noFill/>
            <a:miter lim="800000"/>
            <a:headEnd/>
            <a:tailEnd/>
          </a:ln>
        </p:spPr>
        <p:txBody>
          <a:bodyPr wrap="none">
            <a:spAutoFit/>
          </a:bodyPr>
          <a:lstStyle/>
          <a:p>
            <a:pPr eaLnBrk="0" hangingPunct="0"/>
            <a:r>
              <a:rPr lang="en-US" sz="2400" b="1" dirty="0" err="1">
                <a:solidFill>
                  <a:schemeClr val="tx2"/>
                </a:solidFill>
              </a:rPr>
              <a:t>Actividad</a:t>
            </a:r>
            <a:r>
              <a:rPr lang="en-US" sz="2400" b="1" dirty="0">
                <a:solidFill>
                  <a:schemeClr val="tx2"/>
                </a:solidFill>
              </a:rPr>
              <a:t> </a:t>
            </a:r>
            <a:r>
              <a:rPr lang="en-US" sz="2400" b="1" dirty="0" err="1">
                <a:solidFill>
                  <a:schemeClr val="tx2"/>
                </a:solidFill>
              </a:rPr>
              <a:t>Económica</a:t>
            </a:r>
            <a:r>
              <a:rPr lang="en-US" sz="2400" b="1" dirty="0">
                <a:solidFill>
                  <a:schemeClr val="tx2"/>
                </a:solidFill>
              </a:rPr>
              <a:t> Principal.</a:t>
            </a:r>
          </a:p>
        </p:txBody>
      </p:sp>
      <p:grpSp>
        <p:nvGrpSpPr>
          <p:cNvPr id="4" name="15 Grupo"/>
          <p:cNvGrpSpPr>
            <a:grpSpLocks/>
          </p:cNvGrpSpPr>
          <p:nvPr/>
        </p:nvGrpSpPr>
        <p:grpSpPr bwMode="auto">
          <a:xfrm>
            <a:off x="112713" y="3373438"/>
            <a:ext cx="5410200" cy="665162"/>
            <a:chOff x="1828800" y="2024063"/>
            <a:chExt cx="5410200" cy="665162"/>
          </a:xfrm>
        </p:grpSpPr>
        <p:grpSp>
          <p:nvGrpSpPr>
            <p:cNvPr id="5" name="Group 3"/>
            <p:cNvGrpSpPr>
              <a:grpSpLocks/>
            </p:cNvGrpSpPr>
            <p:nvPr/>
          </p:nvGrpSpPr>
          <p:grpSpPr bwMode="auto">
            <a:xfrm>
              <a:off x="1828800" y="2024063"/>
              <a:ext cx="762000" cy="665162"/>
              <a:chOff x="1110" y="2656"/>
              <a:chExt cx="1549" cy="1351"/>
            </a:xfrm>
          </p:grpSpPr>
          <p:sp>
            <p:nvSpPr>
              <p:cNvPr id="10252" name="AutoShape 4"/>
              <p:cNvSpPr>
                <a:spLocks noChangeArrowheads="1"/>
              </p:cNvSpPr>
              <p:nvPr/>
            </p:nvSpPr>
            <p:spPr bwMode="gray">
              <a:xfrm>
                <a:off x="1123" y="2679"/>
                <a:ext cx="1536" cy="1328"/>
              </a:xfrm>
              <a:prstGeom prst="hexagon">
                <a:avLst>
                  <a:gd name="adj" fmla="val 28916"/>
                  <a:gd name="vf" fmla="val 115470"/>
                </a:avLst>
              </a:prstGeom>
              <a:solidFill>
                <a:srgbClr val="808080"/>
              </a:solidFill>
              <a:ln w="9525">
                <a:noFill/>
                <a:miter lim="800000"/>
                <a:headEnd/>
                <a:tailEnd/>
              </a:ln>
            </p:spPr>
            <p:txBody>
              <a:bodyPr wrap="none" anchor="ctr"/>
              <a:lstStyle/>
              <a:p>
                <a:endParaRPr lang="es-SV"/>
              </a:p>
            </p:txBody>
          </p:sp>
          <p:sp>
            <p:nvSpPr>
              <p:cNvPr id="10253" name="AutoShape 5"/>
              <p:cNvSpPr>
                <a:spLocks noChangeArrowheads="1"/>
              </p:cNvSpPr>
              <p:nvPr/>
            </p:nvSpPr>
            <p:spPr bwMode="gray">
              <a:xfrm>
                <a:off x="1110" y="2656"/>
                <a:ext cx="1536" cy="1328"/>
              </a:xfrm>
              <a:prstGeom prst="hexagon">
                <a:avLst>
                  <a:gd name="adj" fmla="val 28916"/>
                  <a:gd name="vf" fmla="val 115470"/>
                </a:avLst>
              </a:prstGeom>
              <a:gradFill rotWithShape="1">
                <a:gsLst>
                  <a:gs pos="0">
                    <a:srgbClr val="E6E6E6"/>
                  </a:gs>
                  <a:gs pos="7500">
                    <a:srgbClr val="7D8496"/>
                  </a:gs>
                  <a:gs pos="26500">
                    <a:srgbClr val="E6E6E6"/>
                  </a:gs>
                  <a:gs pos="34000">
                    <a:srgbClr val="7D8496"/>
                  </a:gs>
                  <a:gs pos="46500">
                    <a:srgbClr val="E6E6E6"/>
                  </a:gs>
                  <a:gs pos="50000">
                    <a:srgbClr val="FFFFFF"/>
                  </a:gs>
                  <a:gs pos="53500">
                    <a:srgbClr val="E6E6E6"/>
                  </a:gs>
                  <a:gs pos="66000">
                    <a:srgbClr val="7D8496"/>
                  </a:gs>
                  <a:gs pos="73500">
                    <a:srgbClr val="E6E6E6"/>
                  </a:gs>
                  <a:gs pos="92500">
                    <a:srgbClr val="7D8496"/>
                  </a:gs>
                  <a:gs pos="100000">
                    <a:srgbClr val="E6E6E6"/>
                  </a:gs>
                </a:gsLst>
                <a:lin ang="2700000" scaled="1"/>
              </a:gradFill>
              <a:ln w="9525">
                <a:solidFill>
                  <a:srgbClr val="C0C0C0"/>
                </a:solidFill>
                <a:miter lim="800000"/>
                <a:headEnd/>
                <a:tailEnd/>
              </a:ln>
            </p:spPr>
            <p:txBody>
              <a:bodyPr wrap="none" anchor="ctr"/>
              <a:lstStyle/>
              <a:p>
                <a:endParaRPr lang="es-SV"/>
              </a:p>
            </p:txBody>
          </p:sp>
          <p:sp>
            <p:nvSpPr>
              <p:cNvPr id="22" name="AutoShape 6"/>
              <p:cNvSpPr>
                <a:spLocks noChangeArrowheads="1"/>
              </p:cNvSpPr>
              <p:nvPr/>
            </p:nvSpPr>
            <p:spPr bwMode="gray">
              <a:xfrm>
                <a:off x="1200" y="2737"/>
                <a:ext cx="1349" cy="1167"/>
              </a:xfrm>
              <a:prstGeom prst="hexagon">
                <a:avLst>
                  <a:gd name="adj" fmla="val 28896"/>
                  <a:gd name="vf" fmla="val 115470"/>
                </a:avLst>
              </a:prstGeom>
              <a:solidFill>
                <a:srgbClr val="7030A0"/>
              </a:solidFill>
              <a:ln w="9525">
                <a:solidFill>
                  <a:schemeClr val="tx1"/>
                </a:solidFill>
                <a:miter lim="800000"/>
                <a:headEnd/>
                <a:tailEnd/>
              </a:ln>
              <a:effectLst/>
            </p:spPr>
            <p:txBody>
              <a:bodyPr wrap="none" anchor="ctr"/>
              <a:lstStyle/>
              <a:p>
                <a:pPr>
                  <a:defRPr/>
                </a:pPr>
                <a:endParaRPr lang="es-SV"/>
              </a:p>
            </p:txBody>
          </p:sp>
        </p:grpSp>
        <p:sp>
          <p:nvSpPr>
            <p:cNvPr id="10250" name="Line 11"/>
            <p:cNvSpPr>
              <a:spLocks noChangeShapeType="1"/>
            </p:cNvSpPr>
            <p:nvPr/>
          </p:nvSpPr>
          <p:spPr bwMode="auto">
            <a:xfrm>
              <a:off x="2438400" y="2633663"/>
              <a:ext cx="4800600" cy="0"/>
            </a:xfrm>
            <a:prstGeom prst="line">
              <a:avLst/>
            </a:prstGeom>
            <a:noFill/>
            <a:ln w="25400">
              <a:solidFill>
                <a:schemeClr val="tx2"/>
              </a:solidFill>
              <a:prstDash val="sysDot"/>
              <a:round/>
              <a:headEnd/>
              <a:tailEnd type="oval" w="med" len="med"/>
            </a:ln>
          </p:spPr>
          <p:txBody>
            <a:bodyPr wrap="none" anchor="ctr"/>
            <a:lstStyle/>
            <a:p>
              <a:endParaRPr lang="es-SV"/>
            </a:p>
          </p:txBody>
        </p:sp>
        <p:sp>
          <p:nvSpPr>
            <p:cNvPr id="10251" name="Text Box 13"/>
            <p:cNvSpPr txBox="1">
              <a:spLocks noChangeArrowheads="1"/>
            </p:cNvSpPr>
            <p:nvPr/>
          </p:nvSpPr>
          <p:spPr bwMode="gray">
            <a:xfrm>
              <a:off x="2024563" y="2122488"/>
              <a:ext cx="356188" cy="461665"/>
            </a:xfrm>
            <a:prstGeom prst="rect">
              <a:avLst/>
            </a:prstGeom>
            <a:noFill/>
            <a:ln w="9525" algn="ctr">
              <a:noFill/>
              <a:miter lim="800000"/>
              <a:headEnd/>
              <a:tailEnd/>
            </a:ln>
          </p:spPr>
          <p:txBody>
            <a:bodyPr wrap="none">
              <a:spAutoFit/>
            </a:bodyPr>
            <a:lstStyle/>
            <a:p>
              <a:pPr algn="ctr" eaLnBrk="0" hangingPunct="0"/>
              <a:r>
                <a:rPr lang="en-US" sz="2400" b="1" dirty="0" smtClean="0">
                  <a:solidFill>
                    <a:schemeClr val="bg1"/>
                  </a:solidFill>
                </a:rPr>
                <a:t>6</a:t>
              </a:r>
              <a:endParaRPr lang="en-US" sz="2400" b="1" dirty="0">
                <a:solidFill>
                  <a:schemeClr val="bg1"/>
                </a:solidFill>
              </a:endParaRPr>
            </a:p>
          </p:txBody>
        </p:sp>
      </p:grpSp>
      <p:sp>
        <p:nvSpPr>
          <p:cNvPr id="10248" name="Text Box 12"/>
          <p:cNvSpPr txBox="1">
            <a:spLocks noChangeArrowheads="1"/>
          </p:cNvSpPr>
          <p:nvPr/>
        </p:nvSpPr>
        <p:spPr bwMode="auto">
          <a:xfrm>
            <a:off x="914400" y="3195638"/>
            <a:ext cx="3500438" cy="831850"/>
          </a:xfrm>
          <a:prstGeom prst="rect">
            <a:avLst/>
          </a:prstGeom>
          <a:noFill/>
          <a:ln w="9525" algn="ctr">
            <a:noFill/>
            <a:miter lim="800000"/>
            <a:headEnd/>
            <a:tailEnd/>
          </a:ln>
        </p:spPr>
        <p:txBody>
          <a:bodyPr wrap="none">
            <a:spAutoFit/>
          </a:bodyPr>
          <a:lstStyle/>
          <a:p>
            <a:pPr eaLnBrk="0" hangingPunct="0"/>
            <a:r>
              <a:rPr lang="en-US" sz="2400" b="1">
                <a:solidFill>
                  <a:schemeClr val="tx2"/>
                </a:solidFill>
              </a:rPr>
              <a:t>Fuentes y Métodos de </a:t>
            </a:r>
          </a:p>
          <a:p>
            <a:pPr eaLnBrk="0" hangingPunct="0"/>
            <a:r>
              <a:rPr lang="en-US" sz="2400" b="1">
                <a:solidFill>
                  <a:schemeClr val="tx2"/>
                </a:solidFill>
              </a:rPr>
              <a:t>Financiamiento.</a:t>
            </a:r>
          </a:p>
        </p:txBody>
      </p:sp>
    </p:spTree>
    <p:extLst>
      <p:ext uri="{BB962C8B-B14F-4D97-AF65-F5344CB8AC3E}">
        <p14:creationId xmlns="" xmlns:p14="http://schemas.microsoft.com/office/powerpoint/2010/main" val="3758719401"/>
      </p:ext>
    </p:extLst>
  </p:cSld>
  <p:clrMapOvr>
    <a:masterClrMapping/>
  </p:clrMapOvr>
  <p:transition>
    <p:diamond/>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2 Rectángulo"/>
          <p:cNvSpPr>
            <a:spLocks noChangeArrowheads="1"/>
          </p:cNvSpPr>
          <p:nvPr/>
        </p:nvSpPr>
        <p:spPr bwMode="auto">
          <a:xfrm>
            <a:off x="395536" y="1844824"/>
            <a:ext cx="8153400" cy="4246562"/>
          </a:xfrm>
          <a:prstGeom prst="rect">
            <a:avLst/>
          </a:prstGeom>
          <a:noFill/>
          <a:ln w="9525">
            <a:noFill/>
            <a:miter lim="800000"/>
            <a:headEnd/>
            <a:tailEnd/>
          </a:ln>
        </p:spPr>
        <p:txBody>
          <a:bodyPr>
            <a:spAutoFit/>
          </a:bodyPr>
          <a:lstStyle/>
          <a:p>
            <a:pPr>
              <a:lnSpc>
                <a:spcPct val="150000"/>
              </a:lnSpc>
            </a:pPr>
            <a:r>
              <a:rPr lang="es-SV" b="1" dirty="0"/>
              <a:t>NIVEL GENERAL DE LA ACTIVIDAD ECONÓMICA .</a:t>
            </a:r>
          </a:p>
          <a:p>
            <a:pPr>
              <a:lnSpc>
                <a:spcPct val="150000"/>
              </a:lnSpc>
            </a:pPr>
            <a:r>
              <a:rPr lang="es-SV" dirty="0"/>
              <a:t>La entidad “X, S.A. de C.V.” se dedica al rubro de comercio por medio de la venta de electrodoméstico entre los cuales se encuentra: </a:t>
            </a:r>
          </a:p>
          <a:p>
            <a:pPr>
              <a:lnSpc>
                <a:spcPct val="150000"/>
              </a:lnSpc>
            </a:pPr>
            <a:endParaRPr lang="es-SV" dirty="0"/>
          </a:p>
          <a:p>
            <a:pPr>
              <a:lnSpc>
                <a:spcPct val="150000"/>
              </a:lnSpc>
              <a:buFont typeface="Wingdings" pitchFamily="2" charset="2"/>
              <a:buChar char="v"/>
            </a:pPr>
            <a:r>
              <a:rPr lang="es-SV" dirty="0"/>
              <a:t> Equipos de Sonido</a:t>
            </a:r>
          </a:p>
          <a:p>
            <a:pPr>
              <a:lnSpc>
                <a:spcPct val="150000"/>
              </a:lnSpc>
              <a:buFont typeface="Wingdings" pitchFamily="2" charset="2"/>
              <a:buChar char="v"/>
            </a:pPr>
            <a:r>
              <a:rPr lang="es-SV" dirty="0"/>
              <a:t> Refrigeradoras </a:t>
            </a:r>
          </a:p>
          <a:p>
            <a:pPr>
              <a:lnSpc>
                <a:spcPct val="150000"/>
              </a:lnSpc>
              <a:buFont typeface="Wingdings" pitchFamily="2" charset="2"/>
              <a:buChar char="v"/>
            </a:pPr>
            <a:r>
              <a:rPr lang="es-SV" dirty="0"/>
              <a:t> Cocinas </a:t>
            </a:r>
          </a:p>
          <a:p>
            <a:pPr>
              <a:lnSpc>
                <a:spcPct val="150000"/>
              </a:lnSpc>
              <a:buFont typeface="Wingdings" pitchFamily="2" charset="2"/>
              <a:buChar char="v"/>
            </a:pPr>
            <a:r>
              <a:rPr lang="es-SV" dirty="0"/>
              <a:t> Televisores </a:t>
            </a:r>
          </a:p>
          <a:p>
            <a:pPr>
              <a:lnSpc>
                <a:spcPct val="150000"/>
              </a:lnSpc>
              <a:buFont typeface="Wingdings" pitchFamily="2" charset="2"/>
              <a:buChar char="v"/>
            </a:pPr>
            <a:r>
              <a:rPr lang="es-SV" dirty="0"/>
              <a:t> Cámaras fotográficas </a:t>
            </a:r>
          </a:p>
          <a:p>
            <a:pPr>
              <a:lnSpc>
                <a:spcPct val="150000"/>
              </a:lnSpc>
              <a:buFont typeface="Wingdings" pitchFamily="2" charset="2"/>
              <a:buChar char="v"/>
            </a:pPr>
            <a:r>
              <a:rPr lang="es-SV" dirty="0"/>
              <a:t> Entre otros </a:t>
            </a:r>
          </a:p>
        </p:txBody>
      </p:sp>
      <p:sp>
        <p:nvSpPr>
          <p:cNvPr id="11267" name="3 Rectángulo"/>
          <p:cNvSpPr>
            <a:spLocks noChangeArrowheads="1"/>
          </p:cNvSpPr>
          <p:nvPr/>
        </p:nvSpPr>
        <p:spPr bwMode="auto">
          <a:xfrm>
            <a:off x="6324600" y="3284984"/>
            <a:ext cx="2819400" cy="2862263"/>
          </a:xfrm>
          <a:prstGeom prst="rect">
            <a:avLst/>
          </a:prstGeom>
          <a:noFill/>
          <a:ln w="9525">
            <a:noFill/>
            <a:miter lim="800000"/>
            <a:headEnd/>
            <a:tailEnd/>
          </a:ln>
        </p:spPr>
        <p:txBody>
          <a:bodyPr>
            <a:spAutoFit/>
          </a:bodyPr>
          <a:lstStyle/>
          <a:p>
            <a:pPr algn="ctr"/>
            <a:r>
              <a:rPr lang="es-SV" sz="2000" dirty="0"/>
              <a:t>Por el momento la empresa “X, S.A. de C.V.” tiene temporadas en las cuales incrementan potencialmente sus ventas como lo son los meses de mayo y diciembre</a:t>
            </a:r>
            <a:r>
              <a:rPr lang="es-SV" sz="2000" b="1" dirty="0"/>
              <a:t>. </a:t>
            </a:r>
          </a:p>
        </p:txBody>
      </p:sp>
      <p:sp>
        <p:nvSpPr>
          <p:cNvPr id="11268" name="AutoShape 2" descr="data:image/jpeg;base64,/9j/4AAQSkZJRgABAQAAAQABAAD/2wCEAAkGBhQSERQUExQWFRUWGBgXGBgYGBgXGBgXGxccFxwXHBgaHCYeGBokGxgaHy8gJCcpLCwsFx4xNTAqNSYrLCkBCQoKDgwOGg8PGi0kHyQsLCwsLCwsLCwsLCwpLCwvLCwqLCwsLCwsLCwsLCksLCwsLCwsLCwsLCwsLCwsLCwsLP/AABEIANUA7AMBIgACEQEDEQH/xAAbAAABBQEBAAAAAAAAAAAAAAAFAQIDBAYAB//EADoQAAEDAgMECQIFAwQDAAAAAAEAAhEDIQQFMRJBUWEGEyJxgZGhsfAUwTJC0eHxBxVSIzNiciSCkv/EABsBAAIDAQEBAAAAAAAAAAAAAAIEAQMFAAYH/8QAMREAAgIBBAEDAwIGAgMBAAAAAQIAAxEEEiExQRMiUQVhgXHwIzKRobHRweEzQvEU/9oADAMBAAIRAxEAPwDJEqek1KaEqWjRWT+k2BOFBMq4Yxor9KipqmGtHBTiHt4gKpRumhhRGrRg8VCcOoxAwZU6tI5quMpwmVKfJQRJxKKaeQVl1GVE6h4KOczpHtcPddKkFFMLVwEmJOq7wSymhcSZ04uT6VEuIA1soZVihXYxtV5cdtrBsNFy5zyW+gHqmdNUbnCym+z0kLS5nebOZQbhaLoZINQgxtv0JPIafwoPqqbzRpvcNjR5ZcMaL7IO9xiT4cU7FZJWpVKVFzZr1Q0ln+G0JaCeMSTwuqubYVoq9U27adnHe928nvPkBC3yxQHdwo6x5+0y02k+zlm8nx8n/iK0zFtVz2pGOvcqcQQvPN7uZtLxxIGeqsALhST2UeaHkQ5xZZQPYiNOiuq4b2U5MLb8QW4pl1aqUVB1fJVNk8weo2Vz08NTH01HiEJC51ks8krKRTjRUj7yzEM0xZWaLAqDKvorLKxmVKtjuUDqF2UpUvVyh1DE31V5tWVYT8SxYypglAcHCIgpHNXYhbcwYcFqonYP0RVwVepYbkMgriC3Yfco34ZXqjlBUeoIgcSo6l6Ku+nBVwlV6rvNDmCZXqUlA5qsVlXLJ813ZxA6kmCyurXds0mOe6Jhom3HuRDIcPTp1HYqs2W4b8LT+etPZZG8A9o+CnxeePweG+nw52alWOuqDW+lMHcALnvVMs2xRw4OwX3aXbgdajhxdcD/ANjwW7ptKtWGY+74/f8AeZV1zW5UcL8/v58RtHOX1cQ6vVqEF20SY7Ti4QY4WAaOA8VSqP2nE2v6Dgoz4HmPsu2VmajUPYcHr4mlVWFXiOIU1MqFc0pcNiXQpSeDaVYptHuhlGpZWqVdSHxCzCFKmJVo0QqNJ6sMq6K2WrOOBDtVVr4P9AiIemuddTtzxLRUDA4wa44OeaKNZ7pzmckO0DiH6fEEfRwmmkN5jwRGtyVF9S+o9FOFlREgNjCkp1EuIAnzVdjwFQBmI9dQkyqr9GsPRBWV9FaZVU9SxTDTK1k8VEJ6/gpmYmY3KVMs3QiSoXM796jp4oKVtaUfAnEkyjXaR7qhVtKOVqciwQavQN5XMDjqLs2D3KT6yiFSSnuHJRkJfkTs5jnOS4UR1r5A6pm34lwaAPVGGdCcYaTavVdh2kuYD/8ALiD6IPhsJTbiG/US1rLvaZBeBcMjfJtPetHSVN6qllOInqLVNZCtIcVhKrRRdVYQa4mm3Vzg42Mbto6eCbmWENOoGTLx/uO17WjgCbwLNHcUTxnSB9fGNruIaWyZIs2xaxrQNzBw3kodiKm09zuJ8Y3X+apu29aslP5j/b/7ArpazHqdD94/Eh2OWnyEgbdPcua6Fj99zSjSbLiV0JShxJiyp6LioGqRr96gDmdLrKxUza0KgHpRVI1V3UsU4hJtfTerTcQgra3zxU7K5Rg4lwaFG19641gh/Wx4pgrlSWEPcZfe7ehjqcqcVzqmPeo7k9yTEsnRUB6oziMPGiH16MKkzPIkLasfB3qVtW4UewlaNF3cHqWDWsn0Xuc4NAJcbACSe5Jg8ufVe1jGkl2g+bl6/wBFOh9PDtBMOqHV0b+DeAV9Wn389CK3aoV8dmZXI/6d1qgDqp6sG+yLuj2Hqtjg+glCmBLNrm4z+3otPTpgBc9ycVFX+URF7LH5Zv6QN/Z6bR2WNHgP0VfEZawzLW85aP0Rp0KriHhMqxmfYAJksy6LUHj/AG2juEeyzWM6G02PDmiQ0glkzN9J1C2+PrxKpONiY1/n54poVo38wEFbXUe0zOdJumRqDY2DTDRAadLW1CwmOxvWDYPaYdAbwZ1B/KVvM8wTajXBzQZHqsVSwDKNUOqSWD0v9/sr3b06iVHjqWacB7VDHHPcrY7LXUoDhZwDmmN32VYequ5lnRr1HEfgFm+HD2VZeRww4buepJUn29SMsTYhS7I13pCNylpAkZXEW8EryPJcSh8QowJ8iEWyro2+vQq1w9rW0tQZJJidBoL6qfD9FHOH+42+6HfOCoOorQnJ6lqIX6EAteU41PnilrUCxzgdWkg+BUZar1bMjEXrfBS0qirEpzXwURaTLjqyjbiL6KHaSucuzJlinVP6KVtbmqJqpBU7126GCZs3053KrVwCvNKRzlPBlJAgc4KJlSUcu2iA3U2RHYlGMgwwB2uGnfx8kzpqfUbES1VgqrLTQdF8jbh2aDbdqdbcBym61lGqICz1DEW+SrtPGA71sNXjgTzfqEncYZ69KaoQj6pMfjear9KF6phOriAhmMxgEE7yG+JMD1jzUJxE/wAqjmlZvVvmYjdrygbzMRzhWrXiVM2e5Jj6nZJB0BPHd6qlVxHZ0IJ3HdKgw2MLmEVY2xZ4FxOyL6b5nxQluPFMmnt2bBZtG+wbRO8tIInhsq9BK8x2YVCGmNd08f0lZnMHbbA4gXHhx90axWK2i0DVxgawAASXHkAJPKVnMdUbR/C7sEOs7iBMjhJvF7myYyMQxBNemGm2n3Syr9ZrYJJERPgh5F4Xn/qGmx/EX8za0Gp3fw2/EcBISFq7Z4LXdFf6eVsXD3nqqR0cR2nDi0cOZ9Vk78YBmpkKMmY1y4NkwASeV169iugWHpw1jNoC5c67nGbmd3cIVTEdG2NEtAHJZb/U61YriM0qtnJOJ59gszq06NSi0ECo4E6BWsvxrmEXPPgjeMygW7OvuT7IRi8qLSSNApW2qzPHJmkimv8ASUqmWPqOLmidok2I3mY5JH5HVaJcx1t8SPRWMFiNkxOydy0eVZibGeE8Plkdmosq6AIgnTK3IPMwtTCEKI0TwXrD8kw+KaWkdXUJJ22ix/7DeFkM36Ovw7yx7b7nflcNxB+aJvT3pqBxwfiZ+CG2nuZR7dUrAir8v5cyoH4Ij1TXp4k8iDneaTwVqrQjvVcyFWeJM1jaqV9f1QtmJOn8qXrN6ImUbswlRf4o9lGJhonw91lBiIBui+Cr21+Qt/6ansLTE+pPlgs1P1RUtPEjigDMRYlTU8XY3+aLSKzGxDzsTwNr/B4pmJcXts7ZcLtOt+Y3gj4EJZjfSfKf2UWLzxlIdo3OgF3E8GtFz4IduJ3MKUM0mGuhj7y0zqNS0kdpvMclQzPEVXOb1eyAx0uc8kgmDDQBqZh0yI7PFA8xzirUpsNKk8ElrqbnFgEcXDa2g0t2tRvVPE9KRTZs1A5jmjaIJaXOLjd4LTBk2jcABuU7ccycEy9WzarRqOdW2HU3bILqYcNk6BzgZtuJm2yELz/M6DSx201zyGxIBs4XZsn8LAD3zedICZn0vD2ltIOJcIuOXDeUCfktYNl1J3aAcCbHZ4xqZjeqXbB9stWry3EPtzSlSxDerc6HB7XNBOyC8RPAGYmFIc0pue7acwkWDSAdbl3Cfy+fFAPpxiGgUqYY+mwbQB/EBA2u0ZLy46D7K1X+lqNAaBSIEX/FO8uJN7/spDMYRQfeXX4prWvZbskwP+J7X3KiONDnWtu/7Dj5oPh8sdUD3Mj/AEw0b5eSSLSeAJ8FNQxc7oM6cIEH1hBYN6FSO5dUNjhhPR/6edGW1nmvWA6qnoDo54vB4tGp8BxW7pZ6ajnbNmCzRoTG/u5LL0MWKWX0mtttRoJkm5PjdOwOM0vYbl8y1TtaS3XYH4nrE02SS03uBqh4h1j91XzLCBvjw90GpYwyCDEa+iCdNuldRlMU2uhzrgwCWt/f0SVNYuxXj3Z7/wByk1MjZHUKY2pSloLmhxMCSASY0HO4Q3MMKBaAZkfxzlef5TlDqtUPBcSwgkzLtokXn5ovV34OWAbwPOyZ1NKaZlCtn5j1VrKBunnePDHaEW4HTwUGHxRYYm29AcZQ2iSOy6TcW1PLVWcrNQgB9w6wJ1kblvegFr7zDq1BZ9uPzNngMxgAibQCJ8fZaKpjhiqPVvNxdp1g/NV5/RJaSDYffcr2EzIsMzZZdlLKcocGM2ItnfclqUYMEX05gqCphkuPzAOqOIm8cNdFEMWF6GqzegJi5xnBlHE4Y38UNe2Ece8FU6mHvp7BQVzKWTB4lVlbcp21VR804PPeq+zzEMS4K17FGMPVWbZUi6L4atZek+mH+F+ZhfUP/Ln7QuzEW5pDi4kC/iqBxSiNX54LSzM2XKeYPdOzDXAw4EbXMQQRIv8AwnsqBhc4mSZJcdQOE7gEKq67TSGujfo4Dj56hLTxIdO3q38k2mzg4mO0J0bA0vwXbpMtnHOFQF202m5rgybDaJaSYNw0jagm0kws10jxbXVKbnNL2B1yLBwBu0O7t+6UXfiGyOsG00uG0DedSA7iC4AHvQTMMUMRiWMe6GlzQ50izZvCrsPEOsc5hbo9jadJpqUGhr3F8vJLnMbtEBjZs3sgSdTOqqZjnFSvWFKlNSpUIbMbXIARw9AEIxY+mqnq3S07jcxOh5jilyrNuoc54gCoNk7Jl7QDMDgDv4gKgsOjxD9PPu7+JpMx6IYfDnq9t9SoLPc0gBpgWbFjBkX4aoFWyN7KbnAs2HEgF/4uwASRwjahTYjpE0N7FyTPd3puDxxxAo4f8xds9+3UBcZ7vZWezOPMECwDJgwOrUtmqQ5rXmQY2WvjWIsYn1TcPVLqhgfimwvEmVpumjqdSu1lIBlNri1oG4AX14x7KlQwzKZgCCQHd4SGpt9LIHPmaGmr9XDNxN7XYTh8Oz/FpJ77BUxiix15RzCUxUY2N7RHzxVTHYCJtx8YH7r54LQSVb7/AOZ7PaMYBnNzkuGunqsjneKe+oS4zpHkiWNwjmmecIViqRJn+E/pURTkSi1crNx/STLBVdX2vwjZEeDltsdg9i4uAVg/6aZo2lTxI2oc4M2bgHR2krfU8za6mWvsY15pLXCtn29Nnv8AA4maWsD58TwfFiHu3do+5R9mb4angqDCQagq7TxBJA7d9OYQDGvl7zES424X0VcjctpqxYAG8RlWI5E0GOz/AAz/AMxn/o5CxnTOfkVTSFStFajHP9f+ox/+h/t+/wAyyMXJJveNZHiu+plVQfFcCrRwMCVliTmEaeIU7MT8uhIfCkbVKneQJIaLxSApwsmzZDmJRHmysUMRZQKF7tl3JbH0y3DFDMv6hVlQwhVtW9z8j55LqtfxVJta27RMFRxGrR4E/fuW5nMxdst1KgJadIcT4RdRYuuGkVJiLHm0mPMaqu1zyZhvY/FfXaEAC3LuS4eu2o47YlrGue5p3kQGtPLac0niAVxhASHMawe0wQQRqNLXQZuFHVGptgEOADd53k62FxHG/BXMzxAcSbBx/wAQG+ggRCoVMKWuLXNc1wi0Xk3E+CWtbLRhFws3VfJMNQpCkGdY6pTpvqPfG0HObtbLI/BG1fUmFmaORiKxNRv+nYAgkuJaTNjaOPFW29KQ49tpFhJ1uBGngh+aY4PcOqJ7Qh0Wnh3rmZOICI/IjMtpUgHdcx7tthFLZ/z2gJ9x3wtLQwTcMxrQB1oE1H2JDt7AeA0tvCy2AovbUadn8Jm9vFGMTjnmwYR6j0QV3Vg4yBLbKbG8cRld23UA1Mk8yZgD1VzpYG0xhiwgkU7kTqHmR7+aZ0YwD34gP2HODAXkRwuO68KPpnm4rVgGwWsa1ggQCfzGObp8giXaxZjyDxO9ylVHjmaHo90lbT6sPJ2fwnk12/ja3kvSjlocA8XBAP38AbLxHqeyAeA9Ft+gn9ReoIw+LP8ApxDHm8aQ0/8AHnuXhNbod+Xq/I/1PTHUMFB8zQY/JrTaJEW5e8rKY3KSw2FjK9eq4BlVm1TIvBsbHmDwWfzHJQZBEH5ZZSvZp8Fuj5jNOrWzhu55lRDWOksBi9+XNbvL83ZVZAIk27igWa5NBcCIHtbdxMoJtvpOHuE46pqQCDzHPTDDmS4rofXlxaGvEnQ8+CCYzAvpmHtLSNxELa5Xn0xtCCRr7rSsxDKgAe1r22s4A+EFcdbbUcWLmKvQV/lnjxCSV6tmn9N6GIBdhndU/wDx1ZPCNR4LznN8jq4V5p1Wlp3Hc7mDvC0qNQlwysWVwePMHFcUrhqkLUxDjSVzUqRdJzLTaXFcKfFXhhk36ZGFimJUNNR16UjmiLsLbmmuwhRrlGDCQybhgwGMRs+Wm9K3Ei0Ed29X8blJdduo1HH90FLY1C9HReLFyO5g3UGs4Mkq4qACDvIPid/Hd5JlNgq1WM29kOMF0TA+/ch+IPaIGnCVGCQQRuXNac4MEJxxLmZ4ZrKmzTkjgbnusL+SV2PqsrNqEkVGwQXC8gQLHXxW8/p30UBAxFVu057gGTYAE3PefZSZrlrKjXuAY6KpaYIIuLabpR+nkZ6lJtA47nmz6hcSSZJuTxVvLMKTUbYgC/orON6OVW1HBrLA2kiI8dVssu6NOcGGqWsaQJMgntCR4GPVJWlmyiDJj1YVRvY4H+YB2Uoar/SbOMO1tOnRbDmAhzhab2n/ACPEqngK3Wt2hxgjms+/RtSMnBj9GpW3gDEI4fHfTYSs5ph1VpZabCQL8zLljsJhzUqctT85lanPKzq1GhRptjY2ttxgAmbczYnzVXB5aKYga7zx+cE9ZcldIRDziK1ad3tLuOMyI002pQDrGCPnqr7mJOo5SsfbgzWxmOyHpFisCf8AQqSyb0n3b4Xt4QvQMs/qfh8QWsrNdQq2u78E8nfqvPm0vFc/CA2IBVF+mquGHHPyP3iCKucieuupU6oOyWuF9DN+8IDj+jQgwJj2WAwFCuyp/wCPUdTYBtOgmNTuXt1fCnqwdTAm2tl53U6ZtIw2Nkf3H6xtb2qxnozyDGYAsd2Tpu7lYwOcPYbnW3zwRXH57hXucx5NB4kdodgkcHC26NyD4nLrAggg3BBkHmOK0l9ybbVx+s0q7BZwO/ibHJc93gxHt8+yOZ3h6ONw5ZUs4fhcNQeMry/BVXMcAZEx7rQYDPo1NovG4ykLKHqYtXKrtIHO4cGYnMsvdRqPpvF2mOR4HuIVUcwtr0vw7ahbVbf8pI37wFlfp1uaZ/WrDHuKFCDiUdlJ1XyFddh+SXqDwTG2RthoUFwockQ6vSyUt5KwLI2Yg40V3Uoi6nKQ4U7lO3zO2QccOh+ZZCKokdl0RP6rQdQeC5tEqxHKHKwHoVxgzznM8qqMF2GBwEhGuiPQg12vrVgW0mCRNg4982G7xWr+nkQd/ssnnzsXTBaS7qZMbH4Q3SHAaW8Fr6a9bD7uDMTWaJ61ynX+JpekvTUMpDDYdjBAvUsdmfysG60DaJWNy3H9U+Tdp/ENN1vJCuu43HsnvxITpmaqACelZthWuptrNIG3ALTEyRqYPesl0gZVDg9z3ObGy25hoH5bLuitCo9xcLUhZ3And5fda12Hnn6+izL7xVduX8ia+m0hto2t88Gec0qL6phjSZ3xYc5WxdgKeBwM1STWdOyzSdL936IsMIIjZtwFll+kWQ4mtW2mjbbAAJcNAIEyrEvrtz6mPsINukspx6fPyR/iXcFWFSm18RtCY1g96uYTLnVXNY0S5xgDideKg6O5I+jTcKhEl21A3WjVafo2wDFUdPxfaFiX+zdsOcdTXrUmvcw5xK+M6A4mnTD3MbB3BzSRwt+koPVyuo3Wm/yXp+Y4mMQWuJiGkDzvCs1ctbUYIusCz6q4fCrxIRsKDZ5+J449sXLXb+H6paQ2gC3QrbZx0d1IEarNYfLjT7B3Ex3HtD3Wlo9Wuo9vmPNUmAyGFujGABoYgkDhPLZK3GU5sDTAkEhvnZBeh1MClip02QT5OQLJ87GyBpb0WVraXWxnU+f+JStQv3IfGJn8ywQqOftCxc71Oo4FT5B0SrMpdaCS2S2J5xtRuU2ztCTvuvSeiWWD6QCpvBMd5kfZaWpawVIiHk/PwBzIuIoAfHM89xuVuAG0J10+bkHfSc2fBep4zKYm1jPgsrm+R2kaLI0+s52tNKjVJZ+szBx7iNnmNZ7lG6jyhPOAcKota5/b1Vx1Neh06JtyvmDcuXgw0il6sq/sJrm8kyEAleyHtlMHcrlYhx0TaTATGirDcRbdxkyDq1LTw86Hd3K63AzcfOSd/bz7blWb1x3KGtHiVKmXnjrG9RfSxvRJuXujUpn0UGT5/O5ALvvKxb94MdSChfS/jkitdlJoku7pQ3F5tQZG08AfvdXpYScCWi3jJgjF9FaFQGaQB4tlp9EOqdA6J0dUA7wfsj7ukFHi4+Cjf0hoASdoQN4AHumE1NnSkyt6qTyyiD/qqeEayi0FxkW1MOdrYXN503I5SbJAsJm50AAk+iGuz6nNmknTn5qDpRn5ZhqdNoAc/aJO9rZtpxnXgmNMiah+fHf3lGqufT1+3HPA+0LYHMGvEiDCnOIHALzLC5i+nBY4iPnitxhek9JzAS0mRP6geKHV6cU+4dSNHqhaMOORL7qs2EW3cJ0slo1dlwcNWkHyMrM4N1NmJdW6yoQ4EFpAuSbX4Dcjjc+oG3aBSjen0DmPpZlfcuJo+lOaNJo12yfyk/8AE3nzsrmTZ8BBm3esqczYWFoO012rSYjmJQ3A5n1bjT2gd43+HevN2aFhkeR0fkRlKUNe09T2Q0GVmyIlY3pDkLwdpoJItHETu5qTJs/EiD/PBaduPZWaJIDt3NLLZsYOvtcf0P8A3M/bbpm+Vnn+X542lSxLS4A1KcBrrGe0NCJOqxrS5oEFerZrk7XTLQfDgsvjskbuEX03JtPqCuxLDkzT02w5YdmCsuxrdlk3MC2+Y0/da7L81JeCTEWAGg/dYitgHU3bQFuCJZZmTZuYnXvCs1o9YBh1GGpUjDT1PCY5tQAGx3HcVQzbAhvKbQs3g832YvI5bkzpF02GwKZMO46kDeO9ZqVG47f/AG+fn9f9zJOkemwFeoExA2nuIFgSB3BRPpqCnn9Nmk+WicektPhfuXrK1FSBF8R71CDiP6opj6Z4KYdIWO4eUKVuLaRMeQVqtnxDDuR1D7qbJslbRbuUdFpmI9FepYfj7QknO3szGZtvmSUaHl4fN6mLTxMW4KOm4RH7QpXN5pVsmKscnmI5h4/ysx0kzirTAa0EDe7XlC04PNRYjDtqCDBB1truXI208iFWwU8ieXV8W49pzj43VKrVa6xE7/DVei1uiNIzA8j/AChFboJfsuHC48dyerdRyDLi+/iYx2NI3KGrjRawtotY/oLV07J+SheI6CVwZglMI9crYOeAcwMccZtGqizXGOqvLzwA7oEafNUYqdEa40pu9/4Q/FZHUYDLHR3FN0XLWfZKLancYaCCXH9VcZjS1rWiIHrdVa1aDGyLKXC0nPgbMTyTNrmxfdFql2t7e5YOYEqWlinGOPNFsJ0OqumIhFsL0EfEueLLNd6x4mgFccsYEpVTF47jwXf28VXAsOy7junn+q11LoU0TN+CI4fo4AABYJUOoOcx0WrjDGYrDY2tRPbBsdRdpHhp4rRYLpLp2oPy6nzDo84/Y/shD8leDG1buS12mruOcf0jddoIxnM9Aweb7bYcdPniF2IpB1z7LE5dkNcipUbWLG0aZcQPzG5iDYC2qO5VnwrME62vzXn9RpDW2Qc/P2lJAVjskWYNpbO0XCJ156WWSx9ak3aIeLaR7QhNbr6tR7GBxG26w0/FE8FYHQuubm/md08F6HT/AE/0hln/ABCGubGAMyB/SapGzTsDaVS6ms6XODyO46Ik3oZX4H1Ug6JYnSXDXeU+Fqr/AJcRcvZYcv8A5EH4bHMZZ1Mnd2j+yIUM6o76ceRSDoPiDqp6XQd4/GfRcdnzDSx84GP7R2EwVOsew+Dw0RajkBAgOPnC7LMobRMiZj29UV+p4+yr24jHqMOsSWniHA2dCm+sdJ7aFdbxXCsiIU8xYqDCra7v8t6kGMfYbSCtxRC6lizx3ocCAa4dGIqWM+vgnOxtQAmB8CBfVHmuOIMb1BrUwPSENnNHA3hT081BAj5ZZs1J4p4xMaT6aoWpQzjSvxNO3GtK44sR/CzX9wPD1T25ndVegMyo0GHH1A4H7EBUnUmOgwTx5eqHjH6wYTHY7S6tWvHmGqFZNVyTDOF6TZPLnG7vlS0MpoM0aBa0eyp/V3BkQOfemOxuncUXu+ZOyX6btjQ/IUrMfEfI8EJ+quff4EhxKkhT3DKg9zQszWSJgaqR2Y3Fwsy7ElMGKPFV+gkA0gzSvxW2D2oNx4/ooBh9rffu+8oD/cCPl1wzFw38FwUL0YS1sOoYGDbDgS4ggtMGAQdRbVV8NklBkhhc3TRxG7ddDjjnSZ3/AKpoxp7guZQezLQj/MP4GgxjYaQGzPOe896v0ca0QNocFkPqjpZNOOMm/wAsodFPZlZ0+7zNlWx7WjWdyrf3hvL104rK/VuTfqCdSoFKAcwl0o8zQ1s+F9PK6o1M2eSDMdyFGrxTXVFYPTXoRlKUXxCdPMiDoD33+fuudmhnRo8P3Qs1FG6t8+BFuX4lorU84ltr5jmn7vnGFy5VmLxdiEg1C5cug5jgyxvuSlcuVwHEgxHCFzmwY+cEq5DicZGbDzTdqy5chMkGO2tVztY+b1y5GJMZHzwlc4/p7LlyE+JwiEfZOjTn+yRchbgzohp/PBRSuXIx2ZB6iUxMlOmy5coYCGDF2efJOLVy5VrzIyZzgmNb88ly5cOTDB4ilkpDT5rlykycxOruk6mfnikXIfEPMUUeanp4aRr6LlynrkQSc8Gf/9k="/>
          <p:cNvSpPr>
            <a:spLocks noChangeAspect="1" noChangeArrowheads="1"/>
          </p:cNvSpPr>
          <p:nvPr/>
        </p:nvSpPr>
        <p:spPr bwMode="auto">
          <a:xfrm>
            <a:off x="155575" y="-144463"/>
            <a:ext cx="304800" cy="304801"/>
          </a:xfrm>
          <a:prstGeom prst="rect">
            <a:avLst/>
          </a:prstGeom>
          <a:noFill/>
          <a:ln w="9525">
            <a:noFill/>
            <a:miter lim="800000"/>
            <a:headEnd/>
            <a:tailEnd/>
          </a:ln>
        </p:spPr>
        <p:txBody>
          <a:bodyPr/>
          <a:lstStyle/>
          <a:p>
            <a:endParaRPr lang="es-SV"/>
          </a:p>
        </p:txBody>
      </p:sp>
      <p:sp>
        <p:nvSpPr>
          <p:cNvPr id="11269" name="AutoShape 4" descr="data:image/jpeg;base64,/9j/4AAQSkZJRgABAQAAAQABAAD/2wCEAAkGBhQSERQUExQWFRUWGBgXGBgYGBgXGBgXGxccFxwXHBgaHCYeGBokGxgaHy8gJCcpLCwsFx4xNTAqNSYrLCkBCQoKDgwOGg8PGi0kHyQsLCwsLCwsLCwsLCwpLCwvLCwqLCwsLCwsLCwsLCksLCwsLCwsLCwsLCwsLCwsLCwsLP/AABEIANUA7AMBIgACEQEDEQH/xAAbAAABBQEBAAAAAAAAAAAAAAAFAQIDBAYAB//EADoQAAEDAgMECQIFAwQDAAAAAAEAAhEDIQQFMRJBUWEGEyJxgZGhsfAUwTJC0eHxBxVSIzNiciSCkv/EABsBAAIDAQEBAAAAAAAAAAAAAAIEAQMFAAYH/8QAMREAAgIBBAEDAwIGAgMBAAAAAQIAAxEEEiExQRMiUQVhgXHwIzKRobHRweEzQvEU/9oADAMBAAIRAxEAPwDJEqek1KaEqWjRWT+k2BOFBMq4Yxor9KipqmGtHBTiHt4gKpRumhhRGrRg8VCcOoxAwZU6tI5quMpwmVKfJQRJxKKaeQVl1GVE6h4KOczpHtcPddKkFFMLVwEmJOq7wSymhcSZ04uT6VEuIA1soZVihXYxtV5cdtrBsNFy5zyW+gHqmdNUbnCym+z0kLS5nebOZQbhaLoZINQgxtv0JPIafwoPqqbzRpvcNjR5ZcMaL7IO9xiT4cU7FZJWpVKVFzZr1Q0ln+G0JaCeMSTwuqubYVoq9U27adnHe928nvPkBC3yxQHdwo6x5+0y02k+zlm8nx8n/iK0zFtVz2pGOvcqcQQvPN7uZtLxxIGeqsALhST2UeaHkQ5xZZQPYiNOiuq4b2U5MLb8QW4pl1aqUVB1fJVNk8weo2Vz08NTH01HiEJC51ks8krKRTjRUj7yzEM0xZWaLAqDKvorLKxmVKtjuUDqF2UpUvVyh1DE31V5tWVYT8SxYypglAcHCIgpHNXYhbcwYcFqonYP0RVwVepYbkMgriC3Yfco34ZXqjlBUeoIgcSo6l6Ku+nBVwlV6rvNDmCZXqUlA5qsVlXLJ813ZxA6kmCyurXds0mOe6Jhom3HuRDIcPTp1HYqs2W4b8LT+etPZZG8A9o+CnxeePweG+nw52alWOuqDW+lMHcALnvVMs2xRw4OwX3aXbgdajhxdcD/ANjwW7ptKtWGY+74/f8AeZV1zW5UcL8/v58RtHOX1cQ6vVqEF20SY7Ti4QY4WAaOA8VSqP2nE2v6Dgoz4HmPsu2VmajUPYcHr4mlVWFXiOIU1MqFc0pcNiXQpSeDaVYptHuhlGpZWqVdSHxCzCFKmJVo0QqNJ6sMq6K2WrOOBDtVVr4P9AiIemuddTtzxLRUDA4wa44OeaKNZ7pzmckO0DiH6fEEfRwmmkN5jwRGtyVF9S+o9FOFlREgNjCkp1EuIAnzVdjwFQBmI9dQkyqr9GsPRBWV9FaZVU9SxTDTK1k8VEJ6/gpmYmY3KVMs3QiSoXM796jp4oKVtaUfAnEkyjXaR7qhVtKOVqciwQavQN5XMDjqLs2D3KT6yiFSSnuHJRkJfkTs5jnOS4UR1r5A6pm34lwaAPVGGdCcYaTavVdh2kuYD/8ALiD6IPhsJTbiG/US1rLvaZBeBcMjfJtPetHSVN6qllOInqLVNZCtIcVhKrRRdVYQa4mm3Vzg42Mbto6eCbmWENOoGTLx/uO17WjgCbwLNHcUTxnSB9fGNruIaWyZIs2xaxrQNzBw3kodiKm09zuJ8Y3X+apu29aslP5j/b/7ArpazHqdD94/Eh2OWnyEgbdPcua6Fj99zSjSbLiV0JShxJiyp6LioGqRr96gDmdLrKxUza0KgHpRVI1V3UsU4hJtfTerTcQgra3zxU7K5Rg4lwaFG19641gh/Wx4pgrlSWEPcZfe7ehjqcqcVzqmPeo7k9yTEsnRUB6oziMPGiH16MKkzPIkLasfB3qVtW4UewlaNF3cHqWDWsn0Xuc4NAJcbACSe5Jg8ufVe1jGkl2g+bl6/wBFOh9PDtBMOqHV0b+DeAV9Wn389CK3aoV8dmZXI/6d1qgDqp6sG+yLuj2Hqtjg+glCmBLNrm4z+3otPTpgBc9ycVFX+URF7LH5Zv6QN/Z6bR2WNHgP0VfEZawzLW85aP0Rp0KriHhMqxmfYAJksy6LUHj/AG2juEeyzWM6G02PDmiQ0glkzN9J1C2+PrxKpONiY1/n54poVo38wEFbXUe0zOdJumRqDY2DTDRAadLW1CwmOxvWDYPaYdAbwZ1B/KVvM8wTajXBzQZHqsVSwDKNUOqSWD0v9/sr3b06iVHjqWacB7VDHHPcrY7LXUoDhZwDmmN32VYequ5lnRr1HEfgFm+HD2VZeRww4buepJUn29SMsTYhS7I13pCNylpAkZXEW8EryPJcSh8QowJ8iEWyro2+vQq1w9rW0tQZJJidBoL6qfD9FHOH+42+6HfOCoOorQnJ6lqIX6EAteU41PnilrUCxzgdWkg+BUZar1bMjEXrfBS0qirEpzXwURaTLjqyjbiL6KHaSucuzJlinVP6KVtbmqJqpBU7126GCZs3053KrVwCvNKRzlPBlJAgc4KJlSUcu2iA3U2RHYlGMgwwB2uGnfx8kzpqfUbES1VgqrLTQdF8jbh2aDbdqdbcBym61lGqICz1DEW+SrtPGA71sNXjgTzfqEncYZ69KaoQj6pMfjear9KF6phOriAhmMxgEE7yG+JMD1jzUJxE/wAqjmlZvVvmYjdrygbzMRzhWrXiVM2e5Jj6nZJB0BPHd6qlVxHZ0IJ3HdKgw2MLmEVY2xZ4FxOyL6b5nxQluPFMmnt2bBZtG+wbRO8tIInhsq9BK8x2YVCGmNd08f0lZnMHbbA4gXHhx90axWK2i0DVxgawAASXHkAJPKVnMdUbR/C7sEOs7iBMjhJvF7myYyMQxBNemGm2n3Syr9ZrYJJERPgh5F4Xn/qGmx/EX8za0Gp3fw2/EcBISFq7Z4LXdFf6eVsXD3nqqR0cR2nDi0cOZ9Vk78YBmpkKMmY1y4NkwASeV169iugWHpw1jNoC5c67nGbmd3cIVTEdG2NEtAHJZb/U61YriM0qtnJOJ59gszq06NSi0ECo4E6BWsvxrmEXPPgjeMygW7OvuT7IRi8qLSSNApW2qzPHJmkimv8ASUqmWPqOLmidok2I3mY5JH5HVaJcx1t8SPRWMFiNkxOydy0eVZibGeE8Plkdmosq6AIgnTK3IPMwtTCEKI0TwXrD8kw+KaWkdXUJJ22ix/7DeFkM36Ovw7yx7b7nflcNxB+aJvT3pqBxwfiZ+CG2nuZR7dUrAir8v5cyoH4Ij1TXp4k8iDneaTwVqrQjvVcyFWeJM1jaqV9f1QtmJOn8qXrN6ImUbswlRf4o9lGJhonw91lBiIBui+Cr21+Qt/6ansLTE+pPlgs1P1RUtPEjigDMRYlTU8XY3+aLSKzGxDzsTwNr/B4pmJcXts7ZcLtOt+Y3gj4EJZjfSfKf2UWLzxlIdo3OgF3E8GtFz4IduJ3MKUM0mGuhj7y0zqNS0kdpvMclQzPEVXOb1eyAx0uc8kgmDDQBqZh0yI7PFA8xzirUpsNKk8ElrqbnFgEcXDa2g0t2tRvVPE9KRTZs1A5jmjaIJaXOLjd4LTBk2jcABuU7ccycEy9WzarRqOdW2HU3bILqYcNk6BzgZtuJm2yELz/M6DSx201zyGxIBs4XZsn8LAD3zedICZn0vD2ltIOJcIuOXDeUCfktYNl1J3aAcCbHZ4xqZjeqXbB9stWry3EPtzSlSxDerc6HB7XNBOyC8RPAGYmFIc0pue7acwkWDSAdbl3Cfy+fFAPpxiGgUqYY+mwbQB/EBA2u0ZLy46D7K1X+lqNAaBSIEX/FO8uJN7/spDMYRQfeXX4prWvZbskwP+J7X3KiONDnWtu/7Dj5oPh8sdUD3Mj/AEw0b5eSSLSeAJ8FNQxc7oM6cIEH1hBYN6FSO5dUNjhhPR/6edGW1nmvWA6qnoDo54vB4tGp8BxW7pZ6ajnbNmCzRoTG/u5LL0MWKWX0mtttRoJkm5PjdOwOM0vYbl8y1TtaS3XYH4nrE02SS03uBqh4h1j91XzLCBvjw90GpYwyCDEa+iCdNuldRlMU2uhzrgwCWt/f0SVNYuxXj3Z7/wByk1MjZHUKY2pSloLmhxMCSASY0HO4Q3MMKBaAZkfxzlef5TlDqtUPBcSwgkzLtokXn5ovV34OWAbwPOyZ1NKaZlCtn5j1VrKBunnePDHaEW4HTwUGHxRYYm29AcZQ2iSOy6TcW1PLVWcrNQgB9w6wJ1kblvegFr7zDq1BZ9uPzNngMxgAibQCJ8fZaKpjhiqPVvNxdp1g/NV5/RJaSDYffcr2EzIsMzZZdlLKcocGM2ItnfclqUYMEX05gqCphkuPzAOqOIm8cNdFEMWF6GqzegJi5xnBlHE4Y38UNe2Ece8FU6mHvp7BQVzKWTB4lVlbcp21VR804PPeq+zzEMS4K17FGMPVWbZUi6L4atZek+mH+F+ZhfUP/Ln7QuzEW5pDi4kC/iqBxSiNX54LSzM2XKeYPdOzDXAw4EbXMQQRIv8AwnsqBhc4mSZJcdQOE7gEKq67TSGujfo4Dj56hLTxIdO3q38k2mzg4mO0J0bA0vwXbpMtnHOFQF202m5rgybDaJaSYNw0jagm0kws10jxbXVKbnNL2B1yLBwBu0O7t+6UXfiGyOsG00uG0DedSA7iC4AHvQTMMUMRiWMe6GlzQ50izZvCrsPEOsc5hbo9jadJpqUGhr3F8vJLnMbtEBjZs3sgSdTOqqZjnFSvWFKlNSpUIbMbXIARw9AEIxY+mqnq3S07jcxOh5jilyrNuoc54gCoNk7Jl7QDMDgDv4gKgsOjxD9PPu7+JpMx6IYfDnq9t9SoLPc0gBpgWbFjBkX4aoFWyN7KbnAs2HEgF/4uwASRwjahTYjpE0N7FyTPd3puDxxxAo4f8xds9+3UBcZ7vZWezOPMECwDJgwOrUtmqQ5rXmQY2WvjWIsYn1TcPVLqhgfimwvEmVpumjqdSu1lIBlNri1oG4AX14x7KlQwzKZgCCQHd4SGpt9LIHPmaGmr9XDNxN7XYTh8Oz/FpJ77BUxiix15RzCUxUY2N7RHzxVTHYCJtx8YH7r54LQSVb7/AOZ7PaMYBnNzkuGunqsjneKe+oS4zpHkiWNwjmmecIViqRJn+E/pURTkSi1crNx/STLBVdX2vwjZEeDltsdg9i4uAVg/6aZo2lTxI2oc4M2bgHR2krfU8za6mWvsY15pLXCtn29Nnv8AA4maWsD58TwfFiHu3do+5R9mb4angqDCQagq7TxBJA7d9OYQDGvl7zES424X0VcjctpqxYAG8RlWI5E0GOz/AAz/AMxn/o5CxnTOfkVTSFStFajHP9f+ox/+h/t+/wAyyMXJJveNZHiu+plVQfFcCrRwMCVliTmEaeIU7MT8uhIfCkbVKneQJIaLxSApwsmzZDmJRHmysUMRZQKF7tl3JbH0y3DFDMv6hVlQwhVtW9z8j55LqtfxVJta27RMFRxGrR4E/fuW5nMxdst1KgJadIcT4RdRYuuGkVJiLHm0mPMaqu1zyZhvY/FfXaEAC3LuS4eu2o47YlrGue5p3kQGtPLac0niAVxhASHMawe0wQQRqNLXQZuFHVGptgEOADd53k62FxHG/BXMzxAcSbBx/wAQG+ggRCoVMKWuLXNc1wi0Xk3E+CWtbLRhFws3VfJMNQpCkGdY6pTpvqPfG0HObtbLI/BG1fUmFmaORiKxNRv+nYAgkuJaTNjaOPFW29KQ49tpFhJ1uBGngh+aY4PcOqJ7Qh0Wnh3rmZOICI/IjMtpUgHdcx7tthFLZ/z2gJ9x3wtLQwTcMxrQB1oE1H2JDt7AeA0tvCy2AovbUadn8Jm9vFGMTjnmwYR6j0QV3Vg4yBLbKbG8cRld23UA1Mk8yZgD1VzpYG0xhiwgkU7kTqHmR7+aZ0YwD34gP2HODAXkRwuO68KPpnm4rVgGwWsa1ggQCfzGObp8giXaxZjyDxO9ylVHjmaHo90lbT6sPJ2fwnk12/ja3kvSjlocA8XBAP38AbLxHqeyAeA9Ft+gn9ReoIw+LP8ApxDHm8aQ0/8AHnuXhNbod+Xq/I/1PTHUMFB8zQY/JrTaJEW5e8rKY3KSw2FjK9eq4BlVm1TIvBsbHmDwWfzHJQZBEH5ZZSvZp8Fuj5jNOrWzhu55lRDWOksBi9+XNbvL83ZVZAIk27igWa5NBcCIHtbdxMoJtvpOHuE46pqQCDzHPTDDmS4rofXlxaGvEnQ8+CCYzAvpmHtLSNxELa5Xn0xtCCRr7rSsxDKgAe1r22s4A+EFcdbbUcWLmKvQV/lnjxCSV6tmn9N6GIBdhndU/wDx1ZPCNR4LznN8jq4V5p1Wlp3Hc7mDvC0qNQlwysWVwePMHFcUrhqkLUxDjSVzUqRdJzLTaXFcKfFXhhk36ZGFimJUNNR16UjmiLsLbmmuwhRrlGDCQybhgwGMRs+Wm9K3Ei0Ed29X8blJdduo1HH90FLY1C9HReLFyO5g3UGs4Mkq4qACDvIPid/Hd5JlNgq1WM29kOMF0TA+/ch+IPaIGnCVGCQQRuXNac4MEJxxLmZ4ZrKmzTkjgbnusL+SV2PqsrNqEkVGwQXC8gQLHXxW8/p30UBAxFVu057gGTYAE3PefZSZrlrKjXuAY6KpaYIIuLabpR+nkZ6lJtA47nmz6hcSSZJuTxVvLMKTUbYgC/orON6OVW1HBrLA2kiI8dVssu6NOcGGqWsaQJMgntCR4GPVJWlmyiDJj1YVRvY4H+YB2Uoar/SbOMO1tOnRbDmAhzhab2n/ACPEqngK3Wt2hxgjms+/RtSMnBj9GpW3gDEI4fHfTYSs5ph1VpZabCQL8zLljsJhzUqctT85lanPKzq1GhRptjY2ttxgAmbczYnzVXB5aKYga7zx+cE9ZcldIRDziK1ad3tLuOMyI002pQDrGCPnqr7mJOo5SsfbgzWxmOyHpFisCf8AQqSyb0n3b4Xt4QvQMs/qfh8QWsrNdQq2u78E8nfqvPm0vFc/CA2IBVF+mquGHHPyP3iCKucieuupU6oOyWuF9DN+8IDj+jQgwJj2WAwFCuyp/wCPUdTYBtOgmNTuXt1fCnqwdTAm2tl53U6ZtIw2Nkf3H6xtb2qxnozyDGYAsd2Tpu7lYwOcPYbnW3zwRXH57hXucx5NB4kdodgkcHC26NyD4nLrAggg3BBkHmOK0l9ybbVx+s0q7BZwO/ibHJc93gxHt8+yOZ3h6ONw5ZUs4fhcNQeMry/BVXMcAZEx7rQYDPo1NovG4ykLKHqYtXKrtIHO4cGYnMsvdRqPpvF2mOR4HuIVUcwtr0vw7ahbVbf8pI37wFlfp1uaZ/WrDHuKFCDiUdlJ1XyFddh+SXqDwTG2RthoUFwockQ6vSyUt5KwLI2Yg40V3Uoi6nKQ4U7lO3zO2QccOh+ZZCKokdl0RP6rQdQeC5tEqxHKHKwHoVxgzznM8qqMF2GBwEhGuiPQg12vrVgW0mCRNg4982G7xWr+nkQd/ssnnzsXTBaS7qZMbH4Q3SHAaW8Fr6a9bD7uDMTWaJ61ynX+JpekvTUMpDDYdjBAvUsdmfysG60DaJWNy3H9U+Tdp/ENN1vJCuu43HsnvxITpmaqACelZthWuptrNIG3ALTEyRqYPesl0gZVDg9z3ObGy25hoH5bLuitCo9xcLUhZ3And5fda12Hnn6+izL7xVduX8ia+m0hto2t88Gec0qL6phjSZ3xYc5WxdgKeBwM1STWdOyzSdL936IsMIIjZtwFll+kWQ4mtW2mjbbAAJcNAIEyrEvrtz6mPsINukspx6fPyR/iXcFWFSm18RtCY1g96uYTLnVXNY0S5xgDideKg6O5I+jTcKhEl21A3WjVafo2wDFUdPxfaFiX+zdsOcdTXrUmvcw5xK+M6A4mnTD3MbB3BzSRwt+koPVyuo3Wm/yXp+Y4mMQWuJiGkDzvCs1ctbUYIusCz6q4fCrxIRsKDZ5+J449sXLXb+H6paQ2gC3QrbZx0d1IEarNYfLjT7B3Ex3HtD3Wlo9Wuo9vmPNUmAyGFujGABoYgkDhPLZK3GU5sDTAkEhvnZBeh1MClip02QT5OQLJ87GyBpb0WVraXWxnU+f+JStQv3IfGJn8ywQqOftCxc71Oo4FT5B0SrMpdaCS2S2J5xtRuU2ztCTvuvSeiWWD6QCpvBMd5kfZaWpawVIiHk/PwBzIuIoAfHM89xuVuAG0J10+bkHfSc2fBep4zKYm1jPgsrm+R2kaLI0+s52tNKjVJZ+szBx7iNnmNZ7lG6jyhPOAcKota5/b1Vx1Neh06JtyvmDcuXgw0il6sq/sJrm8kyEAleyHtlMHcrlYhx0TaTATGirDcRbdxkyDq1LTw86Hd3K63AzcfOSd/bz7blWb1x3KGtHiVKmXnjrG9RfSxvRJuXujUpn0UGT5/O5ALvvKxb94MdSChfS/jkitdlJoku7pQ3F5tQZG08AfvdXpYScCWi3jJgjF9FaFQGaQB4tlp9EOqdA6J0dUA7wfsj7ukFHi4+Cjf0hoASdoQN4AHumE1NnSkyt6qTyyiD/qqeEayi0FxkW1MOdrYXN503I5SbJAsJm50AAk+iGuz6nNmknTn5qDpRn5ZhqdNoAc/aJO9rZtpxnXgmNMiah+fHf3lGqufT1+3HPA+0LYHMGvEiDCnOIHALzLC5i+nBY4iPnitxhek9JzAS0mRP6geKHV6cU+4dSNHqhaMOORL7qs2EW3cJ0slo1dlwcNWkHyMrM4N1NmJdW6yoQ4EFpAuSbX4Dcjjc+oG3aBSjen0DmPpZlfcuJo+lOaNJo12yfyk/8AE3nzsrmTZ8BBm3esqczYWFoO012rSYjmJQ3A5n1bjT2gd43+HevN2aFhkeR0fkRlKUNe09T2Q0GVmyIlY3pDkLwdpoJItHETu5qTJs/EiD/PBaduPZWaJIDt3NLLZsYOvtcf0P8A3M/bbpm+Vnn+X542lSxLS4A1KcBrrGe0NCJOqxrS5oEFerZrk7XTLQfDgsvjskbuEX03JtPqCuxLDkzT02w5YdmCsuxrdlk3MC2+Y0/da7L81JeCTEWAGg/dYitgHU3bQFuCJZZmTZuYnXvCs1o9YBh1GGpUjDT1PCY5tQAGx3HcVQzbAhvKbQs3g832YvI5bkzpF02GwKZMO46kDeO9ZqVG47f/AG+fn9f9zJOkemwFeoExA2nuIFgSB3BRPpqCnn9Nmk+WicektPhfuXrK1FSBF8R71CDiP6opj6Z4KYdIWO4eUKVuLaRMeQVqtnxDDuR1D7qbJslbRbuUdFpmI9FepYfj7QknO3szGZtvmSUaHl4fN6mLTxMW4KOm4RH7QpXN5pVsmKscnmI5h4/ysx0kzirTAa0EDe7XlC04PNRYjDtqCDBB1truXI208iFWwU8ieXV8W49pzj43VKrVa6xE7/DVei1uiNIzA8j/AChFboJfsuHC48dyerdRyDLi+/iYx2NI3KGrjRawtotY/oLV07J+SheI6CVwZglMI9crYOeAcwMccZtGqizXGOqvLzwA7oEafNUYqdEa40pu9/4Q/FZHUYDLHR3FN0XLWfZKLancYaCCXH9VcZjS1rWiIHrdVa1aDGyLKXC0nPgbMTyTNrmxfdFql2t7e5YOYEqWlinGOPNFsJ0OqumIhFsL0EfEueLLNd6x4mgFccsYEpVTF47jwXf28VXAsOy7junn+q11LoU0TN+CI4fo4AABYJUOoOcx0WrjDGYrDY2tRPbBsdRdpHhp4rRYLpLp2oPy6nzDo84/Y/shD8leDG1buS12mruOcf0jddoIxnM9Aweb7bYcdPniF2IpB1z7LE5dkNcipUbWLG0aZcQPzG5iDYC2qO5VnwrME62vzXn9RpDW2Qc/P2lJAVjskWYNpbO0XCJ156WWSx9ak3aIeLaR7QhNbr6tR7GBxG26w0/FE8FYHQuubm/md08F6HT/AE/0hln/ABCGubGAMyB/SapGzTsDaVS6ms6XODyO46Ik3oZX4H1Ug6JYnSXDXeU+Fqr/AJcRcvZYcv8A5EH4bHMZZ1Mnd2j+yIUM6o76ceRSDoPiDqp6XQd4/GfRcdnzDSx84GP7R2EwVOsew+Dw0RajkBAgOPnC7LMobRMiZj29UV+p4+yr24jHqMOsSWniHA2dCm+sdJ7aFdbxXCsiIU8xYqDCra7v8t6kGMfYbSCtxRC6lizx3ocCAa4dGIqWM+vgnOxtQAmB8CBfVHmuOIMb1BrUwPSENnNHA3hT081BAj5ZZs1J4p4xMaT6aoWpQzjSvxNO3GtK44sR/CzX9wPD1T25ndVegMyo0GHH1A4H7EBUnUmOgwTx5eqHjH6wYTHY7S6tWvHmGqFZNVyTDOF6TZPLnG7vlS0MpoM0aBa0eyp/V3BkQOfemOxuncUXu+ZOyX6btjQ/IUrMfEfI8EJ+quff4EhxKkhT3DKg9zQszWSJgaqR2Y3Fwsy7ElMGKPFV+gkA0gzSvxW2D2oNx4/ooBh9rffu+8oD/cCPl1wzFw38FwUL0YS1sOoYGDbDgS4ggtMGAQdRbVV8NklBkhhc3TRxG7ddDjjnSZ3/AKpoxp7guZQezLQj/MP4GgxjYaQGzPOe896v0ca0QNocFkPqjpZNOOMm/wAsodFPZlZ0+7zNlWx7WjWdyrf3hvL104rK/VuTfqCdSoFKAcwl0o8zQ1s+F9PK6o1M2eSDMdyFGrxTXVFYPTXoRlKUXxCdPMiDoD33+fuudmhnRo8P3Qs1FG6t8+BFuX4lorU84ltr5jmn7vnGFy5VmLxdiEg1C5cug5jgyxvuSlcuVwHEgxHCFzmwY+cEq5DicZGbDzTdqy5chMkGO2tVztY+b1y5GJMZHzwlc4/p7LlyE+JwiEfZOjTn+yRchbgzohp/PBRSuXIx2ZB6iUxMlOmy5coYCGDF2efJOLVy5VrzIyZzgmNb88ly5cOTDB4ilkpDT5rlykycxOruk6mfnikXIfEPMUUeanp4aRr6LlynrkQSc8Gf/9k="/>
          <p:cNvSpPr>
            <a:spLocks noChangeAspect="1" noChangeArrowheads="1"/>
          </p:cNvSpPr>
          <p:nvPr/>
        </p:nvSpPr>
        <p:spPr bwMode="auto">
          <a:xfrm>
            <a:off x="155575" y="-144463"/>
            <a:ext cx="304800" cy="304801"/>
          </a:xfrm>
          <a:prstGeom prst="rect">
            <a:avLst/>
          </a:prstGeom>
          <a:noFill/>
          <a:ln w="9525">
            <a:noFill/>
            <a:miter lim="800000"/>
            <a:headEnd/>
            <a:tailEnd/>
          </a:ln>
        </p:spPr>
        <p:txBody>
          <a:bodyPr/>
          <a:lstStyle/>
          <a:p>
            <a:endParaRPr lang="es-SV"/>
          </a:p>
        </p:txBody>
      </p:sp>
      <p:sp>
        <p:nvSpPr>
          <p:cNvPr id="11270" name="AutoShape 6" descr="data:image/jpeg;base64,/9j/4AAQSkZJRgABAQAAAQABAAD/2wCEAAkGBhQSERQUExQWFRUWGBgXGBgYGBgXGBgXGxccFxwXHBgaHCYeGBokGxgaHy8gJCcpLCwsFx4xNTAqNSYrLCkBCQoKDgwOGg8PGi0kHyQsLCwsLCwsLCwsLCwpLCwvLCwqLCwsLCwsLCwsLCksLCwsLCwsLCwsLCwsLCwsLCwsLP/AABEIANUA7AMBIgACEQEDEQH/xAAbAAABBQEBAAAAAAAAAAAAAAAFAQIDBAYAB//EADoQAAEDAgMECQIFAwQDAAAAAAEAAhEDIQQFMRJBUWEGEyJxgZGhsfAUwTJC0eHxBxVSIzNiciSCkv/EABsBAAIDAQEBAAAAAAAAAAAAAAIEAQMFAAYH/8QAMREAAgIBBAEDAwIGAgMBAAAAAQIAAxEEEiExQRMiUQVhgXHwIzKRobHRweEzQvEU/9oADAMBAAIRAxEAPwDJEqek1KaEqWjRWT+k2BOFBMq4Yxor9KipqmGtHBTiHt4gKpRumhhRGrRg8VCcOoxAwZU6tI5quMpwmVKfJQRJxKKaeQVl1GVE6h4KOczpHtcPddKkFFMLVwEmJOq7wSymhcSZ04uT6VEuIA1soZVihXYxtV5cdtrBsNFy5zyW+gHqmdNUbnCym+z0kLS5nebOZQbhaLoZINQgxtv0JPIafwoPqqbzRpvcNjR5ZcMaL7IO9xiT4cU7FZJWpVKVFzZr1Q0ln+G0JaCeMSTwuqubYVoq9U27adnHe928nvPkBC3yxQHdwo6x5+0y02k+zlm8nx8n/iK0zFtVz2pGOvcqcQQvPN7uZtLxxIGeqsALhST2UeaHkQ5xZZQPYiNOiuq4b2U5MLb8QW4pl1aqUVB1fJVNk8weo2Vz08NTH01HiEJC51ks8krKRTjRUj7yzEM0xZWaLAqDKvorLKxmVKtjuUDqF2UpUvVyh1DE31V5tWVYT8SxYypglAcHCIgpHNXYhbcwYcFqonYP0RVwVepYbkMgriC3Yfco34ZXqjlBUeoIgcSo6l6Ku+nBVwlV6rvNDmCZXqUlA5qsVlXLJ813ZxA6kmCyurXds0mOe6Jhom3HuRDIcPTp1HYqs2W4b8LT+etPZZG8A9o+CnxeePweG+nw52alWOuqDW+lMHcALnvVMs2xRw4OwX3aXbgdajhxdcD/ANjwW7ptKtWGY+74/f8AeZV1zW5UcL8/v58RtHOX1cQ6vVqEF20SY7Ti4QY4WAaOA8VSqP2nE2v6Dgoz4HmPsu2VmajUPYcHr4mlVWFXiOIU1MqFc0pcNiXQpSeDaVYptHuhlGpZWqVdSHxCzCFKmJVo0QqNJ6sMq6K2WrOOBDtVVr4P9AiIemuddTtzxLRUDA4wa44OeaKNZ7pzmckO0DiH6fEEfRwmmkN5jwRGtyVF9S+o9FOFlREgNjCkp1EuIAnzVdjwFQBmI9dQkyqr9GsPRBWV9FaZVU9SxTDTK1k8VEJ6/gpmYmY3KVMs3QiSoXM796jp4oKVtaUfAnEkyjXaR7qhVtKOVqciwQavQN5XMDjqLs2D3KT6yiFSSnuHJRkJfkTs5jnOS4UR1r5A6pm34lwaAPVGGdCcYaTavVdh2kuYD/8ALiD6IPhsJTbiG/US1rLvaZBeBcMjfJtPetHSVN6qllOInqLVNZCtIcVhKrRRdVYQa4mm3Vzg42Mbto6eCbmWENOoGTLx/uO17WjgCbwLNHcUTxnSB9fGNruIaWyZIs2xaxrQNzBw3kodiKm09zuJ8Y3X+apu29aslP5j/b/7ArpazHqdD94/Eh2OWnyEgbdPcua6Fj99zSjSbLiV0JShxJiyp6LioGqRr96gDmdLrKxUza0KgHpRVI1V3UsU4hJtfTerTcQgra3zxU7K5Rg4lwaFG19641gh/Wx4pgrlSWEPcZfe7ehjqcqcVzqmPeo7k9yTEsnRUB6oziMPGiH16MKkzPIkLasfB3qVtW4UewlaNF3cHqWDWsn0Xuc4NAJcbACSe5Jg8ufVe1jGkl2g+bl6/wBFOh9PDtBMOqHV0b+DeAV9Wn389CK3aoV8dmZXI/6d1qgDqp6sG+yLuj2Hqtjg+glCmBLNrm4z+3otPTpgBc9ycVFX+URF7LH5Zv6QN/Z6bR2WNHgP0VfEZawzLW85aP0Rp0KriHhMqxmfYAJksy6LUHj/AG2juEeyzWM6G02PDmiQ0glkzN9J1C2+PrxKpONiY1/n54poVo38wEFbXUe0zOdJumRqDY2DTDRAadLW1CwmOxvWDYPaYdAbwZ1B/KVvM8wTajXBzQZHqsVSwDKNUOqSWD0v9/sr3b06iVHjqWacB7VDHHPcrY7LXUoDhZwDmmN32VYequ5lnRr1HEfgFm+HD2VZeRww4buepJUn29SMsTYhS7I13pCNylpAkZXEW8EryPJcSh8QowJ8iEWyro2+vQq1w9rW0tQZJJidBoL6qfD9FHOH+42+6HfOCoOorQnJ6lqIX6EAteU41PnilrUCxzgdWkg+BUZar1bMjEXrfBS0qirEpzXwURaTLjqyjbiL6KHaSucuzJlinVP6KVtbmqJqpBU7126GCZs3053KrVwCvNKRzlPBlJAgc4KJlSUcu2iA3U2RHYlGMgwwB2uGnfx8kzpqfUbES1VgqrLTQdF8jbh2aDbdqdbcBym61lGqICz1DEW+SrtPGA71sNXjgTzfqEncYZ69KaoQj6pMfjear9KF6phOriAhmMxgEE7yG+JMD1jzUJxE/wAqjmlZvVvmYjdrygbzMRzhWrXiVM2e5Jj6nZJB0BPHd6qlVxHZ0IJ3HdKgw2MLmEVY2xZ4FxOyL6b5nxQluPFMmnt2bBZtG+wbRO8tIInhsq9BK8x2YVCGmNd08f0lZnMHbbA4gXHhx90axWK2i0DVxgawAASXHkAJPKVnMdUbR/C7sEOs7iBMjhJvF7myYyMQxBNemGm2n3Syr9ZrYJJERPgh5F4Xn/qGmx/EX8za0Gp3fw2/EcBISFq7Z4LXdFf6eVsXD3nqqR0cR2nDi0cOZ9Vk78YBmpkKMmY1y4NkwASeV169iugWHpw1jNoC5c67nGbmd3cIVTEdG2NEtAHJZb/U61YriM0qtnJOJ59gszq06NSi0ECo4E6BWsvxrmEXPPgjeMygW7OvuT7IRi8qLSSNApW2qzPHJmkimv8ASUqmWPqOLmidok2I3mY5JH5HVaJcx1t8SPRWMFiNkxOydy0eVZibGeE8Plkdmosq6AIgnTK3IPMwtTCEKI0TwXrD8kw+KaWkdXUJJ22ix/7DeFkM36Ovw7yx7b7nflcNxB+aJvT3pqBxwfiZ+CG2nuZR7dUrAir8v5cyoH4Ij1TXp4k8iDneaTwVqrQjvVcyFWeJM1jaqV9f1QtmJOn8qXrN6ImUbswlRf4o9lGJhonw91lBiIBui+Cr21+Qt/6ansLTE+pPlgs1P1RUtPEjigDMRYlTU8XY3+aLSKzGxDzsTwNr/B4pmJcXts7ZcLtOt+Y3gj4EJZjfSfKf2UWLzxlIdo3OgF3E8GtFz4IduJ3MKUM0mGuhj7y0zqNS0kdpvMclQzPEVXOb1eyAx0uc8kgmDDQBqZh0yI7PFA8xzirUpsNKk8ElrqbnFgEcXDa2g0t2tRvVPE9KRTZs1A5jmjaIJaXOLjd4LTBk2jcABuU7ccycEy9WzarRqOdW2HU3bILqYcNk6BzgZtuJm2yELz/M6DSx201zyGxIBs4XZsn8LAD3zedICZn0vD2ltIOJcIuOXDeUCfktYNl1J3aAcCbHZ4xqZjeqXbB9stWry3EPtzSlSxDerc6HB7XNBOyC8RPAGYmFIc0pue7acwkWDSAdbl3Cfy+fFAPpxiGgUqYY+mwbQB/EBA2u0ZLy46D7K1X+lqNAaBSIEX/FO8uJN7/spDMYRQfeXX4prWvZbskwP+J7X3KiONDnWtu/7Dj5oPh8sdUD3Mj/AEw0b5eSSLSeAJ8FNQxc7oM6cIEH1hBYN6FSO5dUNjhhPR/6edGW1nmvWA6qnoDo54vB4tGp8BxW7pZ6ajnbNmCzRoTG/u5LL0MWKWX0mtttRoJkm5PjdOwOM0vYbl8y1TtaS3XYH4nrE02SS03uBqh4h1j91XzLCBvjw90GpYwyCDEa+iCdNuldRlMU2uhzrgwCWt/f0SVNYuxXj3Z7/wByk1MjZHUKY2pSloLmhxMCSASY0HO4Q3MMKBaAZkfxzlef5TlDqtUPBcSwgkzLtokXn5ovV34OWAbwPOyZ1NKaZlCtn5j1VrKBunnePDHaEW4HTwUGHxRYYm29AcZQ2iSOy6TcW1PLVWcrNQgB9w6wJ1kblvegFr7zDq1BZ9uPzNngMxgAibQCJ8fZaKpjhiqPVvNxdp1g/NV5/RJaSDYffcr2EzIsMzZZdlLKcocGM2ItnfclqUYMEX05gqCphkuPzAOqOIm8cNdFEMWF6GqzegJi5xnBlHE4Y38UNe2Ece8FU6mHvp7BQVzKWTB4lVlbcp21VR804PPeq+zzEMS4K17FGMPVWbZUi6L4atZek+mH+F+ZhfUP/Ln7QuzEW5pDi4kC/iqBxSiNX54LSzM2XKeYPdOzDXAw4EbXMQQRIv8AwnsqBhc4mSZJcdQOE7gEKq67TSGujfo4Dj56hLTxIdO3q38k2mzg4mO0J0bA0vwXbpMtnHOFQF202m5rgybDaJaSYNw0jagm0kws10jxbXVKbnNL2B1yLBwBu0O7t+6UXfiGyOsG00uG0DedSA7iC4AHvQTMMUMRiWMe6GlzQ50izZvCrsPEOsc5hbo9jadJpqUGhr3F8vJLnMbtEBjZs3sgSdTOqqZjnFSvWFKlNSpUIbMbXIARw9AEIxY+mqnq3S07jcxOh5jilyrNuoc54gCoNk7Jl7QDMDgDv4gKgsOjxD9PPu7+JpMx6IYfDnq9t9SoLPc0gBpgWbFjBkX4aoFWyN7KbnAs2HEgF/4uwASRwjahTYjpE0N7FyTPd3puDxxxAo4f8xds9+3UBcZ7vZWezOPMECwDJgwOrUtmqQ5rXmQY2WvjWIsYn1TcPVLqhgfimwvEmVpumjqdSu1lIBlNri1oG4AX14x7KlQwzKZgCCQHd4SGpt9LIHPmaGmr9XDNxN7XYTh8Oz/FpJ77BUxiix15RzCUxUY2N7RHzxVTHYCJtx8YH7r54LQSVb7/AOZ7PaMYBnNzkuGunqsjneKe+oS4zpHkiWNwjmmecIViqRJn+E/pURTkSi1crNx/STLBVdX2vwjZEeDltsdg9i4uAVg/6aZo2lTxI2oc4M2bgHR2krfU8za6mWvsY15pLXCtn29Nnv8AA4maWsD58TwfFiHu3do+5R9mb4angqDCQagq7TxBJA7d9OYQDGvl7zES424X0VcjctpqxYAG8RlWI5E0GOz/AAz/AMxn/o5CxnTOfkVTSFStFajHP9f+ox/+h/t+/wAyyMXJJveNZHiu+plVQfFcCrRwMCVliTmEaeIU7MT8uhIfCkbVKneQJIaLxSApwsmzZDmJRHmysUMRZQKF7tl3JbH0y3DFDMv6hVlQwhVtW9z8j55LqtfxVJta27RMFRxGrR4E/fuW5nMxdst1KgJadIcT4RdRYuuGkVJiLHm0mPMaqu1zyZhvY/FfXaEAC3LuS4eu2o47YlrGue5p3kQGtPLac0niAVxhASHMawe0wQQRqNLXQZuFHVGptgEOADd53k62FxHG/BXMzxAcSbBx/wAQG+ggRCoVMKWuLXNc1wi0Xk3E+CWtbLRhFws3VfJMNQpCkGdY6pTpvqPfG0HObtbLI/BG1fUmFmaORiKxNRv+nYAgkuJaTNjaOPFW29KQ49tpFhJ1uBGngh+aY4PcOqJ7Qh0Wnh3rmZOICI/IjMtpUgHdcx7tthFLZ/z2gJ9x3wtLQwTcMxrQB1oE1H2JDt7AeA0tvCy2AovbUadn8Jm9vFGMTjnmwYR6j0QV3Vg4yBLbKbG8cRld23UA1Mk8yZgD1VzpYG0xhiwgkU7kTqHmR7+aZ0YwD34gP2HODAXkRwuO68KPpnm4rVgGwWsa1ggQCfzGObp8giXaxZjyDxO9ylVHjmaHo90lbT6sPJ2fwnk12/ja3kvSjlocA8XBAP38AbLxHqeyAeA9Ft+gn9ReoIw+LP8ApxDHm8aQ0/8AHnuXhNbod+Xq/I/1PTHUMFB8zQY/JrTaJEW5e8rKY3KSw2FjK9eq4BlVm1TIvBsbHmDwWfzHJQZBEH5ZZSvZp8Fuj5jNOrWzhu55lRDWOksBi9+XNbvL83ZVZAIk27igWa5NBcCIHtbdxMoJtvpOHuE46pqQCDzHPTDDmS4rofXlxaGvEnQ8+CCYzAvpmHtLSNxELa5Xn0xtCCRr7rSsxDKgAe1r22s4A+EFcdbbUcWLmKvQV/lnjxCSV6tmn9N6GIBdhndU/wDx1ZPCNR4LznN8jq4V5p1Wlp3Hc7mDvC0qNQlwysWVwePMHFcUrhqkLUxDjSVzUqRdJzLTaXFcKfFXhhk36ZGFimJUNNR16UjmiLsLbmmuwhRrlGDCQybhgwGMRs+Wm9K3Ei0Ed29X8blJdduo1HH90FLY1C9HReLFyO5g3UGs4Mkq4qACDvIPid/Hd5JlNgq1WM29kOMF0TA+/ch+IPaIGnCVGCQQRuXNac4MEJxxLmZ4ZrKmzTkjgbnusL+SV2PqsrNqEkVGwQXC8gQLHXxW8/p30UBAxFVu057gGTYAE3PefZSZrlrKjXuAY6KpaYIIuLabpR+nkZ6lJtA47nmz6hcSSZJuTxVvLMKTUbYgC/orON6OVW1HBrLA2kiI8dVssu6NOcGGqWsaQJMgntCR4GPVJWlmyiDJj1YVRvY4H+YB2Uoar/SbOMO1tOnRbDmAhzhab2n/ACPEqngK3Wt2hxgjms+/RtSMnBj9GpW3gDEI4fHfTYSs5ph1VpZabCQL8zLljsJhzUqctT85lanPKzq1GhRptjY2ttxgAmbczYnzVXB5aKYga7zx+cE9ZcldIRDziK1ad3tLuOMyI002pQDrGCPnqr7mJOo5SsfbgzWxmOyHpFisCf8AQqSyb0n3b4Xt4QvQMs/qfh8QWsrNdQq2u78E8nfqvPm0vFc/CA2IBVF+mquGHHPyP3iCKucieuupU6oOyWuF9DN+8IDj+jQgwJj2WAwFCuyp/wCPUdTYBtOgmNTuXt1fCnqwdTAm2tl53U6ZtIw2Nkf3H6xtb2qxnozyDGYAsd2Tpu7lYwOcPYbnW3zwRXH57hXucx5NB4kdodgkcHC26NyD4nLrAggg3BBkHmOK0l9ybbVx+s0q7BZwO/ibHJc93gxHt8+yOZ3h6ONw5ZUs4fhcNQeMry/BVXMcAZEx7rQYDPo1NovG4ykLKHqYtXKrtIHO4cGYnMsvdRqPpvF2mOR4HuIVUcwtr0vw7ahbVbf8pI37wFlfp1uaZ/WrDHuKFCDiUdlJ1XyFddh+SXqDwTG2RthoUFwockQ6vSyUt5KwLI2Yg40V3Uoi6nKQ4U7lO3zO2QccOh+ZZCKokdl0RP6rQdQeC5tEqxHKHKwHoVxgzznM8qqMF2GBwEhGuiPQg12vrVgW0mCRNg4982G7xWr+nkQd/ssnnzsXTBaS7qZMbH4Q3SHAaW8Fr6a9bD7uDMTWaJ61ynX+JpekvTUMpDDYdjBAvUsdmfysG60DaJWNy3H9U+Tdp/ENN1vJCuu43HsnvxITpmaqACelZthWuptrNIG3ALTEyRqYPesl0gZVDg9z3ObGy25hoH5bLuitCo9xcLUhZ3And5fda12Hnn6+izL7xVduX8ia+m0hto2t88Gec0qL6phjSZ3xYc5WxdgKeBwM1STWdOyzSdL936IsMIIjZtwFll+kWQ4mtW2mjbbAAJcNAIEyrEvrtz6mPsINukspx6fPyR/iXcFWFSm18RtCY1g96uYTLnVXNY0S5xgDideKg6O5I+jTcKhEl21A3WjVafo2wDFUdPxfaFiX+zdsOcdTXrUmvcw5xK+M6A4mnTD3MbB3BzSRwt+koPVyuo3Wm/yXp+Y4mMQWuJiGkDzvCs1ctbUYIusCz6q4fCrxIRsKDZ5+J449sXLXb+H6paQ2gC3QrbZx0d1IEarNYfLjT7B3Ex3HtD3Wlo9Wuo9vmPNUmAyGFujGABoYgkDhPLZK3GU5sDTAkEhvnZBeh1MClip02QT5OQLJ87GyBpb0WVraXWxnU+f+JStQv3IfGJn8ywQqOftCxc71Oo4FT5B0SrMpdaCS2S2J5xtRuU2ztCTvuvSeiWWD6QCpvBMd5kfZaWpawVIiHk/PwBzIuIoAfHM89xuVuAG0J10+bkHfSc2fBep4zKYm1jPgsrm+R2kaLI0+s52tNKjVJZ+szBx7iNnmNZ7lG6jyhPOAcKota5/b1Vx1Neh06JtyvmDcuXgw0il6sq/sJrm8kyEAleyHtlMHcrlYhx0TaTATGirDcRbdxkyDq1LTw86Hd3K63AzcfOSd/bz7blWb1x3KGtHiVKmXnjrG9RfSxvRJuXujUpn0UGT5/O5ALvvKxb94MdSChfS/jkitdlJoku7pQ3F5tQZG08AfvdXpYScCWi3jJgjF9FaFQGaQB4tlp9EOqdA6J0dUA7wfsj7ukFHi4+Cjf0hoASdoQN4AHumE1NnSkyt6qTyyiD/qqeEayi0FxkW1MOdrYXN503I5SbJAsJm50AAk+iGuz6nNmknTn5qDpRn5ZhqdNoAc/aJO9rZtpxnXgmNMiah+fHf3lGqufT1+3HPA+0LYHMGvEiDCnOIHALzLC5i+nBY4iPnitxhek9JzAS0mRP6geKHV6cU+4dSNHqhaMOORL7qs2EW3cJ0slo1dlwcNWkHyMrM4N1NmJdW6yoQ4EFpAuSbX4Dcjjc+oG3aBSjen0DmPpZlfcuJo+lOaNJo12yfyk/8AE3nzsrmTZ8BBm3esqczYWFoO012rSYjmJQ3A5n1bjT2gd43+HevN2aFhkeR0fkRlKUNe09T2Q0GVmyIlY3pDkLwdpoJItHETu5qTJs/EiD/PBaduPZWaJIDt3NLLZsYOvtcf0P8A3M/bbpm+Vnn+X542lSxLS4A1KcBrrGe0NCJOqxrS5oEFerZrk7XTLQfDgsvjskbuEX03JtPqCuxLDkzT02w5YdmCsuxrdlk3MC2+Y0/da7L81JeCTEWAGg/dYitgHU3bQFuCJZZmTZuYnXvCs1o9YBh1GGpUjDT1PCY5tQAGx3HcVQzbAhvKbQs3g832YvI5bkzpF02GwKZMO46kDeO9ZqVG47f/AG+fn9f9zJOkemwFeoExA2nuIFgSB3BRPpqCnn9Nmk+WicektPhfuXrK1FSBF8R71CDiP6opj6Z4KYdIWO4eUKVuLaRMeQVqtnxDDuR1D7qbJslbRbuUdFpmI9FepYfj7QknO3szGZtvmSUaHl4fN6mLTxMW4KOm4RH7QpXN5pVsmKscnmI5h4/ysx0kzirTAa0EDe7XlC04PNRYjDtqCDBB1truXI208iFWwU8ieXV8W49pzj43VKrVa6xE7/DVei1uiNIzA8j/AChFboJfsuHC48dyerdRyDLi+/iYx2NI3KGrjRawtotY/oLV07J+SheI6CVwZglMI9crYOeAcwMccZtGqizXGOqvLzwA7oEafNUYqdEa40pu9/4Q/FZHUYDLHR3FN0XLWfZKLancYaCCXH9VcZjS1rWiIHrdVa1aDGyLKXC0nPgbMTyTNrmxfdFql2t7e5YOYEqWlinGOPNFsJ0OqumIhFsL0EfEueLLNd6x4mgFccsYEpVTF47jwXf28VXAsOy7junn+q11LoU0TN+CI4fo4AABYJUOoOcx0WrjDGYrDY2tRPbBsdRdpHhp4rRYLpLp2oPy6nzDo84/Y/shD8leDG1buS12mruOcf0jddoIxnM9Aweb7bYcdPniF2IpB1z7LE5dkNcipUbWLG0aZcQPzG5iDYC2qO5VnwrME62vzXn9RpDW2Qc/P2lJAVjskWYNpbO0XCJ156WWSx9ak3aIeLaR7QhNbr6tR7GBxG26w0/FE8FYHQuubm/md08F6HT/AE/0hln/ABCGubGAMyB/SapGzTsDaVS6ms6XODyO46Ik3oZX4H1Ug6JYnSXDXeU+Fqr/AJcRcvZYcv8A5EH4bHMZZ1Mnd2j+yIUM6o76ceRSDoPiDqp6XQd4/GfRcdnzDSx84GP7R2EwVOsew+Dw0RajkBAgOPnC7LMobRMiZj29UV+p4+yr24jHqMOsSWniHA2dCm+sdJ7aFdbxXCsiIU8xYqDCra7v8t6kGMfYbSCtxRC6lizx3ocCAa4dGIqWM+vgnOxtQAmB8CBfVHmuOIMb1BrUwPSENnNHA3hT081BAj5ZZs1J4p4xMaT6aoWpQzjSvxNO3GtK44sR/CzX9wPD1T25ndVegMyo0GHH1A4H7EBUnUmOgwTx5eqHjH6wYTHY7S6tWvHmGqFZNVyTDOF6TZPLnG7vlS0MpoM0aBa0eyp/V3BkQOfemOxuncUXu+ZOyX6btjQ/IUrMfEfI8EJ+quff4EhxKkhT3DKg9zQszWSJgaqR2Y3Fwsy7ElMGKPFV+gkA0gzSvxW2D2oNx4/ooBh9rffu+8oD/cCPl1wzFw38FwUL0YS1sOoYGDbDgS4ggtMGAQdRbVV8NklBkhhc3TRxG7ddDjjnSZ3/AKpoxp7guZQezLQj/MP4GgxjYaQGzPOe896v0ca0QNocFkPqjpZNOOMm/wAsodFPZlZ0+7zNlWx7WjWdyrf3hvL104rK/VuTfqCdSoFKAcwl0o8zQ1s+F9PK6o1M2eSDMdyFGrxTXVFYPTXoRlKUXxCdPMiDoD33+fuudmhnRo8P3Qs1FG6t8+BFuX4lorU84ltr5jmn7vnGFy5VmLxdiEg1C5cug5jgyxvuSlcuVwHEgxHCFzmwY+cEq5DicZGbDzTdqy5chMkGO2tVztY+b1y5GJMZHzwlc4/p7LlyE+JwiEfZOjTn+yRchbgzohp/PBRSuXIx2ZB6iUxMlOmy5coYCGDF2efJOLVy5VrzIyZzgmNb88ly5cOTDB4ilkpDT5rlykycxOruk6mfnikXIfEPMUUeanp4aRr6LlynrkQSc8Gf/9k="/>
          <p:cNvSpPr>
            <a:spLocks noChangeAspect="1" noChangeArrowheads="1"/>
          </p:cNvSpPr>
          <p:nvPr/>
        </p:nvSpPr>
        <p:spPr bwMode="auto">
          <a:xfrm>
            <a:off x="155575" y="-1790700"/>
            <a:ext cx="4152900" cy="3743325"/>
          </a:xfrm>
          <a:prstGeom prst="rect">
            <a:avLst/>
          </a:prstGeom>
          <a:noFill/>
          <a:ln w="9525">
            <a:noFill/>
            <a:miter lim="800000"/>
            <a:headEnd/>
            <a:tailEnd/>
          </a:ln>
        </p:spPr>
        <p:txBody>
          <a:bodyPr/>
          <a:lstStyle/>
          <a:p>
            <a:endParaRPr lang="es-SV"/>
          </a:p>
        </p:txBody>
      </p:sp>
      <p:sp>
        <p:nvSpPr>
          <p:cNvPr id="11271" name="AutoShape 8" descr="data:image/jpeg;base64,/9j/4AAQSkZJRgABAQAAAQABAAD/2wCEAAkGBhQSERQUExQWFRUWGBgXGBgYGBgXGBgXGxccFxwXHBgaHCYeGBokGxgaHy8gJCcpLCwsFx4xNTAqNSYrLCkBCQoKDgwOGg8PGi0kHyQsLCwsLCwsLCwsLCwpLCwvLCwqLCwsLCwsLCwsLCksLCwsLCwsLCwsLCwsLCwsLCwsLP/AABEIANUA7AMBIgACEQEDEQH/xAAbAAABBQEBAAAAAAAAAAAAAAAFAQIDBAYAB//EADoQAAEDAgMECQIFAwQDAAAAAAEAAhEDIQQFMRJBUWEGEyJxgZGhsfAUwTJC0eHxBxVSIzNiciSCkv/EABsBAAIDAQEBAAAAAAAAAAAAAAIEAQMFAAYH/8QAMREAAgIBBAEDAwIGAgMBAAAAAQIAAxEEEiExQRMiUQVhgXHwIzKRobHRweEzQvEU/9oADAMBAAIRAxEAPwDJEqek1KaEqWjRWT+k2BOFBMq4Yxor9KipqmGtHBTiHt4gKpRumhhRGrRg8VCcOoxAwZU6tI5quMpwmVKfJQRJxKKaeQVl1GVE6h4KOczpHtcPddKkFFMLVwEmJOq7wSymhcSZ04uT6VEuIA1soZVihXYxtV5cdtrBsNFy5zyW+gHqmdNUbnCym+z0kLS5nebOZQbhaLoZINQgxtv0JPIafwoPqqbzRpvcNjR5ZcMaL7IO9xiT4cU7FZJWpVKVFzZr1Q0ln+G0JaCeMSTwuqubYVoq9U27adnHe928nvPkBC3yxQHdwo6x5+0y02k+zlm8nx8n/iK0zFtVz2pGOvcqcQQvPN7uZtLxxIGeqsALhST2UeaHkQ5xZZQPYiNOiuq4b2U5MLb8QW4pl1aqUVB1fJVNk8weo2Vz08NTH01HiEJC51ks8krKRTjRUj7yzEM0xZWaLAqDKvorLKxmVKtjuUDqF2UpUvVyh1DE31V5tWVYT8SxYypglAcHCIgpHNXYhbcwYcFqonYP0RVwVepYbkMgriC3Yfco34ZXqjlBUeoIgcSo6l6Ku+nBVwlV6rvNDmCZXqUlA5qsVlXLJ813ZxA6kmCyurXds0mOe6Jhom3HuRDIcPTp1HYqs2W4b8LT+etPZZG8A9o+CnxeePweG+nw52alWOuqDW+lMHcALnvVMs2xRw4OwX3aXbgdajhxdcD/ANjwW7ptKtWGY+74/f8AeZV1zW5UcL8/v58RtHOX1cQ6vVqEF20SY7Ti4QY4WAaOA8VSqP2nE2v6Dgoz4HmPsu2VmajUPYcHr4mlVWFXiOIU1MqFc0pcNiXQpSeDaVYptHuhlGpZWqVdSHxCzCFKmJVo0QqNJ6sMq6K2WrOOBDtVVr4P9AiIemuddTtzxLRUDA4wa44OeaKNZ7pzmckO0DiH6fEEfRwmmkN5jwRGtyVF9S+o9FOFlREgNjCkp1EuIAnzVdjwFQBmI9dQkyqr9GsPRBWV9FaZVU9SxTDTK1k8VEJ6/gpmYmY3KVMs3QiSoXM796jp4oKVtaUfAnEkyjXaR7qhVtKOVqciwQavQN5XMDjqLs2D3KT6yiFSSnuHJRkJfkTs5jnOS4UR1r5A6pm34lwaAPVGGdCcYaTavVdh2kuYD/8ALiD6IPhsJTbiG/US1rLvaZBeBcMjfJtPetHSVN6qllOInqLVNZCtIcVhKrRRdVYQa4mm3Vzg42Mbto6eCbmWENOoGTLx/uO17WjgCbwLNHcUTxnSB9fGNruIaWyZIs2xaxrQNzBw3kodiKm09zuJ8Y3X+apu29aslP5j/b/7ArpazHqdD94/Eh2OWnyEgbdPcua6Fj99zSjSbLiV0JShxJiyp6LioGqRr96gDmdLrKxUza0KgHpRVI1V3UsU4hJtfTerTcQgra3zxU7K5Rg4lwaFG19641gh/Wx4pgrlSWEPcZfe7ehjqcqcVzqmPeo7k9yTEsnRUB6oziMPGiH16MKkzPIkLasfB3qVtW4UewlaNF3cHqWDWsn0Xuc4NAJcbACSe5Jg8ufVe1jGkl2g+bl6/wBFOh9PDtBMOqHV0b+DeAV9Wn389CK3aoV8dmZXI/6d1qgDqp6sG+yLuj2Hqtjg+glCmBLNrm4z+3otPTpgBc9ycVFX+URF7LH5Zv6QN/Z6bR2WNHgP0VfEZawzLW85aP0Rp0KriHhMqxmfYAJksy6LUHj/AG2juEeyzWM6G02PDmiQ0glkzN9J1C2+PrxKpONiY1/n54poVo38wEFbXUe0zOdJumRqDY2DTDRAadLW1CwmOxvWDYPaYdAbwZ1B/KVvM8wTajXBzQZHqsVSwDKNUOqSWD0v9/sr3b06iVHjqWacB7VDHHPcrY7LXUoDhZwDmmN32VYequ5lnRr1HEfgFm+HD2VZeRww4buepJUn29SMsTYhS7I13pCNylpAkZXEW8EryPJcSh8QowJ8iEWyro2+vQq1w9rW0tQZJJidBoL6qfD9FHOH+42+6HfOCoOorQnJ6lqIX6EAteU41PnilrUCxzgdWkg+BUZar1bMjEXrfBS0qirEpzXwURaTLjqyjbiL6KHaSucuzJlinVP6KVtbmqJqpBU7126GCZs3053KrVwCvNKRzlPBlJAgc4KJlSUcu2iA3U2RHYlGMgwwB2uGnfx8kzpqfUbES1VgqrLTQdF8jbh2aDbdqdbcBym61lGqICz1DEW+SrtPGA71sNXjgTzfqEncYZ69KaoQj6pMfjear9KF6phOriAhmMxgEE7yG+JMD1jzUJxE/wAqjmlZvVvmYjdrygbzMRzhWrXiVM2e5Jj6nZJB0BPHd6qlVxHZ0IJ3HdKgw2MLmEVY2xZ4FxOyL6b5nxQluPFMmnt2bBZtG+wbRO8tIInhsq9BK8x2YVCGmNd08f0lZnMHbbA4gXHhx90axWK2i0DVxgawAASXHkAJPKVnMdUbR/C7sEOs7iBMjhJvF7myYyMQxBNemGm2n3Syr9ZrYJJERPgh5F4Xn/qGmx/EX8za0Gp3fw2/EcBISFq7Z4LXdFf6eVsXD3nqqR0cR2nDi0cOZ9Vk78YBmpkKMmY1y4NkwASeV169iugWHpw1jNoC5c67nGbmd3cIVTEdG2NEtAHJZb/U61YriM0qtnJOJ59gszq06NSi0ECo4E6BWsvxrmEXPPgjeMygW7OvuT7IRi8qLSSNApW2qzPHJmkimv8ASUqmWPqOLmidok2I3mY5JH5HVaJcx1t8SPRWMFiNkxOydy0eVZibGeE8Plkdmosq6AIgnTK3IPMwtTCEKI0TwXrD8kw+KaWkdXUJJ22ix/7DeFkM36Ovw7yx7b7nflcNxB+aJvT3pqBxwfiZ+CG2nuZR7dUrAir8v5cyoH4Ij1TXp4k8iDneaTwVqrQjvVcyFWeJM1jaqV9f1QtmJOn8qXrN6ImUbswlRf4o9lGJhonw91lBiIBui+Cr21+Qt/6ansLTE+pPlgs1P1RUtPEjigDMRYlTU8XY3+aLSKzGxDzsTwNr/B4pmJcXts7ZcLtOt+Y3gj4EJZjfSfKf2UWLzxlIdo3OgF3E8GtFz4IduJ3MKUM0mGuhj7y0zqNS0kdpvMclQzPEVXOb1eyAx0uc8kgmDDQBqZh0yI7PFA8xzirUpsNKk8ElrqbnFgEcXDa2g0t2tRvVPE9KRTZs1A5jmjaIJaXOLjd4LTBk2jcABuU7ccycEy9WzarRqOdW2HU3bILqYcNk6BzgZtuJm2yELz/M6DSx201zyGxIBs4XZsn8LAD3zedICZn0vD2ltIOJcIuOXDeUCfktYNl1J3aAcCbHZ4xqZjeqXbB9stWry3EPtzSlSxDerc6HB7XNBOyC8RPAGYmFIc0pue7acwkWDSAdbl3Cfy+fFAPpxiGgUqYY+mwbQB/EBA2u0ZLy46D7K1X+lqNAaBSIEX/FO8uJN7/spDMYRQfeXX4prWvZbskwP+J7X3KiONDnWtu/7Dj5oPh8sdUD3Mj/AEw0b5eSSLSeAJ8FNQxc7oM6cIEH1hBYN6FSO5dUNjhhPR/6edGW1nmvWA6qnoDo54vB4tGp8BxW7pZ6ajnbNmCzRoTG/u5LL0MWKWX0mtttRoJkm5PjdOwOM0vYbl8y1TtaS3XYH4nrE02SS03uBqh4h1j91XzLCBvjw90GpYwyCDEa+iCdNuldRlMU2uhzrgwCWt/f0SVNYuxXj3Z7/wByk1MjZHUKY2pSloLmhxMCSASY0HO4Q3MMKBaAZkfxzlef5TlDqtUPBcSwgkzLtokXn5ovV34OWAbwPOyZ1NKaZlCtn5j1VrKBunnePDHaEW4HTwUGHxRYYm29AcZQ2iSOy6TcW1PLVWcrNQgB9w6wJ1kblvegFr7zDq1BZ9uPzNngMxgAibQCJ8fZaKpjhiqPVvNxdp1g/NV5/RJaSDYffcr2EzIsMzZZdlLKcocGM2ItnfclqUYMEX05gqCphkuPzAOqOIm8cNdFEMWF6GqzegJi5xnBlHE4Y38UNe2Ece8FU6mHvp7BQVzKWTB4lVlbcp21VR804PPeq+zzEMS4K17FGMPVWbZUi6L4atZek+mH+F+ZhfUP/Ln7QuzEW5pDi4kC/iqBxSiNX54LSzM2XKeYPdOzDXAw4EbXMQQRIv8AwnsqBhc4mSZJcdQOE7gEKq67TSGujfo4Dj56hLTxIdO3q38k2mzg4mO0J0bA0vwXbpMtnHOFQF202m5rgybDaJaSYNw0jagm0kws10jxbXVKbnNL2B1yLBwBu0O7t+6UXfiGyOsG00uG0DedSA7iC4AHvQTMMUMRiWMe6GlzQ50izZvCrsPEOsc5hbo9jadJpqUGhr3F8vJLnMbtEBjZs3sgSdTOqqZjnFSvWFKlNSpUIbMbXIARw9AEIxY+mqnq3S07jcxOh5jilyrNuoc54gCoNk7Jl7QDMDgDv4gKgsOjxD9PPu7+JpMx6IYfDnq9t9SoLPc0gBpgWbFjBkX4aoFWyN7KbnAs2HEgF/4uwASRwjahTYjpE0N7FyTPd3puDxxxAo4f8xds9+3UBcZ7vZWezOPMECwDJgwOrUtmqQ5rXmQY2WvjWIsYn1TcPVLqhgfimwvEmVpumjqdSu1lIBlNri1oG4AX14x7KlQwzKZgCCQHd4SGpt9LIHPmaGmr9XDNxN7XYTh8Oz/FpJ77BUxiix15RzCUxUY2N7RHzxVTHYCJtx8YH7r54LQSVb7/AOZ7PaMYBnNzkuGunqsjneKe+oS4zpHkiWNwjmmecIViqRJn+E/pURTkSi1crNx/STLBVdX2vwjZEeDltsdg9i4uAVg/6aZo2lTxI2oc4M2bgHR2krfU8za6mWvsY15pLXCtn29Nnv8AA4maWsD58TwfFiHu3do+5R9mb4angqDCQagq7TxBJA7d9OYQDGvl7zES424X0VcjctpqxYAG8RlWI5E0GOz/AAz/AMxn/o5CxnTOfkVTSFStFajHP9f+ox/+h/t+/wAyyMXJJveNZHiu+plVQfFcCrRwMCVliTmEaeIU7MT8uhIfCkbVKneQJIaLxSApwsmzZDmJRHmysUMRZQKF7tl3JbH0y3DFDMv6hVlQwhVtW9z8j55LqtfxVJta27RMFRxGrR4E/fuW5nMxdst1KgJadIcT4RdRYuuGkVJiLHm0mPMaqu1zyZhvY/FfXaEAC3LuS4eu2o47YlrGue5p3kQGtPLac0niAVxhASHMawe0wQQRqNLXQZuFHVGptgEOADd53k62FxHG/BXMzxAcSbBx/wAQG+ggRCoVMKWuLXNc1wi0Xk3E+CWtbLRhFws3VfJMNQpCkGdY6pTpvqPfG0HObtbLI/BG1fUmFmaORiKxNRv+nYAgkuJaTNjaOPFW29KQ49tpFhJ1uBGngh+aY4PcOqJ7Qh0Wnh3rmZOICI/IjMtpUgHdcx7tthFLZ/z2gJ9x3wtLQwTcMxrQB1oE1H2JDt7AeA0tvCy2AovbUadn8Jm9vFGMTjnmwYR6j0QV3Vg4yBLbKbG8cRld23UA1Mk8yZgD1VzpYG0xhiwgkU7kTqHmR7+aZ0YwD34gP2HODAXkRwuO68KPpnm4rVgGwWsa1ggQCfzGObp8giXaxZjyDxO9ylVHjmaHo90lbT6sPJ2fwnk12/ja3kvSjlocA8XBAP38AbLxHqeyAeA9Ft+gn9ReoIw+LP8ApxDHm8aQ0/8AHnuXhNbod+Xq/I/1PTHUMFB8zQY/JrTaJEW5e8rKY3KSw2FjK9eq4BlVm1TIvBsbHmDwWfzHJQZBEH5ZZSvZp8Fuj5jNOrWzhu55lRDWOksBi9+XNbvL83ZVZAIk27igWa5NBcCIHtbdxMoJtvpOHuE46pqQCDzHPTDDmS4rofXlxaGvEnQ8+CCYzAvpmHtLSNxELa5Xn0xtCCRr7rSsxDKgAe1r22s4A+EFcdbbUcWLmKvQV/lnjxCSV6tmn9N6GIBdhndU/wDx1ZPCNR4LznN8jq4V5p1Wlp3Hc7mDvC0qNQlwysWVwePMHFcUrhqkLUxDjSVzUqRdJzLTaXFcKfFXhhk36ZGFimJUNNR16UjmiLsLbmmuwhRrlGDCQybhgwGMRs+Wm9K3Ei0Ed29X8blJdduo1HH90FLY1C9HReLFyO5g3UGs4Mkq4qACDvIPid/Hd5JlNgq1WM29kOMF0TA+/ch+IPaIGnCVGCQQRuXNac4MEJxxLmZ4ZrKmzTkjgbnusL+SV2PqsrNqEkVGwQXC8gQLHXxW8/p30UBAxFVu057gGTYAE3PefZSZrlrKjXuAY6KpaYIIuLabpR+nkZ6lJtA47nmz6hcSSZJuTxVvLMKTUbYgC/orON6OVW1HBrLA2kiI8dVssu6NOcGGqWsaQJMgntCR4GPVJWlmyiDJj1YVRvY4H+YB2Uoar/SbOMO1tOnRbDmAhzhab2n/ACPEqngK3Wt2hxgjms+/RtSMnBj9GpW3gDEI4fHfTYSs5ph1VpZabCQL8zLljsJhzUqctT85lanPKzq1GhRptjY2ttxgAmbczYnzVXB5aKYga7zx+cE9ZcldIRDziK1ad3tLuOMyI002pQDrGCPnqr7mJOo5SsfbgzWxmOyHpFisCf8AQqSyb0n3b4Xt4QvQMs/qfh8QWsrNdQq2u78E8nfqvPm0vFc/CA2IBVF+mquGHHPyP3iCKucieuupU6oOyWuF9DN+8IDj+jQgwJj2WAwFCuyp/wCPUdTYBtOgmNTuXt1fCnqwdTAm2tl53U6ZtIw2Nkf3H6xtb2qxnozyDGYAsd2Tpu7lYwOcPYbnW3zwRXH57hXucx5NB4kdodgkcHC26NyD4nLrAggg3BBkHmOK0l9ybbVx+s0q7BZwO/ibHJc93gxHt8+yOZ3h6ONw5ZUs4fhcNQeMry/BVXMcAZEx7rQYDPo1NovG4ykLKHqYtXKrtIHO4cGYnMsvdRqPpvF2mOR4HuIVUcwtr0vw7ahbVbf8pI37wFlfp1uaZ/WrDHuKFCDiUdlJ1XyFddh+SXqDwTG2RthoUFwockQ6vSyUt5KwLI2Yg40V3Uoi6nKQ4U7lO3zO2QccOh+ZZCKokdl0RP6rQdQeC5tEqxHKHKwHoVxgzznM8qqMF2GBwEhGuiPQg12vrVgW0mCRNg4982G7xWr+nkQd/ssnnzsXTBaS7qZMbH4Q3SHAaW8Fr6a9bD7uDMTWaJ61ynX+JpekvTUMpDDYdjBAvUsdmfysG60DaJWNy3H9U+Tdp/ENN1vJCuu43HsnvxITpmaqACelZthWuptrNIG3ALTEyRqYPesl0gZVDg9z3ObGy25hoH5bLuitCo9xcLUhZ3And5fda12Hnn6+izL7xVduX8ia+m0hto2t88Gec0qL6phjSZ3xYc5WxdgKeBwM1STWdOyzSdL936IsMIIjZtwFll+kWQ4mtW2mjbbAAJcNAIEyrEvrtz6mPsINukspx6fPyR/iXcFWFSm18RtCY1g96uYTLnVXNY0S5xgDideKg6O5I+jTcKhEl21A3WjVafo2wDFUdPxfaFiX+zdsOcdTXrUmvcw5xK+M6A4mnTD3MbB3BzSRwt+koPVyuo3Wm/yXp+Y4mMQWuJiGkDzvCs1ctbUYIusCz6q4fCrxIRsKDZ5+J449sXLXb+H6paQ2gC3QrbZx0d1IEarNYfLjT7B3Ex3HtD3Wlo9Wuo9vmPNUmAyGFujGABoYgkDhPLZK3GU5sDTAkEhvnZBeh1MClip02QT5OQLJ87GyBpb0WVraXWxnU+f+JStQv3IfGJn8ywQqOftCxc71Oo4FT5B0SrMpdaCS2S2J5xtRuU2ztCTvuvSeiWWD6QCpvBMd5kfZaWpawVIiHk/PwBzIuIoAfHM89xuVuAG0J10+bkHfSc2fBep4zKYm1jPgsrm+R2kaLI0+s52tNKjVJZ+szBx7iNnmNZ7lG6jyhPOAcKota5/b1Vx1Neh06JtyvmDcuXgw0il6sq/sJrm8kyEAleyHtlMHcrlYhx0TaTATGirDcRbdxkyDq1LTw86Hd3K63AzcfOSd/bz7blWb1x3KGtHiVKmXnjrG9RfSxvRJuXujUpn0UGT5/O5ALvvKxb94MdSChfS/jkitdlJoku7pQ3F5tQZG08AfvdXpYScCWi3jJgjF9FaFQGaQB4tlp9EOqdA6J0dUA7wfsj7ukFHi4+Cjf0hoASdoQN4AHumE1NnSkyt6qTyyiD/qqeEayi0FxkW1MOdrYXN503I5SbJAsJm50AAk+iGuz6nNmknTn5qDpRn5ZhqdNoAc/aJO9rZtpxnXgmNMiah+fHf3lGqufT1+3HPA+0LYHMGvEiDCnOIHALzLC5i+nBY4iPnitxhek9JzAS0mRP6geKHV6cU+4dSNHqhaMOORL7qs2EW3cJ0slo1dlwcNWkHyMrM4N1NmJdW6yoQ4EFpAuSbX4Dcjjc+oG3aBSjen0DmPpZlfcuJo+lOaNJo12yfyk/8AE3nzsrmTZ8BBm3esqczYWFoO012rSYjmJQ3A5n1bjT2gd43+HevN2aFhkeR0fkRlKUNe09T2Q0GVmyIlY3pDkLwdpoJItHETu5qTJs/EiD/PBaduPZWaJIDt3NLLZsYOvtcf0P8A3M/bbpm+Vnn+X542lSxLS4A1KcBrrGe0NCJOqxrS5oEFerZrk7XTLQfDgsvjskbuEX03JtPqCuxLDkzT02w5YdmCsuxrdlk3MC2+Y0/da7L81JeCTEWAGg/dYitgHU3bQFuCJZZmTZuYnXvCs1o9YBh1GGpUjDT1PCY5tQAGx3HcVQzbAhvKbQs3g832YvI5bkzpF02GwKZMO46kDeO9ZqVG47f/AG+fn9f9zJOkemwFeoExA2nuIFgSB3BRPpqCnn9Nmk+WicektPhfuXrK1FSBF8R71CDiP6opj6Z4KYdIWO4eUKVuLaRMeQVqtnxDDuR1D7qbJslbRbuUdFpmI9FepYfj7QknO3szGZtvmSUaHl4fN6mLTxMW4KOm4RH7QpXN5pVsmKscnmI5h4/ysx0kzirTAa0EDe7XlC04PNRYjDtqCDBB1truXI208iFWwU8ieXV8W49pzj43VKrVa6xE7/DVei1uiNIzA8j/AChFboJfsuHC48dyerdRyDLi+/iYx2NI3KGrjRawtotY/oLV07J+SheI6CVwZglMI9crYOeAcwMccZtGqizXGOqvLzwA7oEafNUYqdEa40pu9/4Q/FZHUYDLHR3FN0XLWfZKLancYaCCXH9VcZjS1rWiIHrdVa1aDGyLKXC0nPgbMTyTNrmxfdFql2t7e5YOYEqWlinGOPNFsJ0OqumIhFsL0EfEueLLNd6x4mgFccsYEpVTF47jwXf28VXAsOy7junn+q11LoU0TN+CI4fo4AABYJUOoOcx0WrjDGYrDY2tRPbBsdRdpHhp4rRYLpLp2oPy6nzDo84/Y/shD8leDG1buS12mruOcf0jddoIxnM9Aweb7bYcdPniF2IpB1z7LE5dkNcipUbWLG0aZcQPzG5iDYC2qO5VnwrME62vzXn9RpDW2Qc/P2lJAVjskWYNpbO0XCJ156WWSx9ak3aIeLaR7QhNbr6tR7GBxG26w0/FE8FYHQuubm/md08F6HT/AE/0hln/ABCGubGAMyB/SapGzTsDaVS6ms6XODyO46Ik3oZX4H1Ug6JYnSXDXeU+Fqr/AJcRcvZYcv8A5EH4bHMZZ1Mnd2j+yIUM6o76ceRSDoPiDqp6XQd4/GfRcdnzDSx84GP7R2EwVOsew+Dw0RajkBAgOPnC7LMobRMiZj29UV+p4+yr24jHqMOsSWniHA2dCm+sdJ7aFdbxXCsiIU8xYqDCra7v8t6kGMfYbSCtxRC6lizx3ocCAa4dGIqWM+vgnOxtQAmB8CBfVHmuOIMb1BrUwPSENnNHA3hT081BAj5ZZs1J4p4xMaT6aoWpQzjSvxNO3GtK44sR/CzX9wPD1T25ndVegMyo0GHH1A4H7EBUnUmOgwTx5eqHjH6wYTHY7S6tWvHmGqFZNVyTDOF6TZPLnG7vlS0MpoM0aBa0eyp/V3BkQOfemOxuncUXu+ZOyX6btjQ/IUrMfEfI8EJ+quff4EhxKkhT3DKg9zQszWSJgaqR2Y3Fwsy7ElMGKPFV+gkA0gzSvxW2D2oNx4/ooBh9rffu+8oD/cCPl1wzFw38FwUL0YS1sOoYGDbDgS4ggtMGAQdRbVV8NklBkhhc3TRxG7ddDjjnSZ3/AKpoxp7guZQezLQj/MP4GgxjYaQGzPOe896v0ca0QNocFkPqjpZNOOMm/wAsodFPZlZ0+7zNlWx7WjWdyrf3hvL104rK/VuTfqCdSoFKAcwl0o8zQ1s+F9PK6o1M2eSDMdyFGrxTXVFYPTXoRlKUXxCdPMiDoD33+fuudmhnRo8P3Qs1FG6t8+BFuX4lorU84ltr5jmn7vnGFy5VmLxdiEg1C5cug5jgyxvuSlcuVwHEgxHCFzmwY+cEq5DicZGbDzTdqy5chMkGO2tVztY+b1y5GJMZHzwlc4/p7LlyE+JwiEfZOjTn+yRchbgzohp/PBRSuXIx2ZB6iUxMlOmy5coYCGDF2efJOLVy5VrzIyZzgmNb88ly5cOTDB4ilkpDT5rlykycxOruk6mfnikXIfEPMUUeanp4aRr6LlynrkQSc8Gf/9k="/>
          <p:cNvSpPr>
            <a:spLocks noChangeAspect="1" noChangeArrowheads="1"/>
          </p:cNvSpPr>
          <p:nvPr/>
        </p:nvSpPr>
        <p:spPr bwMode="auto">
          <a:xfrm>
            <a:off x="155575" y="-1790700"/>
            <a:ext cx="4152900" cy="3743325"/>
          </a:xfrm>
          <a:prstGeom prst="rect">
            <a:avLst/>
          </a:prstGeom>
          <a:noFill/>
          <a:ln w="9525">
            <a:noFill/>
            <a:miter lim="800000"/>
            <a:headEnd/>
            <a:tailEnd/>
          </a:ln>
        </p:spPr>
        <p:txBody>
          <a:bodyPr/>
          <a:lstStyle/>
          <a:p>
            <a:endParaRPr lang="es-SV"/>
          </a:p>
        </p:txBody>
      </p:sp>
      <p:pic>
        <p:nvPicPr>
          <p:cNvPr id="11272" name="Picture 10" descr="https://encrypted-tbn2.gstatic.com/images?q=tbn:ANd9GcTkk5WqQt9EUylJBq1vjIU9nwtbvYnBmcjk4ia--DFgpey1FDs4"/>
          <p:cNvPicPr>
            <a:picLocks noChangeAspect="1" noChangeArrowheads="1"/>
          </p:cNvPicPr>
          <p:nvPr/>
        </p:nvPicPr>
        <p:blipFill>
          <a:blip r:embed="rId2" cstate="print"/>
          <a:srcRect/>
          <a:stretch>
            <a:fillRect/>
          </a:stretch>
        </p:blipFill>
        <p:spPr bwMode="auto">
          <a:xfrm>
            <a:off x="3276600" y="3584575"/>
            <a:ext cx="3124200" cy="2816225"/>
          </a:xfrm>
          <a:prstGeom prst="rect">
            <a:avLst/>
          </a:prstGeom>
          <a:noFill/>
          <a:ln w="9525">
            <a:noFill/>
            <a:miter lim="800000"/>
            <a:headEnd/>
            <a:tailEnd/>
          </a:ln>
        </p:spPr>
      </p:pic>
      <p:grpSp>
        <p:nvGrpSpPr>
          <p:cNvPr id="2" name="9 Grupo"/>
          <p:cNvGrpSpPr>
            <a:grpSpLocks/>
          </p:cNvGrpSpPr>
          <p:nvPr/>
        </p:nvGrpSpPr>
        <p:grpSpPr bwMode="auto">
          <a:xfrm>
            <a:off x="3152204" y="620688"/>
            <a:ext cx="5410200" cy="665163"/>
            <a:chOff x="1828800" y="2024063"/>
            <a:chExt cx="5410200" cy="665162"/>
          </a:xfrm>
        </p:grpSpPr>
        <p:grpSp>
          <p:nvGrpSpPr>
            <p:cNvPr id="3" name="Group 3"/>
            <p:cNvGrpSpPr>
              <a:grpSpLocks/>
            </p:cNvGrpSpPr>
            <p:nvPr/>
          </p:nvGrpSpPr>
          <p:grpSpPr bwMode="auto">
            <a:xfrm>
              <a:off x="1828800" y="2024063"/>
              <a:ext cx="762000" cy="665162"/>
              <a:chOff x="1110" y="2656"/>
              <a:chExt cx="1549" cy="1351"/>
            </a:xfrm>
          </p:grpSpPr>
          <p:sp>
            <p:nvSpPr>
              <p:cNvPr id="11278" name="AutoShape 4"/>
              <p:cNvSpPr>
                <a:spLocks noChangeArrowheads="1"/>
              </p:cNvSpPr>
              <p:nvPr/>
            </p:nvSpPr>
            <p:spPr bwMode="gray">
              <a:xfrm>
                <a:off x="1123" y="2679"/>
                <a:ext cx="1536" cy="1328"/>
              </a:xfrm>
              <a:prstGeom prst="hexagon">
                <a:avLst>
                  <a:gd name="adj" fmla="val 28916"/>
                  <a:gd name="vf" fmla="val 115470"/>
                </a:avLst>
              </a:prstGeom>
              <a:solidFill>
                <a:srgbClr val="808080"/>
              </a:solidFill>
              <a:ln w="9525">
                <a:noFill/>
                <a:miter lim="800000"/>
                <a:headEnd/>
                <a:tailEnd/>
              </a:ln>
            </p:spPr>
            <p:txBody>
              <a:bodyPr wrap="none" anchor="ctr"/>
              <a:lstStyle/>
              <a:p>
                <a:endParaRPr lang="es-SV"/>
              </a:p>
            </p:txBody>
          </p:sp>
          <p:sp>
            <p:nvSpPr>
              <p:cNvPr id="11279" name="AutoShape 5"/>
              <p:cNvSpPr>
                <a:spLocks noChangeArrowheads="1"/>
              </p:cNvSpPr>
              <p:nvPr/>
            </p:nvSpPr>
            <p:spPr bwMode="gray">
              <a:xfrm>
                <a:off x="1110" y="2656"/>
                <a:ext cx="1536" cy="1328"/>
              </a:xfrm>
              <a:prstGeom prst="hexagon">
                <a:avLst>
                  <a:gd name="adj" fmla="val 28916"/>
                  <a:gd name="vf" fmla="val 115470"/>
                </a:avLst>
              </a:prstGeom>
              <a:gradFill rotWithShape="1">
                <a:gsLst>
                  <a:gs pos="0">
                    <a:srgbClr val="E6E6E6"/>
                  </a:gs>
                  <a:gs pos="7500">
                    <a:srgbClr val="7D8496"/>
                  </a:gs>
                  <a:gs pos="26500">
                    <a:srgbClr val="E6E6E6"/>
                  </a:gs>
                  <a:gs pos="34000">
                    <a:srgbClr val="7D8496"/>
                  </a:gs>
                  <a:gs pos="46500">
                    <a:srgbClr val="E6E6E6"/>
                  </a:gs>
                  <a:gs pos="50000">
                    <a:srgbClr val="FFFFFF"/>
                  </a:gs>
                  <a:gs pos="53500">
                    <a:srgbClr val="E6E6E6"/>
                  </a:gs>
                  <a:gs pos="66000">
                    <a:srgbClr val="7D8496"/>
                  </a:gs>
                  <a:gs pos="73500">
                    <a:srgbClr val="E6E6E6"/>
                  </a:gs>
                  <a:gs pos="92500">
                    <a:srgbClr val="7D8496"/>
                  </a:gs>
                  <a:gs pos="100000">
                    <a:srgbClr val="E6E6E6"/>
                  </a:gs>
                </a:gsLst>
                <a:lin ang="2700000" scaled="1"/>
              </a:gradFill>
              <a:ln w="9525">
                <a:solidFill>
                  <a:srgbClr val="C0C0C0"/>
                </a:solidFill>
                <a:miter lim="800000"/>
                <a:headEnd/>
                <a:tailEnd/>
              </a:ln>
            </p:spPr>
            <p:txBody>
              <a:bodyPr wrap="none" anchor="ctr"/>
              <a:lstStyle/>
              <a:p>
                <a:endParaRPr lang="es-SV"/>
              </a:p>
            </p:txBody>
          </p:sp>
          <p:sp>
            <p:nvSpPr>
              <p:cNvPr id="16" name="AutoShape 6"/>
              <p:cNvSpPr>
                <a:spLocks noChangeArrowheads="1"/>
              </p:cNvSpPr>
              <p:nvPr/>
            </p:nvSpPr>
            <p:spPr bwMode="gray">
              <a:xfrm>
                <a:off x="1200" y="2737"/>
                <a:ext cx="1349" cy="1167"/>
              </a:xfrm>
              <a:prstGeom prst="hexagon">
                <a:avLst>
                  <a:gd name="adj" fmla="val 28896"/>
                  <a:gd name="vf" fmla="val 115470"/>
                </a:avLst>
              </a:prstGeom>
              <a:solidFill>
                <a:schemeClr val="accent6"/>
              </a:solidFill>
              <a:ln w="9525">
                <a:solidFill>
                  <a:schemeClr val="tx1"/>
                </a:solidFill>
                <a:miter lim="800000"/>
                <a:headEnd/>
                <a:tailEnd/>
              </a:ln>
              <a:effectLst/>
            </p:spPr>
            <p:txBody>
              <a:bodyPr wrap="none" anchor="ctr"/>
              <a:lstStyle/>
              <a:p>
                <a:pPr>
                  <a:defRPr/>
                </a:pPr>
                <a:endParaRPr lang="es-SV"/>
              </a:p>
            </p:txBody>
          </p:sp>
        </p:grpSp>
        <p:sp>
          <p:nvSpPr>
            <p:cNvPr id="11276" name="Line 11"/>
            <p:cNvSpPr>
              <a:spLocks noChangeShapeType="1"/>
            </p:cNvSpPr>
            <p:nvPr/>
          </p:nvSpPr>
          <p:spPr bwMode="auto">
            <a:xfrm>
              <a:off x="2438400" y="2633663"/>
              <a:ext cx="4800600" cy="0"/>
            </a:xfrm>
            <a:prstGeom prst="line">
              <a:avLst/>
            </a:prstGeom>
            <a:noFill/>
            <a:ln w="25400">
              <a:solidFill>
                <a:schemeClr val="tx2"/>
              </a:solidFill>
              <a:prstDash val="sysDot"/>
              <a:round/>
              <a:headEnd/>
              <a:tailEnd type="oval" w="med" len="med"/>
            </a:ln>
          </p:spPr>
          <p:txBody>
            <a:bodyPr wrap="none" anchor="ctr"/>
            <a:lstStyle/>
            <a:p>
              <a:endParaRPr lang="es-SV"/>
            </a:p>
          </p:txBody>
        </p:sp>
        <p:sp>
          <p:nvSpPr>
            <p:cNvPr id="11277" name="Text Box 13"/>
            <p:cNvSpPr txBox="1">
              <a:spLocks noChangeArrowheads="1"/>
            </p:cNvSpPr>
            <p:nvPr/>
          </p:nvSpPr>
          <p:spPr bwMode="gray">
            <a:xfrm>
              <a:off x="2024563" y="2122488"/>
              <a:ext cx="356188" cy="461664"/>
            </a:xfrm>
            <a:prstGeom prst="rect">
              <a:avLst/>
            </a:prstGeom>
            <a:noFill/>
            <a:ln w="9525" algn="ctr">
              <a:noFill/>
              <a:miter lim="800000"/>
              <a:headEnd/>
              <a:tailEnd/>
            </a:ln>
          </p:spPr>
          <p:txBody>
            <a:bodyPr wrap="none">
              <a:spAutoFit/>
            </a:bodyPr>
            <a:lstStyle/>
            <a:p>
              <a:pPr algn="ctr" eaLnBrk="0" hangingPunct="0"/>
              <a:r>
                <a:rPr lang="en-US" sz="2400" b="1" dirty="0" smtClean="0">
                  <a:solidFill>
                    <a:schemeClr val="bg1"/>
                  </a:solidFill>
                </a:rPr>
                <a:t>7</a:t>
              </a:r>
              <a:endParaRPr lang="en-US" sz="2400" b="1" dirty="0">
                <a:solidFill>
                  <a:schemeClr val="bg1"/>
                </a:solidFill>
              </a:endParaRPr>
            </a:p>
          </p:txBody>
        </p:sp>
      </p:grpSp>
      <p:sp>
        <p:nvSpPr>
          <p:cNvPr id="11274" name="Text Box 12"/>
          <p:cNvSpPr txBox="1">
            <a:spLocks noChangeArrowheads="1"/>
          </p:cNvSpPr>
          <p:nvPr/>
        </p:nvSpPr>
        <p:spPr bwMode="auto">
          <a:xfrm>
            <a:off x="3851920" y="773088"/>
            <a:ext cx="5041900" cy="461963"/>
          </a:xfrm>
          <a:prstGeom prst="rect">
            <a:avLst/>
          </a:prstGeom>
          <a:noFill/>
          <a:ln w="9525" algn="ctr">
            <a:noFill/>
            <a:miter lim="800000"/>
            <a:headEnd/>
            <a:tailEnd/>
          </a:ln>
        </p:spPr>
        <p:txBody>
          <a:bodyPr wrap="none">
            <a:spAutoFit/>
          </a:bodyPr>
          <a:lstStyle/>
          <a:p>
            <a:pPr eaLnBrk="0" hangingPunct="0"/>
            <a:r>
              <a:rPr lang="en-US" sz="2400" b="1" dirty="0" err="1">
                <a:solidFill>
                  <a:schemeClr val="tx2"/>
                </a:solidFill>
              </a:rPr>
              <a:t>Factores</a:t>
            </a:r>
            <a:r>
              <a:rPr lang="en-US" sz="2400" b="1" dirty="0">
                <a:solidFill>
                  <a:schemeClr val="tx2"/>
                </a:solidFill>
              </a:rPr>
              <a:t> </a:t>
            </a:r>
            <a:r>
              <a:rPr lang="en-US" sz="2400" b="1" dirty="0" err="1">
                <a:solidFill>
                  <a:schemeClr val="tx2"/>
                </a:solidFill>
              </a:rPr>
              <a:t>Económicos</a:t>
            </a:r>
            <a:r>
              <a:rPr lang="en-US" sz="2400" b="1" dirty="0">
                <a:solidFill>
                  <a:schemeClr val="tx2"/>
                </a:solidFill>
              </a:rPr>
              <a:t> </a:t>
            </a:r>
            <a:r>
              <a:rPr lang="en-US" sz="2400" b="1" dirty="0" err="1">
                <a:solidFill>
                  <a:schemeClr val="tx2"/>
                </a:solidFill>
              </a:rPr>
              <a:t>Generales</a:t>
            </a:r>
            <a:r>
              <a:rPr lang="en-US" sz="2400" b="1" dirty="0">
                <a:solidFill>
                  <a:schemeClr val="tx2"/>
                </a:solidFill>
              </a:rPr>
              <a:t>.</a:t>
            </a:r>
          </a:p>
        </p:txBody>
      </p:sp>
    </p:spTree>
    <p:extLst>
      <p:ext uri="{BB962C8B-B14F-4D97-AF65-F5344CB8AC3E}">
        <p14:creationId xmlns="" xmlns:p14="http://schemas.microsoft.com/office/powerpoint/2010/main" val="849490294"/>
      </p:ext>
    </p:extLst>
  </p:cSld>
  <p:clrMapOvr>
    <a:masterClrMapping/>
  </p:clrMapOvr>
  <p:transition>
    <p:cover dir="u"/>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2 Rectángulo"/>
          <p:cNvSpPr>
            <a:spLocks noChangeArrowheads="1"/>
          </p:cNvSpPr>
          <p:nvPr/>
        </p:nvSpPr>
        <p:spPr bwMode="auto">
          <a:xfrm>
            <a:off x="228600" y="1524000"/>
            <a:ext cx="8839200" cy="2170113"/>
          </a:xfrm>
          <a:prstGeom prst="rect">
            <a:avLst/>
          </a:prstGeom>
          <a:noFill/>
          <a:ln w="9525">
            <a:noFill/>
            <a:miter lim="800000"/>
            <a:headEnd/>
            <a:tailEnd/>
          </a:ln>
        </p:spPr>
        <p:txBody>
          <a:bodyPr>
            <a:spAutoFit/>
          </a:bodyPr>
          <a:lstStyle/>
          <a:p>
            <a:pPr algn="just">
              <a:lnSpc>
                <a:spcPct val="150000"/>
              </a:lnSpc>
            </a:pPr>
            <a:r>
              <a:rPr lang="es-SV" dirty="0"/>
              <a:t>La empresa “X, S.A. de C.V.” ha solicitado a la firma de auditoría “</a:t>
            </a:r>
            <a:r>
              <a:rPr lang="es-SV" dirty="0" err="1"/>
              <a:t>Vigil</a:t>
            </a:r>
            <a:r>
              <a:rPr lang="es-SV" dirty="0"/>
              <a:t> Auditores y Consultores”, sus servicios de auditoría forense con el fin de esclarecer si uno o más de sus empleados se están apropiando de recursos provenientes de diferencias de dinero surgidas entre cotizaciones adjuntadas a los cheques y comprobantes de crédito fiscal por la compra. </a:t>
            </a:r>
          </a:p>
        </p:txBody>
      </p:sp>
      <p:sp>
        <p:nvSpPr>
          <p:cNvPr id="12291" name="3 Rectángulo"/>
          <p:cNvSpPr>
            <a:spLocks noChangeArrowheads="1"/>
          </p:cNvSpPr>
          <p:nvPr/>
        </p:nvSpPr>
        <p:spPr bwMode="auto">
          <a:xfrm>
            <a:off x="152400" y="3733800"/>
            <a:ext cx="8839200" cy="3000821"/>
          </a:xfrm>
          <a:prstGeom prst="rect">
            <a:avLst/>
          </a:prstGeom>
          <a:noFill/>
          <a:ln w="9525">
            <a:noFill/>
            <a:miter lim="800000"/>
            <a:headEnd/>
            <a:tailEnd/>
          </a:ln>
        </p:spPr>
        <p:txBody>
          <a:bodyPr>
            <a:spAutoFit/>
          </a:bodyPr>
          <a:lstStyle/>
          <a:p>
            <a:pPr algn="just">
              <a:lnSpc>
                <a:spcPct val="150000"/>
              </a:lnSpc>
            </a:pPr>
            <a:r>
              <a:rPr lang="es-SV" dirty="0"/>
              <a:t>La gerencia general de la empresa no ha podido determinar quienes están involucrados, debido a que la documentación que tiene de referencia respecto a las compras realizadas a los proveedores </a:t>
            </a:r>
            <a:r>
              <a:rPr lang="es-SV" dirty="0" smtClean="0"/>
              <a:t>ya que no se cuenta con </a:t>
            </a:r>
            <a:r>
              <a:rPr lang="es-SV" dirty="0"/>
              <a:t>los comprobantes de crédito fiscal por dicha compra. </a:t>
            </a:r>
          </a:p>
          <a:p>
            <a:pPr algn="just">
              <a:lnSpc>
                <a:spcPct val="150000"/>
              </a:lnSpc>
            </a:pPr>
            <a:r>
              <a:rPr lang="es-SV" dirty="0"/>
              <a:t>La cantidad de proveedores son alrededor de 15. Y contra quien se ha detectado irregularidades es el proveedor “M” por el momento, al cual se realizan el 40% de las compras. </a:t>
            </a:r>
          </a:p>
        </p:txBody>
      </p:sp>
      <p:grpSp>
        <p:nvGrpSpPr>
          <p:cNvPr id="2" name="4 Grupo"/>
          <p:cNvGrpSpPr>
            <a:grpSpLocks/>
          </p:cNvGrpSpPr>
          <p:nvPr/>
        </p:nvGrpSpPr>
        <p:grpSpPr bwMode="auto">
          <a:xfrm>
            <a:off x="3200400" y="457200"/>
            <a:ext cx="5410200" cy="665163"/>
            <a:chOff x="1828800" y="2024063"/>
            <a:chExt cx="5410200" cy="665162"/>
          </a:xfrm>
        </p:grpSpPr>
        <p:grpSp>
          <p:nvGrpSpPr>
            <p:cNvPr id="3" name="Group 3"/>
            <p:cNvGrpSpPr>
              <a:grpSpLocks/>
            </p:cNvGrpSpPr>
            <p:nvPr/>
          </p:nvGrpSpPr>
          <p:grpSpPr bwMode="auto">
            <a:xfrm>
              <a:off x="1828800" y="2024063"/>
              <a:ext cx="762000" cy="665162"/>
              <a:chOff x="1110" y="2656"/>
              <a:chExt cx="1549" cy="1351"/>
            </a:xfrm>
          </p:grpSpPr>
          <p:sp>
            <p:nvSpPr>
              <p:cNvPr id="12297" name="AutoShape 4"/>
              <p:cNvSpPr>
                <a:spLocks noChangeArrowheads="1"/>
              </p:cNvSpPr>
              <p:nvPr/>
            </p:nvSpPr>
            <p:spPr bwMode="gray">
              <a:xfrm>
                <a:off x="1123" y="2679"/>
                <a:ext cx="1536" cy="1328"/>
              </a:xfrm>
              <a:prstGeom prst="hexagon">
                <a:avLst>
                  <a:gd name="adj" fmla="val 28916"/>
                  <a:gd name="vf" fmla="val 115470"/>
                </a:avLst>
              </a:prstGeom>
              <a:solidFill>
                <a:srgbClr val="808080"/>
              </a:solidFill>
              <a:ln w="9525">
                <a:noFill/>
                <a:miter lim="800000"/>
                <a:headEnd/>
                <a:tailEnd/>
              </a:ln>
            </p:spPr>
            <p:txBody>
              <a:bodyPr wrap="none" anchor="ctr"/>
              <a:lstStyle/>
              <a:p>
                <a:endParaRPr lang="es-SV"/>
              </a:p>
            </p:txBody>
          </p:sp>
          <p:sp>
            <p:nvSpPr>
              <p:cNvPr id="12298" name="AutoShape 5"/>
              <p:cNvSpPr>
                <a:spLocks noChangeArrowheads="1"/>
              </p:cNvSpPr>
              <p:nvPr/>
            </p:nvSpPr>
            <p:spPr bwMode="gray">
              <a:xfrm>
                <a:off x="1110" y="2656"/>
                <a:ext cx="1536" cy="1328"/>
              </a:xfrm>
              <a:prstGeom prst="hexagon">
                <a:avLst>
                  <a:gd name="adj" fmla="val 28916"/>
                  <a:gd name="vf" fmla="val 115470"/>
                </a:avLst>
              </a:prstGeom>
              <a:gradFill rotWithShape="1">
                <a:gsLst>
                  <a:gs pos="0">
                    <a:srgbClr val="E6E6E6"/>
                  </a:gs>
                  <a:gs pos="7500">
                    <a:srgbClr val="7D8496"/>
                  </a:gs>
                  <a:gs pos="26500">
                    <a:srgbClr val="E6E6E6"/>
                  </a:gs>
                  <a:gs pos="34000">
                    <a:srgbClr val="7D8496"/>
                  </a:gs>
                  <a:gs pos="46500">
                    <a:srgbClr val="E6E6E6"/>
                  </a:gs>
                  <a:gs pos="50000">
                    <a:srgbClr val="FFFFFF"/>
                  </a:gs>
                  <a:gs pos="53500">
                    <a:srgbClr val="E6E6E6"/>
                  </a:gs>
                  <a:gs pos="66000">
                    <a:srgbClr val="7D8496"/>
                  </a:gs>
                  <a:gs pos="73500">
                    <a:srgbClr val="E6E6E6"/>
                  </a:gs>
                  <a:gs pos="92500">
                    <a:srgbClr val="7D8496"/>
                  </a:gs>
                  <a:gs pos="100000">
                    <a:srgbClr val="E6E6E6"/>
                  </a:gs>
                </a:gsLst>
                <a:lin ang="2700000" scaled="1"/>
              </a:gradFill>
              <a:ln w="9525">
                <a:solidFill>
                  <a:srgbClr val="C0C0C0"/>
                </a:solidFill>
                <a:miter lim="800000"/>
                <a:headEnd/>
                <a:tailEnd/>
              </a:ln>
            </p:spPr>
            <p:txBody>
              <a:bodyPr wrap="none" anchor="ctr"/>
              <a:lstStyle/>
              <a:p>
                <a:endParaRPr lang="es-SV"/>
              </a:p>
            </p:txBody>
          </p:sp>
          <p:sp>
            <p:nvSpPr>
              <p:cNvPr id="11" name="AutoShape 6"/>
              <p:cNvSpPr>
                <a:spLocks noChangeArrowheads="1"/>
              </p:cNvSpPr>
              <p:nvPr/>
            </p:nvSpPr>
            <p:spPr bwMode="gray">
              <a:xfrm>
                <a:off x="1200" y="2737"/>
                <a:ext cx="1349" cy="1167"/>
              </a:xfrm>
              <a:prstGeom prst="hexagon">
                <a:avLst>
                  <a:gd name="adj" fmla="val 28896"/>
                  <a:gd name="vf" fmla="val 115470"/>
                </a:avLst>
              </a:prstGeom>
              <a:solidFill>
                <a:schemeClr val="tx2">
                  <a:lumMod val="60000"/>
                  <a:lumOff val="40000"/>
                </a:schemeClr>
              </a:solidFill>
              <a:ln w="9525">
                <a:solidFill>
                  <a:schemeClr val="tx1"/>
                </a:solidFill>
                <a:miter lim="800000"/>
                <a:headEnd/>
                <a:tailEnd/>
              </a:ln>
              <a:effectLst/>
            </p:spPr>
            <p:txBody>
              <a:bodyPr wrap="none" anchor="ctr"/>
              <a:lstStyle/>
              <a:p>
                <a:pPr>
                  <a:defRPr/>
                </a:pPr>
                <a:endParaRPr lang="es-SV"/>
              </a:p>
            </p:txBody>
          </p:sp>
        </p:grpSp>
        <p:sp>
          <p:nvSpPr>
            <p:cNvPr id="12295" name="Line 11"/>
            <p:cNvSpPr>
              <a:spLocks noChangeShapeType="1"/>
            </p:cNvSpPr>
            <p:nvPr/>
          </p:nvSpPr>
          <p:spPr bwMode="auto">
            <a:xfrm>
              <a:off x="2438400" y="2633663"/>
              <a:ext cx="4800600" cy="0"/>
            </a:xfrm>
            <a:prstGeom prst="line">
              <a:avLst/>
            </a:prstGeom>
            <a:noFill/>
            <a:ln w="25400">
              <a:solidFill>
                <a:schemeClr val="tx2"/>
              </a:solidFill>
              <a:prstDash val="sysDot"/>
              <a:round/>
              <a:headEnd/>
              <a:tailEnd type="oval" w="med" len="med"/>
            </a:ln>
          </p:spPr>
          <p:txBody>
            <a:bodyPr wrap="none" anchor="ctr"/>
            <a:lstStyle/>
            <a:p>
              <a:endParaRPr lang="es-SV"/>
            </a:p>
          </p:txBody>
        </p:sp>
        <p:sp>
          <p:nvSpPr>
            <p:cNvPr id="12296" name="Text Box 13"/>
            <p:cNvSpPr txBox="1">
              <a:spLocks noChangeArrowheads="1"/>
            </p:cNvSpPr>
            <p:nvPr/>
          </p:nvSpPr>
          <p:spPr bwMode="gray">
            <a:xfrm>
              <a:off x="2024563" y="2122488"/>
              <a:ext cx="356188" cy="461664"/>
            </a:xfrm>
            <a:prstGeom prst="rect">
              <a:avLst/>
            </a:prstGeom>
            <a:noFill/>
            <a:ln w="9525" algn="ctr">
              <a:noFill/>
              <a:miter lim="800000"/>
              <a:headEnd/>
              <a:tailEnd/>
            </a:ln>
          </p:spPr>
          <p:txBody>
            <a:bodyPr wrap="none">
              <a:spAutoFit/>
            </a:bodyPr>
            <a:lstStyle/>
            <a:p>
              <a:pPr algn="ctr" eaLnBrk="0" hangingPunct="0"/>
              <a:r>
                <a:rPr lang="en-US" sz="2400" b="1" dirty="0" smtClean="0">
                  <a:solidFill>
                    <a:schemeClr val="bg1"/>
                  </a:solidFill>
                </a:rPr>
                <a:t>8</a:t>
              </a:r>
              <a:endParaRPr lang="en-US" sz="2400" b="1" dirty="0">
                <a:solidFill>
                  <a:schemeClr val="bg1"/>
                </a:solidFill>
              </a:endParaRPr>
            </a:p>
          </p:txBody>
        </p:sp>
      </p:grpSp>
      <p:sp>
        <p:nvSpPr>
          <p:cNvPr id="12293" name="Text Box 12"/>
          <p:cNvSpPr txBox="1">
            <a:spLocks noChangeArrowheads="1"/>
          </p:cNvSpPr>
          <p:nvPr/>
        </p:nvSpPr>
        <p:spPr bwMode="auto">
          <a:xfrm>
            <a:off x="3957638" y="304800"/>
            <a:ext cx="5033962" cy="830263"/>
          </a:xfrm>
          <a:prstGeom prst="rect">
            <a:avLst/>
          </a:prstGeom>
          <a:noFill/>
          <a:ln w="9525" algn="ctr">
            <a:noFill/>
            <a:miter lim="800000"/>
            <a:headEnd/>
            <a:tailEnd/>
          </a:ln>
        </p:spPr>
        <p:txBody>
          <a:bodyPr wrap="none">
            <a:spAutoFit/>
          </a:bodyPr>
          <a:lstStyle/>
          <a:p>
            <a:pPr eaLnBrk="0" hangingPunct="0"/>
            <a:r>
              <a:rPr lang="en-US" sz="2400" b="1" dirty="0">
                <a:solidFill>
                  <a:schemeClr val="tx2"/>
                </a:solidFill>
              </a:rPr>
              <a:t>Conocimiento del </a:t>
            </a:r>
            <a:r>
              <a:rPr lang="en-US" sz="2400" b="1" dirty="0" err="1">
                <a:solidFill>
                  <a:schemeClr val="tx2"/>
                </a:solidFill>
              </a:rPr>
              <a:t>tipo</a:t>
            </a:r>
            <a:r>
              <a:rPr lang="en-US" sz="2400" b="1" dirty="0">
                <a:solidFill>
                  <a:schemeClr val="tx2"/>
                </a:solidFill>
              </a:rPr>
              <a:t> de </a:t>
            </a:r>
            <a:r>
              <a:rPr lang="en-US" sz="2400" b="1" dirty="0" err="1">
                <a:solidFill>
                  <a:schemeClr val="tx2"/>
                </a:solidFill>
              </a:rPr>
              <a:t>asunto</a:t>
            </a:r>
            <a:r>
              <a:rPr lang="en-US" sz="2400" b="1" dirty="0">
                <a:solidFill>
                  <a:schemeClr val="tx2"/>
                </a:solidFill>
              </a:rPr>
              <a:t> </a:t>
            </a:r>
          </a:p>
          <a:p>
            <a:pPr eaLnBrk="0" hangingPunct="0"/>
            <a:r>
              <a:rPr lang="en-US" sz="2400" b="1" dirty="0">
                <a:solidFill>
                  <a:schemeClr val="tx2"/>
                </a:solidFill>
              </a:rPr>
              <a:t>principal a </a:t>
            </a:r>
            <a:r>
              <a:rPr lang="en-US" sz="2400" b="1" dirty="0" err="1">
                <a:solidFill>
                  <a:schemeClr val="tx2"/>
                </a:solidFill>
              </a:rPr>
              <a:t>Investigar</a:t>
            </a:r>
            <a:r>
              <a:rPr lang="en-US" sz="2400" b="1" dirty="0">
                <a:solidFill>
                  <a:schemeClr val="tx2"/>
                </a:solidFill>
              </a:rPr>
              <a:t>.</a:t>
            </a:r>
          </a:p>
        </p:txBody>
      </p:sp>
    </p:spTree>
    <p:extLst>
      <p:ext uri="{BB962C8B-B14F-4D97-AF65-F5344CB8AC3E}">
        <p14:creationId xmlns="" xmlns:p14="http://schemas.microsoft.com/office/powerpoint/2010/main" val="4240655068"/>
      </p:ext>
    </p:extLst>
  </p:cSld>
  <p:clrMapOvr>
    <a:masterClrMapping/>
  </p:clrMapOvr>
  <p:transition>
    <p:dissolve/>
  </p:transition>
  <p:timing>
    <p:tnLst>
      <p:par>
        <p:cTn id="1" dur="indefinite" restart="never" nodeType="tmRoot"/>
      </p:par>
    </p:tnLst>
  </p:timing>
</p:sld>
</file>

<file path=ppt/theme/theme1.xml><?xml version="1.0" encoding="utf-8"?>
<a:theme xmlns:a="http://schemas.openxmlformats.org/drawingml/2006/main" name="forense">
  <a:themeElements>
    <a:clrScheme name="Tema de Office 2">
      <a:dk1>
        <a:srgbClr val="000000"/>
      </a:dk1>
      <a:lt1>
        <a:srgbClr val="FFFFFF"/>
      </a:lt1>
      <a:dk2>
        <a:srgbClr val="003366"/>
      </a:dk2>
      <a:lt2>
        <a:srgbClr val="C0C0C0"/>
      </a:lt2>
      <a:accent1>
        <a:srgbClr val="2F8B7E"/>
      </a:accent1>
      <a:accent2>
        <a:srgbClr val="D3703F"/>
      </a:accent2>
      <a:accent3>
        <a:srgbClr val="FFFFFF"/>
      </a:accent3>
      <a:accent4>
        <a:srgbClr val="000000"/>
      </a:accent4>
      <a:accent5>
        <a:srgbClr val="ADC4C0"/>
      </a:accent5>
      <a:accent6>
        <a:srgbClr val="BF6538"/>
      </a:accent6>
      <a:hlink>
        <a:srgbClr val="1A50B2"/>
      </a:hlink>
      <a:folHlink>
        <a:srgbClr val="855ADA"/>
      </a:folHlink>
    </a:clrScheme>
    <a:fontScheme name="Tema de Offic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Tema de Office 1">
        <a:dk1>
          <a:srgbClr val="000000"/>
        </a:dk1>
        <a:lt1>
          <a:srgbClr val="FFFFFF"/>
        </a:lt1>
        <a:dk2>
          <a:srgbClr val="003366"/>
        </a:dk2>
        <a:lt2>
          <a:srgbClr val="C0C0C0"/>
        </a:lt2>
        <a:accent1>
          <a:srgbClr val="1E78CA"/>
        </a:accent1>
        <a:accent2>
          <a:srgbClr val="93C052"/>
        </a:accent2>
        <a:accent3>
          <a:srgbClr val="FFFFFF"/>
        </a:accent3>
        <a:accent4>
          <a:srgbClr val="000000"/>
        </a:accent4>
        <a:accent5>
          <a:srgbClr val="ABBEE1"/>
        </a:accent5>
        <a:accent6>
          <a:srgbClr val="85AE49"/>
        </a:accent6>
        <a:hlink>
          <a:srgbClr val="FF9933"/>
        </a:hlink>
        <a:folHlink>
          <a:srgbClr val="855ADA"/>
        </a:folHlink>
      </a:clrScheme>
      <a:clrMap bg1="lt1" tx1="dk1" bg2="lt2" tx2="dk2" accent1="accent1" accent2="accent2" accent3="accent3" accent4="accent4" accent5="accent5" accent6="accent6" hlink="hlink" folHlink="folHlink"/>
    </a:extraClrScheme>
    <a:extraClrScheme>
      <a:clrScheme name="Tema de Office 2">
        <a:dk1>
          <a:srgbClr val="000000"/>
        </a:dk1>
        <a:lt1>
          <a:srgbClr val="FFFFFF"/>
        </a:lt1>
        <a:dk2>
          <a:srgbClr val="003366"/>
        </a:dk2>
        <a:lt2>
          <a:srgbClr val="C0C0C0"/>
        </a:lt2>
        <a:accent1>
          <a:srgbClr val="2F8B7E"/>
        </a:accent1>
        <a:accent2>
          <a:srgbClr val="D3703F"/>
        </a:accent2>
        <a:accent3>
          <a:srgbClr val="FFFFFF"/>
        </a:accent3>
        <a:accent4>
          <a:srgbClr val="000000"/>
        </a:accent4>
        <a:accent5>
          <a:srgbClr val="ADC4C0"/>
        </a:accent5>
        <a:accent6>
          <a:srgbClr val="BF6538"/>
        </a:accent6>
        <a:hlink>
          <a:srgbClr val="1A50B2"/>
        </a:hlink>
        <a:folHlink>
          <a:srgbClr val="855ADA"/>
        </a:folHlink>
      </a:clrScheme>
      <a:clrMap bg1="lt1" tx1="dk1" bg2="lt2" tx2="dk2" accent1="accent1" accent2="accent2" accent3="accent3" accent4="accent4" accent5="accent5" accent6="accent6" hlink="hlink" folHlink="folHlink"/>
    </a:extraClrScheme>
    <a:extraClrScheme>
      <a:clrScheme name="Tema de Office 3">
        <a:dk1>
          <a:srgbClr val="000000"/>
        </a:dk1>
        <a:lt1>
          <a:srgbClr val="FFFFFF"/>
        </a:lt1>
        <a:dk2>
          <a:srgbClr val="480048"/>
        </a:dk2>
        <a:lt2>
          <a:srgbClr val="C0C0C0"/>
        </a:lt2>
        <a:accent1>
          <a:srgbClr val="BA2222"/>
        </a:accent1>
        <a:accent2>
          <a:srgbClr val="419FC1"/>
        </a:accent2>
        <a:accent3>
          <a:srgbClr val="FFFFFF"/>
        </a:accent3>
        <a:accent4>
          <a:srgbClr val="000000"/>
        </a:accent4>
        <a:accent5>
          <a:srgbClr val="D9ABAB"/>
        </a:accent5>
        <a:accent6>
          <a:srgbClr val="3A90AF"/>
        </a:accent6>
        <a:hlink>
          <a:srgbClr val="0066CC"/>
        </a:hlink>
        <a:folHlink>
          <a:srgbClr val="66A444"/>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forense</Template>
  <TotalTime>419</TotalTime>
  <Words>2166</Words>
  <Application>Microsoft Office PowerPoint</Application>
  <PresentationFormat>Presentación en pantalla (4:3)</PresentationFormat>
  <Paragraphs>281</Paragraphs>
  <Slides>38</Slides>
  <Notes>2</Notes>
  <HiddenSlides>0</HiddenSlides>
  <MMClips>0</MMClips>
  <ScaleCrop>false</ScaleCrop>
  <HeadingPairs>
    <vt:vector size="6" baseType="variant">
      <vt:variant>
        <vt:lpstr>Tema</vt:lpstr>
      </vt:variant>
      <vt:variant>
        <vt:i4>1</vt:i4>
      </vt:variant>
      <vt:variant>
        <vt:lpstr>Servidores OLE incrustados</vt:lpstr>
      </vt:variant>
      <vt:variant>
        <vt:i4>1</vt:i4>
      </vt:variant>
      <vt:variant>
        <vt:lpstr>Títulos de diapositiva</vt:lpstr>
      </vt:variant>
      <vt:variant>
        <vt:i4>38</vt:i4>
      </vt:variant>
    </vt:vector>
  </HeadingPairs>
  <TitlesOfParts>
    <vt:vector size="40" baseType="lpstr">
      <vt:lpstr>forense</vt:lpstr>
      <vt:lpstr>Image</vt:lpstr>
      <vt:lpstr>AUDITORIA FORENSE</vt:lpstr>
      <vt:lpstr>Diapositiva 2</vt:lpstr>
      <vt:lpstr>Diapositiva 3</vt:lpstr>
      <vt:lpstr>Diapositiva 4</vt:lpstr>
      <vt:lpstr>Diapositiva 5</vt:lpstr>
      <vt:lpstr>Diapositiva 6</vt:lpstr>
      <vt:lpstr>Diapositiva 7</vt:lpstr>
      <vt:lpstr>Diapositiva 8</vt:lpstr>
      <vt:lpstr>Diapositiva 9</vt:lpstr>
      <vt:lpstr>Diapositiva 10</vt:lpstr>
      <vt:lpstr>Diapositiva 11</vt:lpstr>
      <vt:lpstr>Diapositiva 12</vt:lpstr>
      <vt:lpstr>Comentario del equipo </vt:lpstr>
      <vt:lpstr>Diapositiva 14</vt:lpstr>
      <vt:lpstr>EJECUCIÓN DE LA AUDITORÍA FORENSE A EMPRESA “X. S.A. DE C.V.” </vt:lpstr>
      <vt:lpstr>EVALUACIÓN DEL CONTROL INTERNO</vt:lpstr>
      <vt:lpstr>ESTUDIO DEL CONTROL DE CUENTAS POR PAGAR</vt:lpstr>
      <vt:lpstr>ESTUDIO DEL CONTROL DE CUENTAS POR PAGAR</vt:lpstr>
      <vt:lpstr>Diapositiva 19</vt:lpstr>
      <vt:lpstr>Diapositiva 20</vt:lpstr>
      <vt:lpstr>Diapositiva 21</vt:lpstr>
      <vt:lpstr>Diapositiva 22</vt:lpstr>
      <vt:lpstr>Diapositiva 23</vt:lpstr>
      <vt:lpstr>Diapositiva 24</vt:lpstr>
      <vt:lpstr>Diapositiva 25</vt:lpstr>
      <vt:lpstr>Diapositiva 26</vt:lpstr>
      <vt:lpstr>Diapositiva 27</vt:lpstr>
      <vt:lpstr>Diapositiva 28</vt:lpstr>
      <vt:lpstr>Diapositiva 29</vt:lpstr>
      <vt:lpstr>Diapositiva 30</vt:lpstr>
      <vt:lpstr>Diapositiva 31</vt:lpstr>
      <vt:lpstr>Diapositiva 32</vt:lpstr>
      <vt:lpstr>Diapositiva 33</vt:lpstr>
      <vt:lpstr>Diapositiva 34</vt:lpstr>
      <vt:lpstr>Diapositiva 35</vt:lpstr>
      <vt:lpstr>Diapositiva 36</vt:lpstr>
      <vt:lpstr>Comentario del equipo  </vt:lpstr>
      <vt:lpstr>Diapositiva 38</vt:lpstr>
    </vt:vector>
  </TitlesOfParts>
  <Company>Hewlett-Packard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EJECUCIÓN DE LA AUDITORÍA FORENSE A EMPRESA “X. S.A. DE C.V.”</dc:title>
  <dc:creator>Elisa</dc:creator>
  <cp:lastModifiedBy>Elisa</cp:lastModifiedBy>
  <cp:revision>45</cp:revision>
  <dcterms:created xsi:type="dcterms:W3CDTF">2013-11-17T16:35:51Z</dcterms:created>
  <dcterms:modified xsi:type="dcterms:W3CDTF">2013-11-29T03:25:25Z</dcterms:modified>
</cp:coreProperties>
</file>