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  <p:sldMasterId id="2147483840" r:id="rId2"/>
    <p:sldMasterId id="2147483852" r:id="rId3"/>
  </p:sldMasterIdLst>
  <p:notesMasterIdLst>
    <p:notesMasterId r:id="rId17"/>
  </p:notesMasterIdLst>
  <p:sldIdLst>
    <p:sldId id="266" r:id="rId4"/>
    <p:sldId id="269" r:id="rId5"/>
    <p:sldId id="270" r:id="rId6"/>
    <p:sldId id="263" r:id="rId7"/>
    <p:sldId id="264" r:id="rId8"/>
    <p:sldId id="265" r:id="rId9"/>
    <p:sldId id="271" r:id="rId10"/>
    <p:sldId id="256" r:id="rId11"/>
    <p:sldId id="258" r:id="rId12"/>
    <p:sldId id="257" r:id="rId13"/>
    <p:sldId id="259" r:id="rId14"/>
    <p:sldId id="260" r:id="rId15"/>
    <p:sldId id="261" r:id="rId16"/>
  </p:sldIdLst>
  <p:sldSz cx="9144000" cy="6858000" type="screen4x3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SV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Hombres</c:v>
                </c:pt>
              </c:strCache>
            </c:strRef>
          </c:tx>
          <c:dLbls>
            <c:delete val="1"/>
          </c:dLbls>
          <c:cat>
            <c:strRef>
              <c:f>Hoja1!$A$2:$A$4</c:f>
              <c:strCache>
                <c:ptCount val="3"/>
                <c:pt idx="0">
                  <c:v>Casados</c:v>
                </c:pt>
                <c:pt idx="1">
                  <c:v>Divorciados</c:v>
                </c:pt>
                <c:pt idx="2">
                  <c:v>Viudos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798</c:v>
                </c:pt>
                <c:pt idx="1">
                  <c:v>20</c:v>
                </c:pt>
                <c:pt idx="2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SV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SV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Mujeres</c:v>
                </c:pt>
              </c:strCache>
            </c:strRef>
          </c:tx>
          <c:dLbls>
            <c:delete val="1"/>
          </c:dLbls>
          <c:cat>
            <c:strRef>
              <c:f>Hoja1!$A$2:$A$4</c:f>
              <c:strCache>
                <c:ptCount val="3"/>
                <c:pt idx="0">
                  <c:v>Solteras</c:v>
                </c:pt>
                <c:pt idx="1">
                  <c:v>Divorciadas</c:v>
                </c:pt>
                <c:pt idx="2">
                  <c:v>Viudas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17</c:v>
                </c:pt>
                <c:pt idx="1">
                  <c:v>1</c:v>
                </c:pt>
                <c:pt idx="2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SV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SV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Hombres</c:v>
                </c:pt>
              </c:strCache>
            </c:strRef>
          </c:tx>
          <c:invertIfNegative val="0"/>
          <c:dLbls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Hoja1!$A$2:$A$18</c:f>
              <c:strCache>
                <c:ptCount val="17"/>
                <c:pt idx="0">
                  <c:v>Venganza</c:v>
                </c:pt>
                <c:pt idx="1">
                  <c:v>Hijo Ladron</c:v>
                </c:pt>
                <c:pt idx="2">
                  <c:v>Chantaje</c:v>
                </c:pt>
                <c:pt idx="3">
                  <c:v>Ahorro para epocas criticas</c:v>
                </c:pt>
                <c:pt idx="4">
                  <c:v>Reembolso de dinero perdido</c:v>
                </c:pt>
                <c:pt idx="5">
                  <c:v>Esposas Derrochadoras</c:v>
                </c:pt>
                <c:pt idx="6">
                  <c:v>Inversiones en otro Negocio</c:v>
                </c:pt>
                <c:pt idx="7">
                  <c:v>Irresposabilidad mental</c:v>
                </c:pt>
                <c:pt idx="8">
                  <c:v>Remuneracion Inadecuada</c:v>
                </c:pt>
                <c:pt idx="9">
                  <c:v>Enfermedad se las esposas o hijos</c:v>
                </c:pt>
                <c:pt idx="10">
                  <c:v>Especulacion</c:v>
                </c:pt>
                <c:pt idx="11">
                  <c:v>Mujeres</c:v>
                </c:pt>
                <c:pt idx="12">
                  <c:v>Administracion de negocios malos</c:v>
                </c:pt>
                <c:pt idx="13">
                  <c:v>Acumulacion de deudas</c:v>
                </c:pt>
                <c:pt idx="14">
                  <c:v>Nivel de vida por encima de los recursos</c:v>
                </c:pt>
                <c:pt idx="15">
                  <c:v>juegos y bebidas</c:v>
                </c:pt>
                <c:pt idx="16">
                  <c:v>Temperamento Criminal</c:v>
                </c:pt>
              </c:strCache>
            </c:strRef>
          </c:cat>
          <c:val>
            <c:numRef>
              <c:f>Hoja1!$B$2:$B$18</c:f>
              <c:numCache>
                <c:formatCode>General</c:formatCode>
                <c:ptCount val="17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7</c:v>
                </c:pt>
                <c:pt idx="6">
                  <c:v>13</c:v>
                </c:pt>
                <c:pt idx="7">
                  <c:v>14</c:v>
                </c:pt>
                <c:pt idx="8">
                  <c:v>18</c:v>
                </c:pt>
                <c:pt idx="9">
                  <c:v>57</c:v>
                </c:pt>
                <c:pt idx="10">
                  <c:v>84</c:v>
                </c:pt>
                <c:pt idx="11">
                  <c:v>102</c:v>
                </c:pt>
                <c:pt idx="12">
                  <c:v>133</c:v>
                </c:pt>
                <c:pt idx="13">
                  <c:v>156</c:v>
                </c:pt>
                <c:pt idx="14">
                  <c:v>161</c:v>
                </c:pt>
                <c:pt idx="15">
                  <c:v>169</c:v>
                </c:pt>
                <c:pt idx="16">
                  <c:v>41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40"/>
        <c:axId val="24252416"/>
        <c:axId val="24279680"/>
      </c:barChart>
      <c:catAx>
        <c:axId val="24252416"/>
        <c:scaling>
          <c:orientation val="minMax"/>
        </c:scaling>
        <c:delete val="0"/>
        <c:axPos val="b"/>
        <c:majorTickMark val="none"/>
        <c:minorTickMark val="none"/>
        <c:tickLblPos val="nextTo"/>
        <c:crossAx val="24279680"/>
        <c:crosses val="autoZero"/>
        <c:auto val="1"/>
        <c:lblAlgn val="ctr"/>
        <c:lblOffset val="100"/>
        <c:noMultiLvlLbl val="0"/>
      </c:catAx>
      <c:valAx>
        <c:axId val="2427968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42524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SV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SV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Mujeres</c:v>
                </c:pt>
              </c:strCache>
            </c:strRef>
          </c:tx>
          <c:cat>
            <c:strRef>
              <c:f>Hoja1!$A$2:$A$9</c:f>
              <c:strCache>
                <c:ptCount val="8"/>
                <c:pt idx="0">
                  <c:v>Enfermedad en la Familia</c:v>
                </c:pt>
                <c:pt idx="1">
                  <c:v>Personas a cargo</c:v>
                </c:pt>
                <c:pt idx="2">
                  <c:v>Inversion en otro Negocio</c:v>
                </c:pt>
                <c:pt idx="3">
                  <c:v>Irresponsabilidad Mental</c:v>
                </c:pt>
                <c:pt idx="4">
                  <c:v>Juegos</c:v>
                </c:pt>
                <c:pt idx="5">
                  <c:v>Hombres</c:v>
                </c:pt>
                <c:pt idx="6">
                  <c:v>Acumulacion de Deudas</c:v>
                </c:pt>
                <c:pt idx="7">
                  <c:v>Nivel de vida Exagerado</c:v>
                </c:pt>
              </c:strCache>
            </c:strRef>
          </c:cat>
          <c:val>
            <c:numRef>
              <c:f>Hoja1!$B$2:$B$9</c:f>
              <c:numCache>
                <c:formatCode>General</c:formatCode>
                <c:ptCount val="8"/>
                <c:pt idx="0">
                  <c:v>2</c:v>
                </c:pt>
                <c:pt idx="1">
                  <c:v>4</c:v>
                </c:pt>
                <c:pt idx="2">
                  <c:v>1</c:v>
                </c:pt>
                <c:pt idx="3">
                  <c:v>3</c:v>
                </c:pt>
                <c:pt idx="4">
                  <c:v>2</c:v>
                </c:pt>
                <c:pt idx="5">
                  <c:v>2</c:v>
                </c:pt>
                <c:pt idx="6">
                  <c:v>11</c:v>
                </c:pt>
                <c:pt idx="7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SV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187EEC-182A-4659-8C8E-B356B0B22DE1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SV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07AD4C-2A26-4935-91C6-794CA7CD69A6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231090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17AD3F-6B04-4635-8035-FBBB67583DB4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C4FC28-8F32-4359-8110-BD1C75029F10}" type="slidenum">
              <a:rPr lang="es-SV" smtClean="0"/>
              <a:t>‹Nº›</a:t>
            </a:fld>
            <a:endParaRPr lang="es-SV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17AD3F-6B04-4635-8035-FBBB67583DB4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C4FC28-8F32-4359-8110-BD1C75029F10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17AD3F-6B04-4635-8035-FBBB67583DB4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C4FC28-8F32-4359-8110-BD1C75029F10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438400" y="3352800"/>
            <a:ext cx="6324600" cy="1371600"/>
          </a:xfrm>
        </p:spPr>
        <p:txBody>
          <a:bodyPr/>
          <a:lstStyle>
            <a:lvl1pPr>
              <a:lnSpc>
                <a:spcPct val="90000"/>
              </a:lnSpc>
              <a:defRPr sz="4800"/>
            </a:lvl1pPr>
          </a:lstStyle>
          <a:p>
            <a:pPr lvl="0"/>
            <a:r>
              <a:rPr lang="es-ES" noProof="0" smtClean="0"/>
              <a:t>Haga clic para modificar el estilo de título del patrón</a:t>
            </a:r>
            <a:endParaRPr lang="es-ES" noProof="0" smtClean="0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438400" y="4724400"/>
            <a:ext cx="6324600" cy="685800"/>
          </a:xfrm>
        </p:spPr>
        <p:txBody>
          <a:bodyPr/>
          <a:lstStyle>
            <a:lvl1pPr marL="0" indent="0">
              <a:lnSpc>
                <a:spcPct val="80000"/>
              </a:lnSpc>
              <a:buFont typeface="Wingdings" pitchFamily="2" charset="2"/>
              <a:buNone/>
              <a:defRPr sz="3200"/>
            </a:lvl1pPr>
          </a:lstStyle>
          <a:p>
            <a:pPr lvl="0"/>
            <a:r>
              <a:rPr lang="es-ES" noProof="0" smtClean="0"/>
              <a:t>Haga clic para modificar el estilo de subtítulo del patrón</a:t>
            </a:r>
            <a:endParaRPr lang="es-ES" noProof="0" smtClean="0"/>
          </a:p>
        </p:txBody>
      </p:sp>
    </p:spTree>
    <p:extLst>
      <p:ext uri="{BB962C8B-B14F-4D97-AF65-F5344CB8AC3E}">
        <p14:creationId xmlns:p14="http://schemas.microsoft.com/office/powerpoint/2010/main" val="31599379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57281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7847475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057400"/>
            <a:ext cx="3467100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57400"/>
            <a:ext cx="3467100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965834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6384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883033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3880607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55784454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17AD3F-6B04-4635-8035-FBBB67583DB4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C4FC28-8F32-4359-8110-BD1C75029F10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265645068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326186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685800"/>
            <a:ext cx="1771650" cy="48768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685800"/>
            <a:ext cx="5162550" cy="48768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712650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343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0181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3063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3892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4958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7349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908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17AD3F-6B04-4635-8035-FBBB67583DB4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C4FC28-8F32-4359-8110-BD1C75029F10}" type="slidenum">
              <a:rPr lang="es-SV" smtClean="0"/>
              <a:t>‹Nº›</a:t>
            </a:fld>
            <a:endParaRPr lang="es-SV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68675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1697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76742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464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17AD3F-6B04-4635-8035-FBBB67583DB4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C4FC28-8F32-4359-8110-BD1C75029F10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17AD3F-6B04-4635-8035-FBBB67583DB4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C4FC28-8F32-4359-8110-BD1C75029F10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17AD3F-6B04-4635-8035-FBBB67583DB4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C4FC28-8F32-4359-8110-BD1C75029F10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17AD3F-6B04-4635-8035-FBBB67583DB4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C4FC28-8F32-4359-8110-BD1C75029F10}" type="slidenum">
              <a:rPr lang="es-SV" smtClean="0"/>
              <a:t>‹Nº›</a:t>
            </a:fld>
            <a:endParaRPr lang="es-SV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17AD3F-6B04-4635-8035-FBBB67583DB4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C4FC28-8F32-4359-8110-BD1C75029F10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17AD3F-6B04-4635-8035-FBBB67583DB4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C4FC28-8F32-4359-8110-BD1C75029F10}" type="slidenum">
              <a:rPr lang="es-SV" smtClean="0"/>
              <a:t>‹Nº›</a:t>
            </a:fld>
            <a:endParaRPr lang="es-SV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517AD3F-6B04-4635-8035-FBBB67583DB4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SV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AC4FC28-8F32-4359-8110-BD1C75029F10}" type="slidenum">
              <a:rPr lang="es-SV" smtClean="0"/>
              <a:t>‹Nº›</a:t>
            </a:fld>
            <a:endParaRPr lang="es-SV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057400"/>
            <a:ext cx="70866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estilos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9713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685800"/>
            <a:ext cx="7086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16857710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 Narrow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 Narrow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 Narrow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 Narrow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 sz="24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 sz="20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270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0" descr="lmkg fhùre$^trle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1258888" y="1627188"/>
            <a:ext cx="7813675" cy="1225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tIns="180000" rIns="180000" bIns="180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SV" sz="2800" b="1" dirty="0" smtClean="0">
                <a:solidFill>
                  <a:srgbClr val="0C7CD2"/>
                </a:solidFill>
              </a:rPr>
              <a:t>PLANEACION, EJECUCIÓN E INFORME DE  </a:t>
            </a:r>
            <a:r>
              <a:rPr lang="es-SV" sz="2800" b="1" dirty="0">
                <a:solidFill>
                  <a:srgbClr val="0C7CD2"/>
                </a:solidFill>
              </a:rPr>
              <a:t>AUDITORIA </a:t>
            </a:r>
            <a:r>
              <a:rPr lang="es-SV" sz="2800" b="1" dirty="0" smtClean="0">
                <a:solidFill>
                  <a:srgbClr val="0C7CD2"/>
                </a:solidFill>
              </a:rPr>
              <a:t>FISCAL: SAGRY S.A. DE C.V.</a:t>
            </a:r>
            <a:endParaRPr lang="es-SV" sz="2800" b="1" dirty="0">
              <a:solidFill>
                <a:srgbClr val="0C7CD2"/>
              </a:solidFill>
            </a:endParaRPr>
          </a:p>
        </p:txBody>
      </p:sp>
      <p:pic>
        <p:nvPicPr>
          <p:cNvPr id="4" name="Picture 15" descr="http://1.bp.blogspot.com/-Bn8-YSVWqSA/TYpBwpcaCmI/AAAAAAAAAA4/PEri-UBQqDI/s305/logo%2Bue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47664" cy="19033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051720" y="116632"/>
            <a:ext cx="5940152" cy="8309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es-ES" sz="1600" b="1" dirty="0">
                <a:solidFill>
                  <a:srgbClr val="003366"/>
                </a:solidFill>
                <a:ea typeface="Calibri" pitchFamily="34" charset="0"/>
              </a:rPr>
              <a:t>UNIVERSIDAD DE EL SALVADOR</a:t>
            </a:r>
            <a:endParaRPr lang="es-SV" sz="1600" dirty="0">
              <a:solidFill>
                <a:srgbClr val="003366"/>
              </a:solidFill>
            </a:endParaRPr>
          </a:p>
          <a:p>
            <a:pPr algn="ctr" eaLnBrk="0" hangingPunct="0">
              <a:defRPr/>
            </a:pPr>
            <a:r>
              <a:rPr lang="es-ES" sz="1600" b="1" dirty="0">
                <a:solidFill>
                  <a:srgbClr val="003366"/>
                </a:solidFill>
                <a:ea typeface="Calibri" pitchFamily="34" charset="0"/>
              </a:rPr>
              <a:t>FACULTAD DE CIENCIAS ECONÓMICAS</a:t>
            </a:r>
            <a:endParaRPr lang="es-SV" sz="1600" dirty="0">
              <a:solidFill>
                <a:srgbClr val="003366"/>
              </a:solidFill>
            </a:endParaRPr>
          </a:p>
          <a:p>
            <a:pPr algn="ctr" eaLnBrk="0" hangingPunct="0">
              <a:defRPr/>
            </a:pPr>
            <a:r>
              <a:rPr lang="es-ES" sz="1600" b="1" dirty="0">
                <a:solidFill>
                  <a:srgbClr val="003366"/>
                </a:solidFill>
                <a:ea typeface="Calibri" pitchFamily="34" charset="0"/>
              </a:rPr>
              <a:t>ESCUELA DE CONTADURIA PUBLICA</a:t>
            </a:r>
            <a:endParaRPr lang="es-ES" sz="1600" dirty="0">
              <a:solidFill>
                <a:srgbClr val="003366"/>
              </a:solidFill>
            </a:endParaRPr>
          </a:p>
        </p:txBody>
      </p:sp>
      <p:sp>
        <p:nvSpPr>
          <p:cNvPr id="2056" name="5 Rectángulo"/>
          <p:cNvSpPr>
            <a:spLocks noChangeArrowheads="1"/>
          </p:cNvSpPr>
          <p:nvPr/>
        </p:nvSpPr>
        <p:spPr bwMode="auto">
          <a:xfrm>
            <a:off x="1258888" y="2852738"/>
            <a:ext cx="709295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SV" b="1" i="1">
                <a:latin typeface="Verdana" pitchFamily="34" charset="0"/>
              </a:rPr>
              <a:t>SEMINARIO DE AUDITORIA</a:t>
            </a:r>
          </a:p>
          <a:p>
            <a:pPr algn="ctr"/>
            <a:r>
              <a:rPr lang="es-SV" sz="1600" b="1" i="1">
                <a:latin typeface="Verdana" pitchFamily="34" charset="0"/>
              </a:rPr>
              <a:t>Grupo: 04</a:t>
            </a:r>
          </a:p>
          <a:p>
            <a:pPr algn="ctr"/>
            <a:r>
              <a:rPr lang="es-SV" sz="1600" b="1" i="1">
                <a:latin typeface="Verdana" pitchFamily="34" charset="0"/>
              </a:rPr>
              <a:t>Equipo: </a:t>
            </a:r>
          </a:p>
          <a:p>
            <a:pPr algn="ctr"/>
            <a:r>
              <a:rPr lang="es-SV" sz="1600" b="1" i="1">
                <a:latin typeface="Verdana" pitchFamily="34" charset="0"/>
              </a:rPr>
              <a:t>CUASIEGRESADOS AUDITORES Y CONSULTORES SA DE CV</a:t>
            </a:r>
            <a:endParaRPr lang="es-SV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8738" y="4301589"/>
            <a:ext cx="5258940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s-SV" sz="1600" b="1" dirty="0">
                <a:latin typeface="Calibri" pitchFamily="34" charset="0"/>
                <a:cs typeface="Calibri" pitchFamily="34" charset="0"/>
              </a:rPr>
              <a:t>Integrantes</a:t>
            </a:r>
            <a:r>
              <a:rPr lang="es-SV" sz="1600" b="1" dirty="0" smtClean="0">
                <a:latin typeface="Calibri" pitchFamily="34" charset="0"/>
                <a:cs typeface="Calibri" pitchFamily="34" charset="0"/>
              </a:rPr>
              <a:t>:</a:t>
            </a:r>
            <a:endParaRPr lang="es-SV" sz="1600" b="1" dirty="0">
              <a:latin typeface="Calibri" pitchFamily="34" charset="0"/>
              <a:cs typeface="Calibri" pitchFamily="34" charset="0"/>
            </a:endParaRPr>
          </a:p>
          <a:p>
            <a:pPr marL="342900" indent="-342900" eaLnBrk="0" hangingPunct="0">
              <a:spcBef>
                <a:spcPts val="600"/>
              </a:spcBef>
              <a:buFontTx/>
              <a:buBlip>
                <a:blip r:embed="rId4"/>
              </a:buBlip>
              <a:defRPr/>
            </a:pPr>
            <a:r>
              <a:rPr lang="es-SV" sz="1600" b="1" dirty="0">
                <a:latin typeface="+mn-lt"/>
              </a:rPr>
              <a:t>SINDY MARIELA CAMPOS </a:t>
            </a:r>
            <a:r>
              <a:rPr lang="es-SV" sz="1600" b="1" dirty="0" smtClean="0">
                <a:latin typeface="+mn-lt"/>
              </a:rPr>
              <a:t>HERNANDEZ</a:t>
            </a:r>
          </a:p>
          <a:p>
            <a:pPr marL="342900" indent="-342900" eaLnBrk="0" hangingPunct="0">
              <a:spcBef>
                <a:spcPts val="600"/>
              </a:spcBef>
              <a:buBlip>
                <a:blip r:embed="rId4"/>
              </a:buBlip>
              <a:defRPr/>
            </a:pPr>
            <a:r>
              <a:rPr lang="es-SV" sz="1600" b="1" dirty="0"/>
              <a:t>ROCIO YAMILETH CASTILLO </a:t>
            </a:r>
            <a:r>
              <a:rPr lang="es-SV" sz="1600" b="1" dirty="0" smtClean="0"/>
              <a:t>ORTIZ</a:t>
            </a:r>
            <a:endParaRPr lang="es-SV" sz="1600" b="1" dirty="0"/>
          </a:p>
          <a:p>
            <a:pPr marL="342900" indent="-342900" eaLnBrk="0" hangingPunct="0">
              <a:spcBef>
                <a:spcPts val="600"/>
              </a:spcBef>
              <a:buFontTx/>
              <a:buBlip>
                <a:blip r:embed="rId4"/>
              </a:buBlip>
              <a:defRPr/>
            </a:pPr>
            <a:r>
              <a:rPr lang="es-SV" sz="1600" b="1" dirty="0">
                <a:latin typeface="+mn-lt"/>
              </a:rPr>
              <a:t>JAIME  ERNESTO VELASQUEZ  MANZANARES</a:t>
            </a:r>
            <a:endParaRPr lang="es-SV" sz="1600" b="1" i="1" dirty="0">
              <a:latin typeface="+mn-lt"/>
            </a:endParaRPr>
          </a:p>
          <a:p>
            <a:pPr marL="342900" indent="-342900" eaLnBrk="0" hangingPunct="0">
              <a:spcBef>
                <a:spcPts val="600"/>
              </a:spcBef>
              <a:buFontTx/>
              <a:buBlip>
                <a:blip r:embed="rId4"/>
              </a:buBlip>
              <a:defRPr/>
            </a:pPr>
            <a:r>
              <a:rPr lang="es-SV" sz="1600" b="1" dirty="0">
                <a:latin typeface="+mn-lt"/>
              </a:rPr>
              <a:t>GIOVANNI DANIEL MONTANO APARICIO</a:t>
            </a:r>
            <a:endParaRPr lang="es-SV" sz="1600" b="1" i="1" dirty="0">
              <a:latin typeface="+mn-lt"/>
            </a:endParaRPr>
          </a:p>
          <a:p>
            <a:pPr marL="342900" indent="-342900" eaLnBrk="0" hangingPunct="0">
              <a:spcBef>
                <a:spcPts val="600"/>
              </a:spcBef>
              <a:buFontTx/>
              <a:buBlip>
                <a:blip r:embed="rId4"/>
              </a:buBlip>
              <a:defRPr/>
            </a:pPr>
            <a:r>
              <a:rPr lang="es-SV" sz="1600" b="1" dirty="0">
                <a:latin typeface="+mn-lt"/>
              </a:rPr>
              <a:t>YESENIA EROINA ESCOBAR DE LEON</a:t>
            </a:r>
          </a:p>
          <a:p>
            <a:pPr marL="342900" indent="-342900" eaLnBrk="0" hangingPunct="0">
              <a:spcBef>
                <a:spcPts val="600"/>
              </a:spcBef>
              <a:buFontTx/>
              <a:buBlip>
                <a:blip r:embed="rId4"/>
              </a:buBlip>
              <a:defRPr/>
            </a:pPr>
            <a:r>
              <a:rPr lang="es-SV" sz="1600" b="1" dirty="0">
                <a:latin typeface="+mn-lt"/>
              </a:rPr>
              <a:t>BYRON ALEXANDER SANDOVAL </a:t>
            </a:r>
            <a:r>
              <a:rPr lang="es-SV" sz="1600" b="1" dirty="0" smtClean="0">
                <a:latin typeface="+mn-lt"/>
              </a:rPr>
              <a:t>CERON</a:t>
            </a:r>
            <a:endParaRPr lang="es-SV" sz="1600" b="1" dirty="0">
              <a:latin typeface="+mn-lt"/>
            </a:endParaRPr>
          </a:p>
        </p:txBody>
      </p:sp>
      <p:sp>
        <p:nvSpPr>
          <p:cNvPr id="2058" name="Rectangle 9"/>
          <p:cNvSpPr>
            <a:spLocks noChangeArrowheads="1"/>
          </p:cNvSpPr>
          <p:nvPr/>
        </p:nvSpPr>
        <p:spPr bwMode="auto">
          <a:xfrm>
            <a:off x="4643438" y="4103688"/>
            <a:ext cx="46085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es-SV" sz="1600" b="1">
                <a:latin typeface="Cambria" pitchFamily="18" charset="0"/>
              </a:rPr>
              <a:t>LICENCIADO: JAVIER E. MIRANDA</a:t>
            </a:r>
            <a:endParaRPr lang="es-SV" sz="1600" b="1"/>
          </a:p>
        </p:txBody>
      </p:sp>
    </p:spTree>
    <p:extLst>
      <p:ext uri="{BB962C8B-B14F-4D97-AF65-F5344CB8AC3E}">
        <p14:creationId xmlns:p14="http://schemas.microsoft.com/office/powerpoint/2010/main" val="305537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SV" smtClean="0">
                <a:latin typeface="Times New Roman" pitchFamily="18" charset="0"/>
                <a:cs typeface="Times New Roman" pitchFamily="18" charset="0"/>
              </a:rPr>
              <a:t>Periodos del Desfalco</a:t>
            </a:r>
            <a:br>
              <a:rPr lang="es-SV" smtClean="0">
                <a:latin typeface="Times New Roman" pitchFamily="18" charset="0"/>
                <a:cs typeface="Times New Roman" pitchFamily="18" charset="0"/>
              </a:rPr>
            </a:br>
            <a:endParaRPr lang="es-S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26695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s-SV" dirty="0" smtClean="0"/>
              <a:t>   </a:t>
            </a:r>
            <a:r>
              <a:rPr lang="es-SV" dirty="0" smtClean="0">
                <a:latin typeface="Times New Roman" pitchFamily="18" charset="0"/>
                <a:cs typeface="Times New Roman" pitchFamily="18" charset="0"/>
              </a:rPr>
              <a:t>Algunos el periodo de desfalco se extendía a varios años.</a:t>
            </a:r>
          </a:p>
          <a:p>
            <a:pPr>
              <a:buNone/>
            </a:pPr>
            <a:endParaRPr lang="es-S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s-SV" dirty="0" smtClean="0">
                <a:latin typeface="Times New Roman" pitchFamily="18" charset="0"/>
                <a:cs typeface="Times New Roman" pitchFamily="18" charset="0"/>
              </a:rPr>
              <a:t>    En otros casos sumas valiosas de dinero fueron sustraídas en pocas semanas.</a:t>
            </a:r>
          </a:p>
          <a:p>
            <a:pPr>
              <a:buNone/>
            </a:pPr>
            <a:endParaRPr lang="es-S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s-SV" dirty="0" smtClean="0">
                <a:latin typeface="Times New Roman" pitchFamily="18" charset="0"/>
                <a:cs typeface="Times New Roman" pitchFamily="18" charset="0"/>
              </a:rPr>
              <a:t>    En promedio es de 2 años y medio.</a:t>
            </a:r>
          </a:p>
          <a:p>
            <a:pPr>
              <a:buNone/>
            </a:pPr>
            <a:endParaRPr lang="es-S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1428728" y="3929066"/>
            <a:ext cx="7498080" cy="226695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s-SV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es-SV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1357290" y="3786190"/>
            <a:ext cx="7498080" cy="278608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s-SV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es-SV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Duración</a:t>
            </a:r>
            <a:r>
              <a:rPr kumimoji="0" lang="es-SV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del Servicio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s-SV" sz="16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65760" marR="0" lvl="0" indent="-283464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s-SV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Hombres en promedio 9 años.</a:t>
            </a:r>
          </a:p>
          <a:p>
            <a:pPr marL="365760" marR="0" lvl="0" indent="-283464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s-SV" sz="2400" dirty="0" smtClean="0">
                <a:latin typeface="Times New Roman" pitchFamily="18" charset="0"/>
                <a:cs typeface="Times New Roman" pitchFamily="18" charset="0"/>
              </a:rPr>
              <a:t>Mujeres promedio de 7 años.</a:t>
            </a:r>
          </a:p>
          <a:p>
            <a:pPr marL="365760" marR="0" lvl="0" indent="-283464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lang="es-SV" sz="2400" dirty="0">
              <a:latin typeface="Times New Roman" pitchFamily="18" charset="0"/>
              <a:cs typeface="Times New Roman" pitchFamily="18" charset="0"/>
            </a:endParaRPr>
          </a:p>
          <a:p>
            <a:pPr marL="365760" marR="0" lvl="0" indent="-283464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lang="es-SV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marR="0" lvl="0" indent="-283464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s-SV" sz="2400" b="0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65760" marR="0" lvl="0" indent="-283464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s-SV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65760" marR="0" lvl="0" indent="-283464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s-SV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s-SV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SV" dirty="0" smtClean="0">
                <a:latin typeface="Times New Roman" pitchFamily="18" charset="0"/>
                <a:cs typeface="Times New Roman" pitchFamily="18" charset="0"/>
              </a:rPr>
              <a:t>Como terminan los Desfalcadores??</a:t>
            </a:r>
            <a:endParaRPr lang="es-S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785926"/>
            <a:ext cx="7498080" cy="4462474"/>
          </a:xfrm>
        </p:spPr>
        <p:txBody>
          <a:bodyPr/>
          <a:lstStyle/>
          <a:p>
            <a:pPr>
              <a:buNone/>
            </a:pPr>
            <a:r>
              <a:rPr lang="es-SV" sz="2400" dirty="0" smtClean="0">
                <a:latin typeface="Times New Roman" pitchFamily="18" charset="0"/>
                <a:cs typeface="Times New Roman" pitchFamily="18" charset="0"/>
              </a:rPr>
              <a:t>Desaparecimiento o Fuga:</a:t>
            </a:r>
          </a:p>
          <a:p>
            <a:pPr>
              <a:buNone/>
            </a:pPr>
            <a:r>
              <a:rPr lang="es-SV" sz="2400" dirty="0" smtClean="0">
                <a:latin typeface="Times New Roman" pitchFamily="18" charset="0"/>
                <a:cs typeface="Times New Roman" pitchFamily="18" charset="0"/>
              </a:rPr>
              <a:t>    Apenas un 2% entre ellos 22 hombres y 2 mujeres desaparecieron al mismo tiempo que su delito era descubierto.</a:t>
            </a:r>
          </a:p>
          <a:p>
            <a:pPr>
              <a:buNone/>
            </a:pPr>
            <a:endParaRPr lang="es-SV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s-SV" sz="2400" dirty="0" smtClean="0">
                <a:latin typeface="Times New Roman" pitchFamily="18" charset="0"/>
                <a:cs typeface="Times New Roman" pitchFamily="18" charset="0"/>
              </a:rPr>
              <a:t>Suicidios:</a:t>
            </a:r>
          </a:p>
          <a:p>
            <a:pPr>
              <a:buNone/>
            </a:pPr>
            <a:r>
              <a:rPr lang="es-SV" sz="2400" dirty="0" smtClean="0">
                <a:latin typeface="Times New Roman" pitchFamily="18" charset="0"/>
                <a:cs typeface="Times New Roman" pitchFamily="18" charset="0"/>
              </a:rPr>
              <a:t>   Un numero un tanto mayor prefirió suicidarse en lugar de fugarse, 28 hombres y 2 mujeres, en otros casos hubo muerte repentina y otros supuestamente muerte natural.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SV" dirty="0" smtClean="0">
                <a:latin typeface="Times New Roman" pitchFamily="18" charset="0"/>
                <a:cs typeface="Times New Roman" pitchFamily="18" charset="0"/>
              </a:rPr>
              <a:t>Que los Motiva??</a:t>
            </a:r>
            <a:endParaRPr lang="es-S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15153" y="1357298"/>
          <a:ext cx="8928847" cy="5500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1214414" y="571480"/>
          <a:ext cx="7720036" cy="5676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0" y="3356992"/>
            <a:ext cx="9144000" cy="2519536"/>
          </a:xfrm>
        </p:spPr>
        <p:txBody>
          <a:bodyPr/>
          <a:lstStyle/>
          <a:p>
            <a:pPr algn="ctr"/>
            <a:r>
              <a:rPr lang="es-ES" sz="6000" dirty="0" smtClean="0"/>
              <a:t>UN MIL UN DESFALCOS COMETIDOS EN LAS EMPRESAS COMERCIALES</a:t>
            </a:r>
            <a:endParaRPr lang="es-ES" sz="6000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2267744" y="5877272"/>
            <a:ext cx="6324600" cy="685800"/>
          </a:xfrm>
        </p:spPr>
        <p:txBody>
          <a:bodyPr/>
          <a:lstStyle/>
          <a:p>
            <a:r>
              <a:rPr lang="es-ES" dirty="0"/>
              <a:t>Ideas para hoy y mañana</a:t>
            </a:r>
          </a:p>
        </p:txBody>
      </p:sp>
    </p:spTree>
    <p:extLst>
      <p:ext uri="{BB962C8B-B14F-4D97-AF65-F5344CB8AC3E}">
        <p14:creationId xmlns:p14="http://schemas.microsoft.com/office/powerpoint/2010/main" val="4211489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tx1">
                <a:lumMod val="95000"/>
                <a:lumOff val="5000"/>
              </a:schemeClr>
            </a:gs>
            <a:gs pos="94000">
              <a:schemeClr val="tx2">
                <a:lumMod val="60000"/>
                <a:lumOff val="4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39902" y="1664231"/>
            <a:ext cx="7200898" cy="3724096"/>
          </a:xfrm>
          <a:prstGeom prst="rect">
            <a:avLst/>
          </a:prstGeom>
          <a:noFill/>
          <a:scene3d>
            <a:camera prst="perspectiveContrastingLeftFacing" fov="3600000">
              <a:rot lat="0" lon="2400000" rev="0"/>
            </a:camera>
            <a:lightRig rig="threePt" dir="t"/>
          </a:scene3d>
          <a:sp3d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s-ES_tradnl" sz="3200" i="1" dirty="0" smtClean="0">
                <a:solidFill>
                  <a:srgbClr val="1F497D">
                    <a:lumMod val="20000"/>
                    <a:lumOff val="80000"/>
                  </a:srgbClr>
                </a:solidFill>
                <a:latin typeface="Candara" pitchFamily="34" charset="0"/>
              </a:rPr>
              <a:t>CLASE DE CUELLO BLANCO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s-ES_tradnl" sz="3200" i="1" dirty="0" smtClean="0">
                <a:solidFill>
                  <a:srgbClr val="1F497D">
                    <a:lumMod val="20000"/>
                    <a:lumOff val="80000"/>
                  </a:srgbClr>
                </a:solidFill>
                <a:latin typeface="Candara" pitchFamily="34" charset="0"/>
              </a:rPr>
              <a:t>EDAD 36 AÑOS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s-ES_tradnl" sz="3200" i="1" dirty="0" smtClean="0">
                <a:solidFill>
                  <a:srgbClr val="1F497D">
                    <a:lumMod val="20000"/>
                    <a:lumOff val="80000"/>
                  </a:srgbClr>
                </a:solidFill>
                <a:latin typeface="Candara" pitchFamily="34" charset="0"/>
              </a:rPr>
              <a:t>CASADO, CON 2 HIJOS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s-ES_tradnl" sz="3200" i="1" dirty="0" smtClean="0">
                <a:solidFill>
                  <a:srgbClr val="1F497D">
                    <a:lumMod val="20000"/>
                    <a:lumOff val="80000"/>
                  </a:srgbClr>
                </a:solidFill>
                <a:latin typeface="Candara" pitchFamily="34" charset="0"/>
              </a:rPr>
              <a:t>NO ES PSICÓPATA O DE CARÁCTER DÉBIL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s-ES_tradnl" sz="3200" i="1" dirty="0" smtClean="0">
                <a:solidFill>
                  <a:srgbClr val="1F497D">
                    <a:lumMod val="20000"/>
                    <a:lumOff val="80000"/>
                  </a:srgbClr>
                </a:solidFill>
                <a:latin typeface="Candara" pitchFamily="34" charset="0"/>
              </a:rPr>
              <a:t>NO VIVE EN VECINDARIOS DONDE EL DELITO SE HA PROPAGADO</a:t>
            </a:r>
            <a:r>
              <a:rPr lang="es-ES_tradnl" sz="4400" i="1" dirty="0" smtClean="0">
                <a:solidFill>
                  <a:srgbClr val="1F497D">
                    <a:lumMod val="20000"/>
                    <a:lumOff val="80000"/>
                  </a:srgbClr>
                </a:solidFill>
                <a:latin typeface="Candara" pitchFamily="34" charset="0"/>
              </a:rPr>
              <a:t>.</a:t>
            </a:r>
            <a:endParaRPr lang="es-ES_tradnl" sz="4400" i="1" dirty="0" smtClean="0">
              <a:solidFill>
                <a:srgbClr val="1F497D">
                  <a:lumMod val="20000"/>
                  <a:lumOff val="80000"/>
                </a:srgbClr>
              </a:solidFill>
              <a:latin typeface="Candara" pitchFamily="34" charset="0"/>
            </a:endParaRPr>
          </a:p>
        </p:txBody>
      </p:sp>
      <p:grpSp>
        <p:nvGrpSpPr>
          <p:cNvPr id="1105" name="Group 1104"/>
          <p:cNvGrpSpPr/>
          <p:nvPr/>
        </p:nvGrpSpPr>
        <p:grpSpPr>
          <a:xfrm>
            <a:off x="1143000" y="2133600"/>
            <a:ext cx="1828800" cy="2285231"/>
            <a:chOff x="1143000" y="2133600"/>
            <a:chExt cx="1828800" cy="2285231"/>
          </a:xfrm>
          <a:scene3d>
            <a:camera prst="perspectiveRight"/>
            <a:lightRig rig="threePt" dir="t"/>
          </a:scene3d>
        </p:grpSpPr>
        <p:sp>
          <p:nvSpPr>
            <p:cNvPr id="6" name="Rectangle 5"/>
            <p:cNvSpPr/>
            <p:nvPr/>
          </p:nvSpPr>
          <p:spPr>
            <a:xfrm>
              <a:off x="1143000" y="2133600"/>
              <a:ext cx="1828800" cy="2285231"/>
            </a:xfrm>
            <a:prstGeom prst="rect">
              <a:avLst/>
            </a:prstGeom>
            <a:gradFill flip="none" rotWithShape="1">
              <a:gsLst>
                <a:gs pos="0">
                  <a:schemeClr val="tx2"/>
                </a:gs>
                <a:gs pos="50000">
                  <a:srgbClr val="3A6BA5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/>
            </a:bodyPr>
            <a:lstStyle/>
            <a:p>
              <a:pPr algn="ctr"/>
              <a:endParaRPr lang="es-ES_tradnl">
                <a:solidFill>
                  <a:prstClr val="white"/>
                </a:solidFill>
              </a:endParaRPr>
            </a:p>
          </p:txBody>
        </p:sp>
        <p:sp>
          <p:nvSpPr>
            <p:cNvPr id="1065" name="Freeform 108"/>
            <p:cNvSpPr>
              <a:spLocks/>
            </p:cNvSpPr>
            <p:nvPr/>
          </p:nvSpPr>
          <p:spPr bwMode="auto">
            <a:xfrm>
              <a:off x="1234440" y="2628900"/>
              <a:ext cx="1645920" cy="1727200"/>
            </a:xfrm>
            <a:custGeom>
              <a:avLst/>
              <a:gdLst>
                <a:gd name="T0" fmla="*/ 528 w 2336"/>
                <a:gd name="T1" fmla="*/ 347 h 2176"/>
                <a:gd name="T2" fmla="*/ 592 w 2336"/>
                <a:gd name="T3" fmla="*/ 214 h 2176"/>
                <a:gd name="T4" fmla="*/ 678 w 2336"/>
                <a:gd name="T5" fmla="*/ 139 h 2176"/>
                <a:gd name="T6" fmla="*/ 816 w 2336"/>
                <a:gd name="T7" fmla="*/ 81 h 2176"/>
                <a:gd name="T8" fmla="*/ 913 w 2336"/>
                <a:gd name="T9" fmla="*/ 6 h 2176"/>
                <a:gd name="T10" fmla="*/ 1126 w 2336"/>
                <a:gd name="T11" fmla="*/ 12 h 2176"/>
                <a:gd name="T12" fmla="*/ 1279 w 2336"/>
                <a:gd name="T13" fmla="*/ 22 h 2176"/>
                <a:gd name="T14" fmla="*/ 1301 w 2336"/>
                <a:gd name="T15" fmla="*/ 0 h 2176"/>
                <a:gd name="T16" fmla="*/ 1419 w 2336"/>
                <a:gd name="T17" fmla="*/ 70 h 2176"/>
                <a:gd name="T18" fmla="*/ 1557 w 2336"/>
                <a:gd name="T19" fmla="*/ 107 h 2176"/>
                <a:gd name="T20" fmla="*/ 1738 w 2336"/>
                <a:gd name="T21" fmla="*/ 225 h 2176"/>
                <a:gd name="T22" fmla="*/ 1781 w 2336"/>
                <a:gd name="T23" fmla="*/ 358 h 2176"/>
                <a:gd name="T24" fmla="*/ 1866 w 2336"/>
                <a:gd name="T25" fmla="*/ 647 h 2176"/>
                <a:gd name="T26" fmla="*/ 1835 w 2336"/>
                <a:gd name="T27" fmla="*/ 838 h 2176"/>
                <a:gd name="T28" fmla="*/ 1835 w 2336"/>
                <a:gd name="T29" fmla="*/ 913 h 2176"/>
                <a:gd name="T30" fmla="*/ 1861 w 2336"/>
                <a:gd name="T31" fmla="*/ 935 h 2176"/>
                <a:gd name="T32" fmla="*/ 1877 w 2336"/>
                <a:gd name="T33" fmla="*/ 1094 h 2176"/>
                <a:gd name="T34" fmla="*/ 1839 w 2336"/>
                <a:gd name="T35" fmla="*/ 1206 h 2176"/>
                <a:gd name="T36" fmla="*/ 1744 w 2336"/>
                <a:gd name="T37" fmla="*/ 1295 h 2176"/>
                <a:gd name="T38" fmla="*/ 1642 w 2336"/>
                <a:gd name="T39" fmla="*/ 1435 h 2176"/>
                <a:gd name="T40" fmla="*/ 1610 w 2336"/>
                <a:gd name="T41" fmla="*/ 1435 h 2176"/>
                <a:gd name="T42" fmla="*/ 1626 w 2336"/>
                <a:gd name="T43" fmla="*/ 1531 h 2176"/>
                <a:gd name="T44" fmla="*/ 1626 w 2336"/>
                <a:gd name="T45" fmla="*/ 1579 h 2176"/>
                <a:gd name="T46" fmla="*/ 1711 w 2336"/>
                <a:gd name="T47" fmla="*/ 1717 h 2176"/>
                <a:gd name="T48" fmla="*/ 1776 w 2336"/>
                <a:gd name="T49" fmla="*/ 1851 h 2176"/>
                <a:gd name="T50" fmla="*/ 1835 w 2336"/>
                <a:gd name="T51" fmla="*/ 1920 h 2176"/>
                <a:gd name="T52" fmla="*/ 2069 w 2336"/>
                <a:gd name="T53" fmla="*/ 1995 h 2176"/>
                <a:gd name="T54" fmla="*/ 2251 w 2336"/>
                <a:gd name="T55" fmla="*/ 2070 h 2176"/>
                <a:gd name="T56" fmla="*/ 2336 w 2336"/>
                <a:gd name="T57" fmla="*/ 2149 h 2176"/>
                <a:gd name="T58" fmla="*/ 2336 w 2336"/>
                <a:gd name="T59" fmla="*/ 2176 h 2176"/>
                <a:gd name="T60" fmla="*/ 0 w 2336"/>
                <a:gd name="T61" fmla="*/ 2176 h 2176"/>
                <a:gd name="T62" fmla="*/ 0 w 2336"/>
                <a:gd name="T63" fmla="*/ 2107 h 2176"/>
                <a:gd name="T64" fmla="*/ 267 w 2336"/>
                <a:gd name="T65" fmla="*/ 1963 h 2176"/>
                <a:gd name="T66" fmla="*/ 475 w 2336"/>
                <a:gd name="T67" fmla="*/ 1857 h 2176"/>
                <a:gd name="T68" fmla="*/ 613 w 2336"/>
                <a:gd name="T69" fmla="*/ 1691 h 2176"/>
                <a:gd name="T70" fmla="*/ 651 w 2336"/>
                <a:gd name="T71" fmla="*/ 1627 h 2176"/>
                <a:gd name="T72" fmla="*/ 672 w 2336"/>
                <a:gd name="T73" fmla="*/ 1520 h 2176"/>
                <a:gd name="T74" fmla="*/ 715 w 2336"/>
                <a:gd name="T75" fmla="*/ 1498 h 2176"/>
                <a:gd name="T76" fmla="*/ 715 w 2336"/>
                <a:gd name="T77" fmla="*/ 1435 h 2176"/>
                <a:gd name="T78" fmla="*/ 645 w 2336"/>
                <a:gd name="T79" fmla="*/ 1387 h 2176"/>
                <a:gd name="T80" fmla="*/ 570 w 2336"/>
                <a:gd name="T81" fmla="*/ 1253 h 2176"/>
                <a:gd name="T82" fmla="*/ 485 w 2336"/>
                <a:gd name="T83" fmla="*/ 1206 h 2176"/>
                <a:gd name="T84" fmla="*/ 459 w 2336"/>
                <a:gd name="T85" fmla="*/ 1066 h 2176"/>
                <a:gd name="T86" fmla="*/ 481 w 2336"/>
                <a:gd name="T87" fmla="*/ 945 h 2176"/>
                <a:gd name="T88" fmla="*/ 513 w 2336"/>
                <a:gd name="T89" fmla="*/ 907 h 2176"/>
                <a:gd name="T90" fmla="*/ 475 w 2336"/>
                <a:gd name="T91" fmla="*/ 710 h 2176"/>
                <a:gd name="T92" fmla="*/ 469 w 2336"/>
                <a:gd name="T93" fmla="*/ 539 h 2176"/>
                <a:gd name="T94" fmla="*/ 517 w 2336"/>
                <a:gd name="T95" fmla="*/ 406 h 2176"/>
                <a:gd name="T96" fmla="*/ 544 w 2336"/>
                <a:gd name="T97" fmla="*/ 363 h 2176"/>
                <a:gd name="T98" fmla="*/ 528 w 2336"/>
                <a:gd name="T99" fmla="*/ 347 h 2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36" h="2176">
                  <a:moveTo>
                    <a:pt x="528" y="347"/>
                  </a:moveTo>
                  <a:lnTo>
                    <a:pt x="592" y="214"/>
                  </a:lnTo>
                  <a:lnTo>
                    <a:pt x="678" y="139"/>
                  </a:lnTo>
                  <a:lnTo>
                    <a:pt x="816" y="81"/>
                  </a:lnTo>
                  <a:lnTo>
                    <a:pt x="913" y="6"/>
                  </a:lnTo>
                  <a:lnTo>
                    <a:pt x="1126" y="12"/>
                  </a:lnTo>
                  <a:lnTo>
                    <a:pt x="1279" y="22"/>
                  </a:lnTo>
                  <a:lnTo>
                    <a:pt x="1301" y="0"/>
                  </a:lnTo>
                  <a:lnTo>
                    <a:pt x="1419" y="70"/>
                  </a:lnTo>
                  <a:lnTo>
                    <a:pt x="1557" y="107"/>
                  </a:lnTo>
                  <a:lnTo>
                    <a:pt x="1738" y="225"/>
                  </a:lnTo>
                  <a:lnTo>
                    <a:pt x="1781" y="358"/>
                  </a:lnTo>
                  <a:lnTo>
                    <a:pt x="1866" y="647"/>
                  </a:lnTo>
                  <a:lnTo>
                    <a:pt x="1835" y="838"/>
                  </a:lnTo>
                  <a:lnTo>
                    <a:pt x="1835" y="913"/>
                  </a:lnTo>
                  <a:lnTo>
                    <a:pt x="1861" y="935"/>
                  </a:lnTo>
                  <a:lnTo>
                    <a:pt x="1877" y="1094"/>
                  </a:lnTo>
                  <a:lnTo>
                    <a:pt x="1839" y="1206"/>
                  </a:lnTo>
                  <a:lnTo>
                    <a:pt x="1744" y="1295"/>
                  </a:lnTo>
                  <a:lnTo>
                    <a:pt x="1642" y="1435"/>
                  </a:lnTo>
                  <a:lnTo>
                    <a:pt x="1610" y="1435"/>
                  </a:lnTo>
                  <a:lnTo>
                    <a:pt x="1626" y="1531"/>
                  </a:lnTo>
                  <a:lnTo>
                    <a:pt x="1626" y="1579"/>
                  </a:lnTo>
                  <a:lnTo>
                    <a:pt x="1711" y="1717"/>
                  </a:lnTo>
                  <a:lnTo>
                    <a:pt x="1776" y="1851"/>
                  </a:lnTo>
                  <a:lnTo>
                    <a:pt x="1835" y="1920"/>
                  </a:lnTo>
                  <a:lnTo>
                    <a:pt x="2069" y="1995"/>
                  </a:lnTo>
                  <a:lnTo>
                    <a:pt x="2251" y="2070"/>
                  </a:lnTo>
                  <a:lnTo>
                    <a:pt x="2336" y="2149"/>
                  </a:lnTo>
                  <a:lnTo>
                    <a:pt x="2336" y="2176"/>
                  </a:lnTo>
                  <a:lnTo>
                    <a:pt x="0" y="2176"/>
                  </a:lnTo>
                  <a:lnTo>
                    <a:pt x="0" y="2107"/>
                  </a:lnTo>
                  <a:lnTo>
                    <a:pt x="267" y="1963"/>
                  </a:lnTo>
                  <a:lnTo>
                    <a:pt x="475" y="1857"/>
                  </a:lnTo>
                  <a:lnTo>
                    <a:pt x="613" y="1691"/>
                  </a:lnTo>
                  <a:lnTo>
                    <a:pt x="651" y="1627"/>
                  </a:lnTo>
                  <a:lnTo>
                    <a:pt x="672" y="1520"/>
                  </a:lnTo>
                  <a:lnTo>
                    <a:pt x="715" y="1498"/>
                  </a:lnTo>
                  <a:lnTo>
                    <a:pt x="715" y="1435"/>
                  </a:lnTo>
                  <a:lnTo>
                    <a:pt x="645" y="1387"/>
                  </a:lnTo>
                  <a:lnTo>
                    <a:pt x="570" y="1253"/>
                  </a:lnTo>
                  <a:lnTo>
                    <a:pt x="485" y="1206"/>
                  </a:lnTo>
                  <a:lnTo>
                    <a:pt x="459" y="1066"/>
                  </a:lnTo>
                  <a:lnTo>
                    <a:pt x="481" y="945"/>
                  </a:lnTo>
                  <a:lnTo>
                    <a:pt x="513" y="907"/>
                  </a:lnTo>
                  <a:lnTo>
                    <a:pt x="475" y="710"/>
                  </a:lnTo>
                  <a:lnTo>
                    <a:pt x="469" y="539"/>
                  </a:lnTo>
                  <a:lnTo>
                    <a:pt x="517" y="406"/>
                  </a:lnTo>
                  <a:lnTo>
                    <a:pt x="544" y="363"/>
                  </a:lnTo>
                  <a:lnTo>
                    <a:pt x="528" y="347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>
                <a:solidFill>
                  <a:prstClr val="black"/>
                </a:solidFill>
              </a:endParaRPr>
            </a:p>
          </p:txBody>
        </p:sp>
      </p:grpSp>
      <p:pic>
        <p:nvPicPr>
          <p:cNvPr id="1026" name="Picture 2" descr="C:\Users\Rocio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836" y="2187575"/>
            <a:ext cx="1539592" cy="222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971600" y="764704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3600" b="1" dirty="0" smtClean="0"/>
              <a:t>RETRATO DEL DESFALCADOR </a:t>
            </a:r>
            <a:endParaRPr lang="es-SV" sz="3600" b="1" dirty="0"/>
          </a:p>
        </p:txBody>
      </p:sp>
    </p:spTree>
    <p:extLst>
      <p:ext uri="{BB962C8B-B14F-4D97-AF65-F5344CB8AC3E}">
        <p14:creationId xmlns:p14="http://schemas.microsoft.com/office/powerpoint/2010/main" val="28949289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SV" dirty="0" smtClean="0"/>
              <a:t>OTRAS CARACTERISTICAS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87624" y="1340768"/>
            <a:ext cx="7498080" cy="4800600"/>
          </a:xfrm>
        </p:spPr>
        <p:txBody>
          <a:bodyPr>
            <a:noAutofit/>
          </a:bodyPr>
          <a:lstStyle/>
          <a:p>
            <a:r>
              <a:rPr lang="es-SV" sz="2400" dirty="0" smtClean="0"/>
              <a:t>Educación buena.</a:t>
            </a:r>
          </a:p>
          <a:p>
            <a:r>
              <a:rPr lang="es-SV" sz="2400" dirty="0" smtClean="0"/>
              <a:t>Sueldo de $2,000.00 ; Aproxima $1,300.00</a:t>
            </a:r>
          </a:p>
          <a:p>
            <a:r>
              <a:rPr lang="es-SV" sz="2400" dirty="0" smtClean="0"/>
              <a:t>Vive con cierto confort.</a:t>
            </a:r>
          </a:p>
          <a:p>
            <a:r>
              <a:rPr lang="es-SV" sz="2400" dirty="0" smtClean="0"/>
              <a:t>Automóvil de segunda mano</a:t>
            </a:r>
          </a:p>
          <a:p>
            <a:r>
              <a:rPr lang="es-SV" sz="2400" dirty="0" smtClean="0"/>
              <a:t>Viajes de vacaciones de fin de semana y los determinados años de servicio.</a:t>
            </a:r>
          </a:p>
          <a:p>
            <a:r>
              <a:rPr lang="es-SV" sz="2400" dirty="0" smtClean="0"/>
              <a:t>Simpático</a:t>
            </a:r>
          </a:p>
          <a:p>
            <a:r>
              <a:rPr lang="es-SV" sz="2400" dirty="0" smtClean="0"/>
              <a:t>Participa en actividades sociales y de la comunidad.</a:t>
            </a:r>
          </a:p>
          <a:p>
            <a:r>
              <a:rPr lang="es-SV" sz="2400" dirty="0" smtClean="0"/>
              <a:t>Aficionado a las diversiones, la bebida.</a:t>
            </a:r>
          </a:p>
          <a:p>
            <a:r>
              <a:rPr lang="es-SV" sz="2400" dirty="0" smtClean="0"/>
              <a:t>Competente e inteligente</a:t>
            </a:r>
          </a:p>
          <a:p>
            <a:r>
              <a:rPr lang="es-SV" sz="2400" dirty="0" smtClean="0"/>
              <a:t>Persona de absoluta confianza</a:t>
            </a:r>
          </a:p>
          <a:p>
            <a:endParaRPr lang="es-SV" sz="2400" dirty="0"/>
          </a:p>
        </p:txBody>
      </p:sp>
      <p:pic>
        <p:nvPicPr>
          <p:cNvPr id="2051" name="Picture 3" descr="C:\Users\Rocio\Desktop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856" y="5065139"/>
            <a:ext cx="1296144" cy="1694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281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920880" cy="1143000"/>
          </a:xfrm>
        </p:spPr>
        <p:txBody>
          <a:bodyPr>
            <a:noAutofit/>
          </a:bodyPr>
          <a:lstStyle/>
          <a:p>
            <a:r>
              <a:rPr lang="es-SV" sz="3600" dirty="0" smtClean="0"/>
              <a:t>CAUSAS DE SER UN DESFALCADOR</a:t>
            </a:r>
            <a:endParaRPr lang="es-SV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SV" sz="2400" dirty="0" smtClean="0"/>
              <a:t>Mediocre hombre de negocios</a:t>
            </a:r>
          </a:p>
          <a:p>
            <a:r>
              <a:rPr lang="es-SV" sz="2400" dirty="0" smtClean="0"/>
              <a:t>Créditos sin prudencia</a:t>
            </a:r>
          </a:p>
          <a:p>
            <a:r>
              <a:rPr lang="es-SV" sz="2400" dirty="0" smtClean="0"/>
              <a:t>Excesivamente ambicioso </a:t>
            </a:r>
          </a:p>
          <a:p>
            <a:r>
              <a:rPr lang="es-SV" sz="2400" dirty="0" smtClean="0"/>
              <a:t>Negocio privado propio, simultáneamente con un empleo </a:t>
            </a:r>
          </a:p>
          <a:p>
            <a:r>
              <a:rPr lang="es-SV" sz="2400" dirty="0" smtClean="0"/>
              <a:t>Convencido de que es tratado sin justicia</a:t>
            </a:r>
          </a:p>
          <a:p>
            <a:r>
              <a:rPr lang="es-SV" sz="2400" dirty="0" smtClean="0"/>
              <a:t>Patrón descuidado.</a:t>
            </a:r>
          </a:p>
          <a:p>
            <a:r>
              <a:rPr lang="es-SV" sz="2400" dirty="0" smtClean="0"/>
              <a:t>Intranquilidad domestica </a:t>
            </a:r>
          </a:p>
          <a:p>
            <a:r>
              <a:rPr lang="es-SV" sz="2400" dirty="0" smtClean="0"/>
              <a:t>Hijos enfermos, con graves problemas sociales y económicos.</a:t>
            </a:r>
          </a:p>
          <a:p>
            <a:pPr marL="82296" indent="0">
              <a:buNone/>
            </a:pPr>
            <a:endParaRPr lang="es-SV" sz="2400" dirty="0" smtClean="0"/>
          </a:p>
          <a:p>
            <a:endParaRPr lang="es-SV" sz="2400" dirty="0" smtClean="0"/>
          </a:p>
          <a:p>
            <a:endParaRPr lang="es-SV" sz="2400" dirty="0" smtClean="0"/>
          </a:p>
          <a:p>
            <a:endParaRPr lang="es-SV" dirty="0" smtClean="0"/>
          </a:p>
          <a:p>
            <a:endParaRPr lang="es-SV" dirty="0"/>
          </a:p>
        </p:txBody>
      </p:sp>
      <p:pic>
        <p:nvPicPr>
          <p:cNvPr id="3074" name="Picture 2" descr="https://encrypted-tbn2.gstatic.com/images?q=tbn:ANd9GcSJs1HC05KLSGCiPiwI5asRNQvociSk-A5xNEjMmo_mcrU-zhq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198" y="4773876"/>
            <a:ext cx="1464940" cy="2084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35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SV" sz="3200" dirty="0" smtClean="0"/>
              <a:t>ARGUMENTOS CUANDO SE DESCUBRE EL DELITO</a:t>
            </a:r>
            <a:endParaRPr lang="es-SV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03648" y="1772816"/>
            <a:ext cx="7498080" cy="4800600"/>
          </a:xfrm>
        </p:spPr>
        <p:txBody>
          <a:bodyPr/>
          <a:lstStyle/>
          <a:p>
            <a:pPr marL="82296" indent="0">
              <a:buNone/>
            </a:pPr>
            <a:endParaRPr lang="es-SV" sz="2800" dirty="0"/>
          </a:p>
          <a:p>
            <a:r>
              <a:rPr lang="es-SV" sz="2800" dirty="0" smtClean="0"/>
              <a:t>EL 99% , No ha hecho otra cosa que prestar dinero y negaría indignado que es un ladrón.</a:t>
            </a:r>
          </a:p>
          <a:p>
            <a:pPr marL="82296" indent="0">
              <a:buNone/>
            </a:pPr>
            <a:endParaRPr lang="es-SV" sz="2800" dirty="0" smtClean="0"/>
          </a:p>
          <a:p>
            <a:r>
              <a:rPr lang="es-SV" sz="2800" dirty="0" smtClean="0"/>
              <a:t>Sostiene que su primera sustracción se dio por grave enfermedad o pérdida económica.</a:t>
            </a:r>
          </a:p>
          <a:p>
            <a:endParaRPr lang="es-SV" dirty="0" smtClean="0"/>
          </a:p>
          <a:p>
            <a:pPr marL="82296" indent="0">
              <a:buNone/>
            </a:pPr>
            <a:endParaRPr lang="es-SV" dirty="0"/>
          </a:p>
        </p:txBody>
      </p:sp>
      <p:pic>
        <p:nvPicPr>
          <p:cNvPr id="4098" name="Picture 2" descr="https://encrypted-tbn0.gstatic.com/images?q=tbn:ANd9GcS8xCao7HQ3fzvpC9Kosi8De4TVD6qYKAh-3QXkAfNoJ-AFBsgnu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941168"/>
            <a:ext cx="1905000" cy="178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990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SV" dirty="0" smtClean="0"/>
              <a:t>PRÉSTAMOS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SV" dirty="0" smtClean="0"/>
              <a:t>Los 963 hombres  y 38 mujeres se llevaron $ </a:t>
            </a:r>
            <a:r>
              <a:rPr lang="es-SV" dirty="0"/>
              <a:t>6,127,918.01</a:t>
            </a:r>
            <a:endParaRPr lang="es-SV" dirty="0" smtClean="0"/>
          </a:p>
          <a:p>
            <a:endParaRPr lang="es-SV" dirty="0"/>
          </a:p>
          <a:p>
            <a:r>
              <a:rPr lang="es-SV" dirty="0" smtClean="0"/>
              <a:t>Cada uno de los hombres robo 6,363.02 y cada mujer $4,129.42</a:t>
            </a:r>
          </a:p>
          <a:p>
            <a:endParaRPr lang="es-SV" dirty="0"/>
          </a:p>
          <a:p>
            <a:r>
              <a:rPr lang="es-SV" dirty="0" smtClean="0"/>
              <a:t>Pérdidas sufridas 90%  más de lo asegurado. Excediendo de estos            $2, 922,316.28 índice de error por el riesgo de manejo</a:t>
            </a:r>
          </a:p>
          <a:p>
            <a:pPr marL="82296" indent="0">
              <a:buNone/>
            </a:pPr>
            <a:endParaRPr lang="es-SV" dirty="0" smtClean="0"/>
          </a:p>
          <a:p>
            <a:pPr marL="82296" indent="0">
              <a:buNone/>
            </a:pP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327809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85786" y="500042"/>
            <a:ext cx="7772400" cy="1470025"/>
          </a:xfrm>
        </p:spPr>
        <p:txBody>
          <a:bodyPr/>
          <a:lstStyle/>
          <a:p>
            <a:pPr algn="ctr"/>
            <a:r>
              <a:rPr lang="es-SV" dirty="0" smtClean="0">
                <a:latin typeface="Times New Roman" pitchFamily="18" charset="0"/>
                <a:cs typeface="Times New Roman" pitchFamily="18" charset="0"/>
              </a:rPr>
              <a:t>La mayoría son casados</a:t>
            </a:r>
            <a:endParaRPr lang="es-S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4 Gráfico"/>
          <p:cNvGraphicFramePr/>
          <p:nvPr/>
        </p:nvGraphicFramePr>
        <p:xfrm>
          <a:off x="1071538" y="2500306"/>
          <a:ext cx="4000528" cy="3571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5 Gráfico"/>
          <p:cNvGraphicFramePr/>
          <p:nvPr/>
        </p:nvGraphicFramePr>
        <p:xfrm>
          <a:off x="5214942" y="2428868"/>
          <a:ext cx="3571900" cy="385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SV" dirty="0" smtClean="0">
                <a:latin typeface="Times New Roman" pitchFamily="18" charset="0"/>
                <a:cs typeface="Times New Roman" pitchFamily="18" charset="0"/>
              </a:rPr>
              <a:t>Edades</a:t>
            </a:r>
            <a:endParaRPr lang="es-S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857364"/>
            <a:ext cx="7498080" cy="4391036"/>
          </a:xfrm>
        </p:spPr>
        <p:txBody>
          <a:bodyPr/>
          <a:lstStyle/>
          <a:p>
            <a:pPr>
              <a:buNone/>
            </a:pPr>
            <a:endParaRPr lang="es-SV" dirty="0" smtClean="0"/>
          </a:p>
          <a:p>
            <a:pPr>
              <a:buNone/>
            </a:pPr>
            <a:r>
              <a:rPr lang="es-SV" dirty="0" smtClean="0">
                <a:latin typeface="Times New Roman" pitchFamily="18" charset="0"/>
                <a:cs typeface="Times New Roman" pitchFamily="18" charset="0"/>
              </a:rPr>
              <a:t>Hombres: Promedio de 36 años.</a:t>
            </a:r>
          </a:p>
          <a:p>
            <a:pPr>
              <a:buNone/>
            </a:pPr>
            <a:endParaRPr lang="es-S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s-S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s-SV" dirty="0" smtClean="0">
                <a:latin typeface="Times New Roman" pitchFamily="18" charset="0"/>
                <a:cs typeface="Times New Roman" pitchFamily="18" charset="0"/>
              </a:rPr>
              <a:t>Mujeres: Promedio de 31 años.</a:t>
            </a:r>
          </a:p>
          <a:p>
            <a:pPr>
              <a:buNone/>
            </a:pPr>
            <a:endParaRPr lang="es-SV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ecommending a Strategy">
  <a:themeElements>
    <a:clrScheme name="Office Theme 1">
      <a:dk1>
        <a:srgbClr val="009999"/>
      </a:dk1>
      <a:lt1>
        <a:srgbClr val="FFFFFF"/>
      </a:lt1>
      <a:dk2>
        <a:srgbClr val="000066"/>
      </a:dk2>
      <a:lt2>
        <a:srgbClr val="339966"/>
      </a:lt2>
      <a:accent1>
        <a:srgbClr val="00CC99"/>
      </a:accent1>
      <a:accent2>
        <a:srgbClr val="0099CC"/>
      </a:accent2>
      <a:accent3>
        <a:srgbClr val="AAAAB8"/>
      </a:accent3>
      <a:accent4>
        <a:srgbClr val="DADADA"/>
      </a:accent4>
      <a:accent5>
        <a:srgbClr val="AAE2CA"/>
      </a:accent5>
      <a:accent6>
        <a:srgbClr val="008AB9"/>
      </a:accent6>
      <a:hlink>
        <a:srgbClr val="336699"/>
      </a:hlink>
      <a:folHlink>
        <a:srgbClr val="B2B2B2"/>
      </a:folHlink>
    </a:clrScheme>
    <a:fontScheme name="Office Them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9999"/>
        </a:dk1>
        <a:lt1>
          <a:srgbClr val="FFFFFF"/>
        </a:lt1>
        <a:dk2>
          <a:srgbClr val="000066"/>
        </a:dk2>
        <a:lt2>
          <a:srgbClr val="339966"/>
        </a:lt2>
        <a:accent1>
          <a:srgbClr val="00CC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E2CA"/>
        </a:accent5>
        <a:accent6>
          <a:srgbClr val="008AB9"/>
        </a:accent6>
        <a:hlink>
          <a:srgbClr val="33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9900"/>
        </a:dk2>
        <a:lt2>
          <a:srgbClr val="CC0000"/>
        </a:lt2>
        <a:accent1>
          <a:srgbClr val="CCCC00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2D2DB9"/>
        </a:accent6>
        <a:hlink>
          <a:srgbClr val="00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333399"/>
        </a:dk1>
        <a:lt1>
          <a:srgbClr val="FFFFCC"/>
        </a:lt1>
        <a:dk2>
          <a:srgbClr val="000000"/>
        </a:dk2>
        <a:lt2>
          <a:srgbClr val="0000FF"/>
        </a:lt2>
        <a:accent1>
          <a:srgbClr val="800000"/>
        </a:accent1>
        <a:accent2>
          <a:srgbClr val="3366CC"/>
        </a:accent2>
        <a:accent3>
          <a:srgbClr val="AAAAAA"/>
        </a:accent3>
        <a:accent4>
          <a:srgbClr val="DADAAE"/>
        </a:accent4>
        <a:accent5>
          <a:srgbClr val="C0AAAA"/>
        </a:accent5>
        <a:accent6>
          <a:srgbClr val="2D5CB9"/>
        </a:accent6>
        <a:hlink>
          <a:srgbClr val="FFFF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CC3300"/>
        </a:dk1>
        <a:lt1>
          <a:srgbClr val="FFFFCC"/>
        </a:lt1>
        <a:dk2>
          <a:srgbClr val="000000"/>
        </a:dk2>
        <a:lt2>
          <a:srgbClr val="CC6600"/>
        </a:lt2>
        <a:accent1>
          <a:srgbClr val="993300"/>
        </a:accent1>
        <a:accent2>
          <a:srgbClr val="808000"/>
        </a:accent2>
        <a:accent3>
          <a:srgbClr val="AAAAAA"/>
        </a:accent3>
        <a:accent4>
          <a:srgbClr val="DADAAE"/>
        </a:accent4>
        <a:accent5>
          <a:srgbClr val="CAADAA"/>
        </a:accent5>
        <a:accent6>
          <a:srgbClr val="7373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66CCFF"/>
        </a:dk1>
        <a:lt1>
          <a:srgbClr val="CCECFF"/>
        </a:lt1>
        <a:dk2>
          <a:srgbClr val="000000"/>
        </a:dk2>
        <a:lt2>
          <a:srgbClr val="9999FF"/>
        </a:lt2>
        <a:accent1>
          <a:srgbClr val="FFFFFF"/>
        </a:accent1>
        <a:accent2>
          <a:srgbClr val="99CCFF"/>
        </a:accent2>
        <a:accent3>
          <a:srgbClr val="AAAAAA"/>
        </a:accent3>
        <a:accent4>
          <a:srgbClr val="AEC9DA"/>
        </a:accent4>
        <a:accent5>
          <a:srgbClr val="FFFFFF"/>
        </a:accent5>
        <a:accent6>
          <a:srgbClr val="8AB9E7"/>
        </a:accent6>
        <a:hlink>
          <a:srgbClr val="CCE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993366"/>
        </a:dk1>
        <a:lt1>
          <a:srgbClr val="FFFFCC"/>
        </a:lt1>
        <a:dk2>
          <a:srgbClr val="333399"/>
        </a:dk2>
        <a:lt2>
          <a:srgbClr val="0066FF"/>
        </a:lt2>
        <a:accent1>
          <a:srgbClr val="6600FF"/>
        </a:accent1>
        <a:accent2>
          <a:srgbClr val="0099CC"/>
        </a:accent2>
        <a:accent3>
          <a:srgbClr val="ADADCA"/>
        </a:accent3>
        <a:accent4>
          <a:srgbClr val="DADAAE"/>
        </a:accent4>
        <a:accent5>
          <a:srgbClr val="B8AAFF"/>
        </a:accent5>
        <a:accent6>
          <a:srgbClr val="008AB9"/>
        </a:accent6>
        <a:hlink>
          <a:srgbClr val="66FF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993366"/>
        </a:dk1>
        <a:lt1>
          <a:srgbClr val="EAEAEA"/>
        </a:lt1>
        <a:dk2>
          <a:srgbClr val="660066"/>
        </a:dk2>
        <a:lt2>
          <a:srgbClr val="CC0000"/>
        </a:lt2>
        <a:accent1>
          <a:srgbClr val="A50021"/>
        </a:accent1>
        <a:accent2>
          <a:srgbClr val="660033"/>
        </a:accent2>
        <a:accent3>
          <a:srgbClr val="B8AAB8"/>
        </a:accent3>
        <a:accent4>
          <a:srgbClr val="C8C8C8"/>
        </a:accent4>
        <a:accent5>
          <a:srgbClr val="CFAAAB"/>
        </a:accent5>
        <a:accent6>
          <a:srgbClr val="5C00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Silhouette_amd_quotation_text_with_perspectiv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269</TotalTime>
  <Words>461</Words>
  <Application>Microsoft Office PowerPoint</Application>
  <PresentationFormat>Presentación en pantalla (4:3)</PresentationFormat>
  <Paragraphs>91</Paragraphs>
  <Slides>13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13</vt:i4>
      </vt:variant>
    </vt:vector>
  </HeadingPairs>
  <TitlesOfParts>
    <vt:vector size="16" baseType="lpstr">
      <vt:lpstr>Solsticio</vt:lpstr>
      <vt:lpstr>Recommending a Strategy</vt:lpstr>
      <vt:lpstr>Silhouette_amd_quotation_text_with_perspective</vt:lpstr>
      <vt:lpstr>Presentación de PowerPoint</vt:lpstr>
      <vt:lpstr>UN MIL UN DESFALCOS COMETIDOS EN LAS EMPRESAS COMERCIALES</vt:lpstr>
      <vt:lpstr>Presentación de PowerPoint</vt:lpstr>
      <vt:lpstr>OTRAS CARACTERISTICAS</vt:lpstr>
      <vt:lpstr>CAUSAS DE SER UN DESFALCADOR</vt:lpstr>
      <vt:lpstr>ARGUMENTOS CUANDO SE DESCUBRE EL DELITO</vt:lpstr>
      <vt:lpstr>PRÉSTAMOS</vt:lpstr>
      <vt:lpstr>La mayoría son casados</vt:lpstr>
      <vt:lpstr>Edades</vt:lpstr>
      <vt:lpstr>Periodos del Desfalco </vt:lpstr>
      <vt:lpstr>Como terminan los Desfalcadores??</vt:lpstr>
      <vt:lpstr>Que los Motiva??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mayoría son casados</dc:title>
  <dc:creator>velasquez</dc:creator>
  <cp:lastModifiedBy>Rocio</cp:lastModifiedBy>
  <cp:revision>19</cp:revision>
  <dcterms:created xsi:type="dcterms:W3CDTF">2013-11-17T16:49:57Z</dcterms:created>
  <dcterms:modified xsi:type="dcterms:W3CDTF">2013-11-18T18:44:49Z</dcterms:modified>
</cp:coreProperties>
</file>