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1D5CD4-76A3-4C5C-8569-B0A9ADCE204E}" type="doc">
      <dgm:prSet loTypeId="urn:microsoft.com/office/officeart/2005/8/layout/radial4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ES_tradnl"/>
        </a:p>
      </dgm:t>
    </dgm:pt>
    <dgm:pt modelId="{CC44F68B-55CD-442B-957D-20D813089E87}">
      <dgm:prSet phldrT="[Texto]" custT="1"/>
      <dgm:spPr/>
      <dgm:t>
        <a:bodyPr/>
        <a:lstStyle/>
        <a:p>
          <a:pPr algn="ctr"/>
          <a:r>
            <a:rPr lang="es-ES_tradnl" sz="1500" dirty="0" smtClean="0">
              <a:latin typeface="Arial Black" pitchFamily="34" charset="0"/>
            </a:rPr>
            <a:t>DEFRAUDACIÓN AL FISCO</a:t>
          </a:r>
          <a:endParaRPr lang="es-ES_tradnl" sz="1500" dirty="0">
            <a:latin typeface="Arial Black" pitchFamily="34" charset="0"/>
          </a:endParaRPr>
        </a:p>
      </dgm:t>
    </dgm:pt>
    <dgm:pt modelId="{5FB6AD9A-ABF0-4D2B-9F2F-BCB934829CAC}" type="parTrans" cxnId="{87607DBC-6999-4B47-B29D-6FB3EAE7A4E0}">
      <dgm:prSet/>
      <dgm:spPr/>
      <dgm:t>
        <a:bodyPr/>
        <a:lstStyle/>
        <a:p>
          <a:endParaRPr lang="es-ES_tradnl"/>
        </a:p>
      </dgm:t>
    </dgm:pt>
    <dgm:pt modelId="{4B4E4ADC-D61F-496A-8A6E-150E03364FB8}" type="sibTrans" cxnId="{87607DBC-6999-4B47-B29D-6FB3EAE7A4E0}">
      <dgm:prSet/>
      <dgm:spPr/>
      <dgm:t>
        <a:bodyPr/>
        <a:lstStyle/>
        <a:p>
          <a:endParaRPr lang="es-ES_tradnl"/>
        </a:p>
      </dgm:t>
    </dgm:pt>
    <dgm:pt modelId="{3A35032D-4308-4C6A-8E1A-F7D0C404FF5D}">
      <dgm:prSet phldrT="[Texto]"/>
      <dgm:spPr/>
      <dgm:t>
        <a:bodyPr/>
        <a:lstStyle/>
        <a:p>
          <a:r>
            <a:rPr lang="es-ES_tradnl" dirty="0" smtClean="0">
              <a:latin typeface="Arial Black" pitchFamily="34" charset="0"/>
            </a:rPr>
            <a:t>Evasión de impuestos</a:t>
          </a:r>
          <a:endParaRPr lang="es-ES_tradnl" dirty="0">
            <a:latin typeface="Arial Black" pitchFamily="34" charset="0"/>
          </a:endParaRPr>
        </a:p>
      </dgm:t>
    </dgm:pt>
    <dgm:pt modelId="{68C3378A-1038-4576-B19C-D2938A7D7BCA}" type="parTrans" cxnId="{503609AA-296A-421B-8041-F71D3F43C914}">
      <dgm:prSet/>
      <dgm:spPr/>
      <dgm:t>
        <a:bodyPr/>
        <a:lstStyle/>
        <a:p>
          <a:endParaRPr lang="es-ES_tradnl"/>
        </a:p>
      </dgm:t>
    </dgm:pt>
    <dgm:pt modelId="{A210E5E7-872D-4151-83DF-78C63E21CCDB}" type="sibTrans" cxnId="{503609AA-296A-421B-8041-F71D3F43C914}">
      <dgm:prSet/>
      <dgm:spPr/>
      <dgm:t>
        <a:bodyPr/>
        <a:lstStyle/>
        <a:p>
          <a:endParaRPr lang="es-ES_tradnl"/>
        </a:p>
      </dgm:t>
    </dgm:pt>
    <dgm:pt modelId="{0BB45B8B-2591-4DD9-A204-DD46D51078F7}">
      <dgm:prSet phldrT="[Texto]" custT="1"/>
      <dgm:spPr/>
      <dgm:t>
        <a:bodyPr/>
        <a:lstStyle/>
        <a:p>
          <a:r>
            <a:rPr lang="es-ES_tradnl" sz="1600" dirty="0" smtClean="0">
              <a:latin typeface="Arial Black" pitchFamily="34" charset="0"/>
            </a:rPr>
            <a:t>Apropiación indebida de retenciones o percepciones</a:t>
          </a:r>
          <a:endParaRPr lang="es-ES_tradnl" sz="1600" dirty="0">
            <a:latin typeface="Arial Black" pitchFamily="34" charset="0"/>
          </a:endParaRPr>
        </a:p>
      </dgm:t>
    </dgm:pt>
    <dgm:pt modelId="{BC0ABAF4-65FB-4491-9DDE-9F7E9F4FD3D9}" type="parTrans" cxnId="{6E31EFAB-B223-4CB6-A882-BDBF12FE526D}">
      <dgm:prSet/>
      <dgm:spPr/>
      <dgm:t>
        <a:bodyPr/>
        <a:lstStyle/>
        <a:p>
          <a:endParaRPr lang="es-ES_tradnl"/>
        </a:p>
      </dgm:t>
    </dgm:pt>
    <dgm:pt modelId="{DFE01679-3805-43A0-AB38-CBAAB010A5AC}" type="sibTrans" cxnId="{6E31EFAB-B223-4CB6-A882-BDBF12FE526D}">
      <dgm:prSet/>
      <dgm:spPr/>
      <dgm:t>
        <a:bodyPr/>
        <a:lstStyle/>
        <a:p>
          <a:endParaRPr lang="es-ES_tradnl"/>
        </a:p>
      </dgm:t>
    </dgm:pt>
    <dgm:pt modelId="{BED4DBBD-C176-4680-B620-9AD38303F58C}">
      <dgm:prSet phldrT="[Texto]"/>
      <dgm:spPr/>
      <dgm:t>
        <a:bodyPr/>
        <a:lstStyle/>
        <a:p>
          <a:r>
            <a:rPr lang="es-ES_tradnl" dirty="0" smtClean="0">
              <a:latin typeface="Arial Black" pitchFamily="34" charset="0"/>
            </a:rPr>
            <a:t>Reintegros, compensaciones, devoluciones o acreditamientos indebidos</a:t>
          </a:r>
          <a:endParaRPr lang="es-ES_tradnl" dirty="0">
            <a:latin typeface="Arial Black" pitchFamily="34" charset="0"/>
          </a:endParaRPr>
        </a:p>
      </dgm:t>
    </dgm:pt>
    <dgm:pt modelId="{33409651-8607-4E9E-8A1B-BBFE132A7E18}" type="parTrans" cxnId="{B1701FD0-65FF-454F-87B4-933A8C8848FC}">
      <dgm:prSet/>
      <dgm:spPr/>
      <dgm:t>
        <a:bodyPr/>
        <a:lstStyle/>
        <a:p>
          <a:endParaRPr lang="es-ES_tradnl"/>
        </a:p>
      </dgm:t>
    </dgm:pt>
    <dgm:pt modelId="{D39694E4-E02F-49A6-90D2-D042ABE6DEBB}" type="sibTrans" cxnId="{B1701FD0-65FF-454F-87B4-933A8C8848FC}">
      <dgm:prSet/>
      <dgm:spPr/>
      <dgm:t>
        <a:bodyPr/>
        <a:lstStyle/>
        <a:p>
          <a:endParaRPr lang="es-ES_tradnl"/>
        </a:p>
      </dgm:t>
    </dgm:pt>
    <dgm:pt modelId="{EED7F149-3565-4B2F-92E3-9CC2B983B412}">
      <dgm:prSet phldrT="[Texto]"/>
      <dgm:spPr/>
      <dgm:t>
        <a:bodyPr/>
        <a:lstStyle/>
        <a:p>
          <a:r>
            <a:rPr lang="es-ES_tradnl" dirty="0" smtClean="0">
              <a:latin typeface="Arial Black" pitchFamily="34" charset="0"/>
            </a:rPr>
            <a:t>Proposición y conspiración para cometer los delitos antes mencionados</a:t>
          </a:r>
          <a:endParaRPr lang="es-ES_tradnl" dirty="0">
            <a:latin typeface="Arial Black" pitchFamily="34" charset="0"/>
          </a:endParaRPr>
        </a:p>
      </dgm:t>
    </dgm:pt>
    <dgm:pt modelId="{7C83C9B7-5481-4EDF-82EC-DE1CA3B493E7}" type="parTrans" cxnId="{644475B0-B2F5-4F63-BAE5-2B5C15D8E485}">
      <dgm:prSet/>
      <dgm:spPr/>
      <dgm:t>
        <a:bodyPr/>
        <a:lstStyle/>
        <a:p>
          <a:endParaRPr lang="es-ES_tradnl"/>
        </a:p>
      </dgm:t>
    </dgm:pt>
    <dgm:pt modelId="{6008D570-0925-4447-853C-419398376DC5}" type="sibTrans" cxnId="{644475B0-B2F5-4F63-BAE5-2B5C15D8E485}">
      <dgm:prSet/>
      <dgm:spPr/>
      <dgm:t>
        <a:bodyPr/>
        <a:lstStyle/>
        <a:p>
          <a:endParaRPr lang="es-ES_tradnl"/>
        </a:p>
      </dgm:t>
    </dgm:pt>
    <dgm:pt modelId="{660F3DB9-83AC-4778-8757-6E5CF309E2E5}">
      <dgm:prSet phldrT="[Texto]"/>
      <dgm:spPr/>
      <dgm:t>
        <a:bodyPr/>
        <a:lstStyle/>
        <a:p>
          <a:r>
            <a:rPr lang="es-ES_tradnl" dirty="0" smtClean="0">
              <a:latin typeface="Arial Black" pitchFamily="34" charset="0"/>
            </a:rPr>
            <a:t>Falsificación en documentos que soportan operaciones tributarias</a:t>
          </a:r>
          <a:endParaRPr lang="es-ES_tradnl" dirty="0">
            <a:latin typeface="Arial Black" pitchFamily="34" charset="0"/>
          </a:endParaRPr>
        </a:p>
      </dgm:t>
    </dgm:pt>
    <dgm:pt modelId="{C5408B02-A3F5-42D8-A3ED-5E7A4C6FE467}" type="parTrans" cxnId="{294155D8-4FE0-4F3F-AE45-ABDA49AFEC3C}">
      <dgm:prSet/>
      <dgm:spPr/>
      <dgm:t>
        <a:bodyPr/>
        <a:lstStyle/>
        <a:p>
          <a:endParaRPr lang="es-ES_tradnl"/>
        </a:p>
      </dgm:t>
    </dgm:pt>
    <dgm:pt modelId="{2045BE91-AFC5-45F9-B2C7-35309688A5DC}" type="sibTrans" cxnId="{294155D8-4FE0-4F3F-AE45-ABDA49AFEC3C}">
      <dgm:prSet/>
      <dgm:spPr/>
      <dgm:t>
        <a:bodyPr/>
        <a:lstStyle/>
        <a:p>
          <a:endParaRPr lang="es-ES_tradnl"/>
        </a:p>
      </dgm:t>
    </dgm:pt>
    <dgm:pt modelId="{238872FC-98EF-4EA8-8FB1-4D197DD51142}" type="pres">
      <dgm:prSet presAssocID="{C31D5CD4-76A3-4C5C-8569-B0A9ADCE204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D906624D-E8B6-46FE-A057-6ABF551E4969}" type="pres">
      <dgm:prSet presAssocID="{CC44F68B-55CD-442B-957D-20D813089E87}" presName="centerShape" presStyleLbl="node0" presStyleIdx="0" presStyleCnt="1" custScaleX="131781"/>
      <dgm:spPr/>
      <dgm:t>
        <a:bodyPr/>
        <a:lstStyle/>
        <a:p>
          <a:endParaRPr lang="es-ES_tradnl"/>
        </a:p>
      </dgm:t>
    </dgm:pt>
    <dgm:pt modelId="{08725862-D927-4D93-9594-5A31A66076B1}" type="pres">
      <dgm:prSet presAssocID="{68C3378A-1038-4576-B19C-D2938A7D7BCA}" presName="parTrans" presStyleLbl="bgSibTrans2D1" presStyleIdx="0" presStyleCnt="5"/>
      <dgm:spPr/>
      <dgm:t>
        <a:bodyPr/>
        <a:lstStyle/>
        <a:p>
          <a:endParaRPr lang="es-ES_tradnl"/>
        </a:p>
      </dgm:t>
    </dgm:pt>
    <dgm:pt modelId="{A8CAE710-E0E3-4544-9789-1DAB49746EDF}" type="pres">
      <dgm:prSet presAssocID="{3A35032D-4308-4C6A-8E1A-F7D0C404FF5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E7F0A8C6-CC3B-4149-BE36-8C6A271F9CBE}" type="pres">
      <dgm:prSet presAssocID="{BC0ABAF4-65FB-4491-9DDE-9F7E9F4FD3D9}" presName="parTrans" presStyleLbl="bgSibTrans2D1" presStyleIdx="1" presStyleCnt="5"/>
      <dgm:spPr/>
      <dgm:t>
        <a:bodyPr/>
        <a:lstStyle/>
        <a:p>
          <a:endParaRPr lang="es-ES_tradnl"/>
        </a:p>
      </dgm:t>
    </dgm:pt>
    <dgm:pt modelId="{AD68E097-B1A5-4EA7-85DB-86C0074194E8}" type="pres">
      <dgm:prSet presAssocID="{0BB45B8B-2591-4DD9-A204-DD46D51078F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08E658AC-7731-4541-A095-87EA61D843DC}" type="pres">
      <dgm:prSet presAssocID="{33409651-8607-4E9E-8A1B-BBFE132A7E18}" presName="parTrans" presStyleLbl="bgSibTrans2D1" presStyleIdx="2" presStyleCnt="5"/>
      <dgm:spPr/>
      <dgm:t>
        <a:bodyPr/>
        <a:lstStyle/>
        <a:p>
          <a:endParaRPr lang="es-ES_tradnl"/>
        </a:p>
      </dgm:t>
    </dgm:pt>
    <dgm:pt modelId="{B4B8AF82-DC95-4F49-9B53-A41BB35DF7CE}" type="pres">
      <dgm:prSet presAssocID="{BED4DBBD-C176-4680-B620-9AD38303F58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DA34AAFA-1EE4-49DF-A39C-92D1CC710A23}" type="pres">
      <dgm:prSet presAssocID="{C5408B02-A3F5-42D8-A3ED-5E7A4C6FE467}" presName="parTrans" presStyleLbl="bgSibTrans2D1" presStyleIdx="3" presStyleCnt="5"/>
      <dgm:spPr/>
      <dgm:t>
        <a:bodyPr/>
        <a:lstStyle/>
        <a:p>
          <a:endParaRPr lang="es-ES_tradnl"/>
        </a:p>
      </dgm:t>
    </dgm:pt>
    <dgm:pt modelId="{C2ED36B1-C904-4EFC-B15D-35688FA32E16}" type="pres">
      <dgm:prSet presAssocID="{660F3DB9-83AC-4778-8757-6E5CF309E2E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ECF02F31-691A-447F-9B15-443CB321660E}" type="pres">
      <dgm:prSet presAssocID="{7C83C9B7-5481-4EDF-82EC-DE1CA3B493E7}" presName="parTrans" presStyleLbl="bgSibTrans2D1" presStyleIdx="4" presStyleCnt="5"/>
      <dgm:spPr/>
      <dgm:t>
        <a:bodyPr/>
        <a:lstStyle/>
        <a:p>
          <a:endParaRPr lang="es-ES_tradnl"/>
        </a:p>
      </dgm:t>
    </dgm:pt>
    <dgm:pt modelId="{FD365F3C-00E8-48B1-882C-FB1965BE4DD6}" type="pres">
      <dgm:prSet presAssocID="{EED7F149-3565-4B2F-92E3-9CC2B983B41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0D29E8DB-1E95-4398-9500-B5EE8592F6F3}" type="presOf" srcId="{EED7F149-3565-4B2F-92E3-9CC2B983B412}" destId="{FD365F3C-00E8-48B1-882C-FB1965BE4DD6}" srcOrd="0" destOrd="0" presId="urn:microsoft.com/office/officeart/2005/8/layout/radial4"/>
    <dgm:cxn modelId="{F1EEECF6-3CA7-433A-9D32-B7B47683F6CB}" type="presOf" srcId="{CC44F68B-55CD-442B-957D-20D813089E87}" destId="{D906624D-E8B6-46FE-A057-6ABF551E4969}" srcOrd="0" destOrd="0" presId="urn:microsoft.com/office/officeart/2005/8/layout/radial4"/>
    <dgm:cxn modelId="{503609AA-296A-421B-8041-F71D3F43C914}" srcId="{CC44F68B-55CD-442B-957D-20D813089E87}" destId="{3A35032D-4308-4C6A-8E1A-F7D0C404FF5D}" srcOrd="0" destOrd="0" parTransId="{68C3378A-1038-4576-B19C-D2938A7D7BCA}" sibTransId="{A210E5E7-872D-4151-83DF-78C63E21CCDB}"/>
    <dgm:cxn modelId="{CC2AD39C-28D5-4D80-BA2F-611ACA711E2E}" type="presOf" srcId="{68C3378A-1038-4576-B19C-D2938A7D7BCA}" destId="{08725862-D927-4D93-9594-5A31A66076B1}" srcOrd="0" destOrd="0" presId="urn:microsoft.com/office/officeart/2005/8/layout/radial4"/>
    <dgm:cxn modelId="{294155D8-4FE0-4F3F-AE45-ABDA49AFEC3C}" srcId="{CC44F68B-55CD-442B-957D-20D813089E87}" destId="{660F3DB9-83AC-4778-8757-6E5CF309E2E5}" srcOrd="3" destOrd="0" parTransId="{C5408B02-A3F5-42D8-A3ED-5E7A4C6FE467}" sibTransId="{2045BE91-AFC5-45F9-B2C7-35309688A5DC}"/>
    <dgm:cxn modelId="{44F467C3-5613-4A54-AFDE-2D989108373C}" type="presOf" srcId="{C31D5CD4-76A3-4C5C-8569-B0A9ADCE204E}" destId="{238872FC-98EF-4EA8-8FB1-4D197DD51142}" srcOrd="0" destOrd="0" presId="urn:microsoft.com/office/officeart/2005/8/layout/radial4"/>
    <dgm:cxn modelId="{ACD7F81C-9B27-4C9D-A213-F98810CE4062}" type="presOf" srcId="{BED4DBBD-C176-4680-B620-9AD38303F58C}" destId="{B4B8AF82-DC95-4F49-9B53-A41BB35DF7CE}" srcOrd="0" destOrd="0" presId="urn:microsoft.com/office/officeart/2005/8/layout/radial4"/>
    <dgm:cxn modelId="{644475B0-B2F5-4F63-BAE5-2B5C15D8E485}" srcId="{CC44F68B-55CD-442B-957D-20D813089E87}" destId="{EED7F149-3565-4B2F-92E3-9CC2B983B412}" srcOrd="4" destOrd="0" parTransId="{7C83C9B7-5481-4EDF-82EC-DE1CA3B493E7}" sibTransId="{6008D570-0925-4447-853C-419398376DC5}"/>
    <dgm:cxn modelId="{DBCAECF7-E55B-422A-917D-21A6321AE784}" type="presOf" srcId="{33409651-8607-4E9E-8A1B-BBFE132A7E18}" destId="{08E658AC-7731-4541-A095-87EA61D843DC}" srcOrd="0" destOrd="0" presId="urn:microsoft.com/office/officeart/2005/8/layout/radial4"/>
    <dgm:cxn modelId="{5C12B1C7-C830-4704-AB01-0F09B48FD6A0}" type="presOf" srcId="{0BB45B8B-2591-4DD9-A204-DD46D51078F7}" destId="{AD68E097-B1A5-4EA7-85DB-86C0074194E8}" srcOrd="0" destOrd="0" presId="urn:microsoft.com/office/officeart/2005/8/layout/radial4"/>
    <dgm:cxn modelId="{0535A776-B13D-4C00-8942-DA363514A451}" type="presOf" srcId="{C5408B02-A3F5-42D8-A3ED-5E7A4C6FE467}" destId="{DA34AAFA-1EE4-49DF-A39C-92D1CC710A23}" srcOrd="0" destOrd="0" presId="urn:microsoft.com/office/officeart/2005/8/layout/radial4"/>
    <dgm:cxn modelId="{1FEE2D35-E6C8-416C-8F66-5EE644CFC4A6}" type="presOf" srcId="{7C83C9B7-5481-4EDF-82EC-DE1CA3B493E7}" destId="{ECF02F31-691A-447F-9B15-443CB321660E}" srcOrd="0" destOrd="0" presId="urn:microsoft.com/office/officeart/2005/8/layout/radial4"/>
    <dgm:cxn modelId="{B1701FD0-65FF-454F-87B4-933A8C8848FC}" srcId="{CC44F68B-55CD-442B-957D-20D813089E87}" destId="{BED4DBBD-C176-4680-B620-9AD38303F58C}" srcOrd="2" destOrd="0" parTransId="{33409651-8607-4E9E-8A1B-BBFE132A7E18}" sibTransId="{D39694E4-E02F-49A6-90D2-D042ABE6DEBB}"/>
    <dgm:cxn modelId="{A71DF3EB-7C76-40D4-B29C-79E729231AA5}" type="presOf" srcId="{BC0ABAF4-65FB-4491-9DDE-9F7E9F4FD3D9}" destId="{E7F0A8C6-CC3B-4149-BE36-8C6A271F9CBE}" srcOrd="0" destOrd="0" presId="urn:microsoft.com/office/officeart/2005/8/layout/radial4"/>
    <dgm:cxn modelId="{6E31EFAB-B223-4CB6-A882-BDBF12FE526D}" srcId="{CC44F68B-55CD-442B-957D-20D813089E87}" destId="{0BB45B8B-2591-4DD9-A204-DD46D51078F7}" srcOrd="1" destOrd="0" parTransId="{BC0ABAF4-65FB-4491-9DDE-9F7E9F4FD3D9}" sibTransId="{DFE01679-3805-43A0-AB38-CBAAB010A5AC}"/>
    <dgm:cxn modelId="{87607DBC-6999-4B47-B29D-6FB3EAE7A4E0}" srcId="{C31D5CD4-76A3-4C5C-8569-B0A9ADCE204E}" destId="{CC44F68B-55CD-442B-957D-20D813089E87}" srcOrd="0" destOrd="0" parTransId="{5FB6AD9A-ABF0-4D2B-9F2F-BCB934829CAC}" sibTransId="{4B4E4ADC-D61F-496A-8A6E-150E03364FB8}"/>
    <dgm:cxn modelId="{6E4AE91C-F04C-49F1-9C39-AD3436396B96}" type="presOf" srcId="{3A35032D-4308-4C6A-8E1A-F7D0C404FF5D}" destId="{A8CAE710-E0E3-4544-9789-1DAB49746EDF}" srcOrd="0" destOrd="0" presId="urn:microsoft.com/office/officeart/2005/8/layout/radial4"/>
    <dgm:cxn modelId="{FE0B9196-217A-43C6-BBA5-B3BE0ECFB4FA}" type="presOf" srcId="{660F3DB9-83AC-4778-8757-6E5CF309E2E5}" destId="{C2ED36B1-C904-4EFC-B15D-35688FA32E16}" srcOrd="0" destOrd="0" presId="urn:microsoft.com/office/officeart/2005/8/layout/radial4"/>
    <dgm:cxn modelId="{FBB5AB01-67B8-4049-9804-7899FF2579C3}" type="presParOf" srcId="{238872FC-98EF-4EA8-8FB1-4D197DD51142}" destId="{D906624D-E8B6-46FE-A057-6ABF551E4969}" srcOrd="0" destOrd="0" presId="urn:microsoft.com/office/officeart/2005/8/layout/radial4"/>
    <dgm:cxn modelId="{E1BC3462-D098-46E2-AA3E-A579A9061014}" type="presParOf" srcId="{238872FC-98EF-4EA8-8FB1-4D197DD51142}" destId="{08725862-D927-4D93-9594-5A31A66076B1}" srcOrd="1" destOrd="0" presId="urn:microsoft.com/office/officeart/2005/8/layout/radial4"/>
    <dgm:cxn modelId="{8F1422A2-9729-4FD2-AAA7-8945E7D99E0B}" type="presParOf" srcId="{238872FC-98EF-4EA8-8FB1-4D197DD51142}" destId="{A8CAE710-E0E3-4544-9789-1DAB49746EDF}" srcOrd="2" destOrd="0" presId="urn:microsoft.com/office/officeart/2005/8/layout/radial4"/>
    <dgm:cxn modelId="{28708434-612C-4618-AFE1-488C349B5B59}" type="presParOf" srcId="{238872FC-98EF-4EA8-8FB1-4D197DD51142}" destId="{E7F0A8C6-CC3B-4149-BE36-8C6A271F9CBE}" srcOrd="3" destOrd="0" presId="urn:microsoft.com/office/officeart/2005/8/layout/radial4"/>
    <dgm:cxn modelId="{544F04C1-7DD6-4834-A373-D0A010D39E63}" type="presParOf" srcId="{238872FC-98EF-4EA8-8FB1-4D197DD51142}" destId="{AD68E097-B1A5-4EA7-85DB-86C0074194E8}" srcOrd="4" destOrd="0" presId="urn:microsoft.com/office/officeart/2005/8/layout/radial4"/>
    <dgm:cxn modelId="{4374ED4C-2773-49D0-A196-5895A288ABAB}" type="presParOf" srcId="{238872FC-98EF-4EA8-8FB1-4D197DD51142}" destId="{08E658AC-7731-4541-A095-87EA61D843DC}" srcOrd="5" destOrd="0" presId="urn:microsoft.com/office/officeart/2005/8/layout/radial4"/>
    <dgm:cxn modelId="{A3FCF5B6-552D-452F-8360-67334B20464C}" type="presParOf" srcId="{238872FC-98EF-4EA8-8FB1-4D197DD51142}" destId="{B4B8AF82-DC95-4F49-9B53-A41BB35DF7CE}" srcOrd="6" destOrd="0" presId="urn:microsoft.com/office/officeart/2005/8/layout/radial4"/>
    <dgm:cxn modelId="{8E33621E-D7A2-4817-9B4E-F6B4F5EB0D94}" type="presParOf" srcId="{238872FC-98EF-4EA8-8FB1-4D197DD51142}" destId="{DA34AAFA-1EE4-49DF-A39C-92D1CC710A23}" srcOrd="7" destOrd="0" presId="urn:microsoft.com/office/officeart/2005/8/layout/radial4"/>
    <dgm:cxn modelId="{E0831083-9A20-4ED3-8578-A47E232A985B}" type="presParOf" srcId="{238872FC-98EF-4EA8-8FB1-4D197DD51142}" destId="{C2ED36B1-C904-4EFC-B15D-35688FA32E16}" srcOrd="8" destOrd="0" presId="urn:microsoft.com/office/officeart/2005/8/layout/radial4"/>
    <dgm:cxn modelId="{3F1DBC1C-008B-48FC-86EE-6DB372494928}" type="presParOf" srcId="{238872FC-98EF-4EA8-8FB1-4D197DD51142}" destId="{ECF02F31-691A-447F-9B15-443CB321660E}" srcOrd="9" destOrd="0" presId="urn:microsoft.com/office/officeart/2005/8/layout/radial4"/>
    <dgm:cxn modelId="{E4F357CC-98D0-459F-AE49-9DEDE7B304C5}" type="presParOf" srcId="{238872FC-98EF-4EA8-8FB1-4D197DD51142}" destId="{FD365F3C-00E8-48B1-882C-FB1965BE4DD6}" srcOrd="10" destOrd="0" presId="urn:microsoft.com/office/officeart/2005/8/layout/radial4"/>
  </dgm:cxnLst>
  <dgm:bg>
    <a:solidFill>
      <a:schemeClr val="tx1">
        <a:lumMod val="85000"/>
        <a:lumOff val="15000"/>
      </a:schemeClr>
    </a:solidFill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3D1704-3953-49F7-80DD-DA9CE01703D1}" type="datetimeFigureOut">
              <a:rPr lang="es-ES_tradnl" smtClean="0"/>
              <a:pPr/>
              <a:t>27/11/2013</a:t>
            </a:fld>
            <a:endParaRPr lang="es-ES_tradn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5A0991-7AD6-46D8-94C5-33D355FC557B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A0991-7AD6-46D8-94C5-33D355FC557B}" type="slidenum">
              <a:rPr lang="es-ES_tradnl" smtClean="0"/>
              <a:pPr/>
              <a:t>9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E3BF-9675-4434-B604-C0CA9DEA3E41}" type="datetimeFigureOut">
              <a:rPr lang="es-ES_tradnl" smtClean="0"/>
              <a:pPr/>
              <a:t>27/11/2013</a:t>
            </a:fld>
            <a:endParaRPr lang="es-ES_tradn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E3BF-9675-4434-B604-C0CA9DEA3E41}" type="datetimeFigureOut">
              <a:rPr lang="es-ES_tradnl" smtClean="0"/>
              <a:pPr/>
              <a:t>27/11/2013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E3BF-9675-4434-B604-C0CA9DEA3E41}" type="datetimeFigureOut">
              <a:rPr lang="es-ES_tradnl" smtClean="0"/>
              <a:pPr/>
              <a:t>27/11/2013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E3BF-9675-4434-B604-C0CA9DEA3E41}" type="datetimeFigureOut">
              <a:rPr lang="es-ES_tradnl" smtClean="0"/>
              <a:pPr/>
              <a:t>27/11/2013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E3BF-9675-4434-B604-C0CA9DEA3E41}" type="datetimeFigureOut">
              <a:rPr lang="es-ES_tradnl" smtClean="0"/>
              <a:pPr/>
              <a:t>27/11/2013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ES_tradnl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E3BF-9675-4434-B604-C0CA9DEA3E41}" type="datetimeFigureOut">
              <a:rPr lang="es-ES_tradnl" smtClean="0"/>
              <a:pPr/>
              <a:t>27/11/2013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E3BF-9675-4434-B604-C0CA9DEA3E41}" type="datetimeFigureOut">
              <a:rPr lang="es-ES_tradnl" smtClean="0"/>
              <a:pPr/>
              <a:t>27/11/2013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E3BF-9675-4434-B604-C0CA9DEA3E41}" type="datetimeFigureOut">
              <a:rPr lang="es-ES_tradnl" smtClean="0"/>
              <a:pPr/>
              <a:t>27/11/2013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E3BF-9675-4434-B604-C0CA9DEA3E41}" type="datetimeFigureOut">
              <a:rPr lang="es-ES_tradnl" smtClean="0"/>
              <a:pPr/>
              <a:t>27/11/2013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E3BF-9675-4434-B604-C0CA9DEA3E41}" type="datetimeFigureOut">
              <a:rPr lang="es-ES_tradnl" smtClean="0"/>
              <a:pPr/>
              <a:t>27/11/2013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E3BF-9675-4434-B604-C0CA9DEA3E41}" type="datetimeFigureOut">
              <a:rPr lang="es-ES_tradnl" smtClean="0"/>
              <a:pPr/>
              <a:t>27/11/2013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111E3BF-9675-4434-B604-C0CA9DEA3E41}" type="datetimeFigureOut">
              <a:rPr lang="es-ES_tradnl" smtClean="0"/>
              <a:pPr/>
              <a:t>27/11/2013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300000" cy="4725000"/>
          </a:xfrm>
          <a:prstGeom prst="rect">
            <a:avLst/>
          </a:prstGeom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42976" y="5572140"/>
            <a:ext cx="4543412" cy="110013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endParaRPr lang="es-ES_tradnl" sz="4000" b="1" dirty="0" smtClean="0">
              <a:solidFill>
                <a:srgbClr val="FF0000"/>
              </a:solidFill>
              <a:latin typeface="AcmeFont" pitchFamily="2" charset="0"/>
            </a:endParaRPr>
          </a:p>
          <a:p>
            <a:r>
              <a:rPr lang="es-ES_tradnl" sz="4000" b="1" dirty="0" smtClean="0">
                <a:solidFill>
                  <a:srgbClr val="FF0000"/>
                </a:solidFill>
                <a:latin typeface="AcmeFont" pitchFamily="2" charset="0"/>
              </a:rPr>
              <a:t>FISCO</a:t>
            </a:r>
            <a:endParaRPr lang="es-ES_tradnl" sz="4000" b="1" dirty="0">
              <a:solidFill>
                <a:srgbClr val="FF0000"/>
              </a:solidFill>
              <a:latin typeface="AcmeFont" pitchFamily="2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57200" y="1"/>
            <a:ext cx="685776" cy="6643709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D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E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F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R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A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U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D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A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C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I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O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N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/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/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A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L</a:t>
            </a:r>
            <a:endParaRPr lang="es-ES_tradnl" sz="2400" b="1" dirty="0">
              <a:solidFill>
                <a:schemeClr val="tx1"/>
              </a:solidFill>
              <a:latin typeface="AcmeFont" pitchFamily="2" charset="0"/>
            </a:endParaRPr>
          </a:p>
        </p:txBody>
      </p:sp>
      <p:pic>
        <p:nvPicPr>
          <p:cNvPr id="5" name="4 Imagen" descr="images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5072074"/>
            <a:ext cx="3086100" cy="147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5 CuadroTexto"/>
          <p:cNvSpPr txBox="1"/>
          <p:nvPr/>
        </p:nvSpPr>
        <p:spPr>
          <a:xfrm>
            <a:off x="6357950" y="1571612"/>
            <a:ext cx="2786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GRUPO 03: MC SOLUTIONS</a:t>
            </a:r>
            <a:endParaRPr lang="es-ES_trad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cascada en movimient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500034" y="642918"/>
            <a:ext cx="49292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dirty="0" smtClean="0">
                <a:solidFill>
                  <a:srgbClr val="FF0000"/>
                </a:solidFill>
                <a:latin typeface="AcmeFont" pitchFamily="2" charset="0"/>
              </a:rPr>
              <a:t>GRACIAS POR LA ATENCIÓN PRESTADA</a:t>
            </a:r>
            <a:endParaRPr lang="es-ES_tradnl" sz="3200" dirty="0">
              <a:solidFill>
                <a:srgbClr val="FF0000"/>
              </a:solidFill>
              <a:latin typeface="AcmeFo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/>
        </p:nvGraphicFramePr>
        <p:xfrm>
          <a:off x="571472" y="714356"/>
          <a:ext cx="8215370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lecha izquierda"/>
          <p:cNvSpPr/>
          <p:nvPr/>
        </p:nvSpPr>
        <p:spPr>
          <a:xfrm rot="10800000">
            <a:off x="3929058" y="1500174"/>
            <a:ext cx="1615745" cy="602539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sp>
      <p:grpSp>
        <p:nvGrpSpPr>
          <p:cNvPr id="2" name="1 Grupo"/>
          <p:cNvGrpSpPr/>
          <p:nvPr/>
        </p:nvGrpSpPr>
        <p:grpSpPr>
          <a:xfrm>
            <a:off x="285721" y="357166"/>
            <a:ext cx="2214578" cy="1606772"/>
            <a:chOff x="628" y="3192943"/>
            <a:chExt cx="2008465" cy="1606772"/>
          </a:xfrm>
          <a:scene3d>
            <a:camera prst="orthographicFront"/>
            <a:lightRig rig="flat" dir="t"/>
          </a:scene3d>
        </p:grpSpPr>
        <p:sp>
          <p:nvSpPr>
            <p:cNvPr id="3" name="2 Rectángulo redondeado"/>
            <p:cNvSpPr/>
            <p:nvPr/>
          </p:nvSpPr>
          <p:spPr>
            <a:xfrm>
              <a:off x="628" y="3192943"/>
              <a:ext cx="2008465" cy="1606772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3 Rectángulo"/>
            <p:cNvSpPr/>
            <p:nvPr/>
          </p:nvSpPr>
          <p:spPr>
            <a:xfrm>
              <a:off x="47689" y="3240004"/>
              <a:ext cx="1914343" cy="151265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_tradnl" sz="1500" kern="1200" dirty="0" smtClean="0">
                  <a:latin typeface="Arial Black" pitchFamily="34" charset="0"/>
                  <a:hlinkClick r:id="rId2" action="ppaction://hlinksldjump"/>
                </a:rPr>
                <a:t>Evasión de impuestos</a:t>
              </a:r>
              <a:endParaRPr lang="es-ES_tradnl" sz="1500" kern="1200" dirty="0">
                <a:latin typeface="Arial Black" pitchFamily="34" charset="0"/>
              </a:endParaRPr>
            </a:p>
          </p:txBody>
        </p:sp>
      </p:grpSp>
      <p:grpSp>
        <p:nvGrpSpPr>
          <p:cNvPr id="6" name="5 Grupo"/>
          <p:cNvGrpSpPr/>
          <p:nvPr/>
        </p:nvGrpSpPr>
        <p:grpSpPr>
          <a:xfrm>
            <a:off x="6357921" y="428604"/>
            <a:ext cx="2786079" cy="2114174"/>
            <a:chOff x="2857521" y="2939242"/>
            <a:chExt cx="2786079" cy="2114174"/>
          </a:xfrm>
          <a:scene3d>
            <a:camera prst="orthographicFront"/>
            <a:lightRig rig="flat" dir="t"/>
          </a:scene3d>
        </p:grpSpPr>
        <p:sp>
          <p:nvSpPr>
            <p:cNvPr id="7" name="6 Elipse"/>
            <p:cNvSpPr/>
            <p:nvPr/>
          </p:nvSpPr>
          <p:spPr>
            <a:xfrm>
              <a:off x="2857521" y="2939242"/>
              <a:ext cx="2786079" cy="2114174"/>
            </a:xfrm>
            <a:prstGeom prst="ellipse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Elipse 4"/>
            <p:cNvSpPr/>
            <p:nvPr/>
          </p:nvSpPr>
          <p:spPr>
            <a:xfrm>
              <a:off x="3122657" y="3248855"/>
              <a:ext cx="1970055" cy="14949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" tIns="9525" rIns="9525" bIns="952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_tradnl" sz="1500" kern="1200" dirty="0" smtClean="0">
                  <a:latin typeface="Arial Black" pitchFamily="34" charset="0"/>
                </a:rPr>
                <a:t>DEFRAUDACIÓN AL FISCO</a:t>
              </a:r>
              <a:endParaRPr lang="es-ES_tradnl" sz="1500" kern="1200" dirty="0">
                <a:latin typeface="Arial Black" pitchFamily="34" charset="0"/>
              </a:endParaRPr>
            </a:p>
          </p:txBody>
        </p:sp>
      </p:grpSp>
      <p:sp>
        <p:nvSpPr>
          <p:cNvPr id="9" name="8 Rectángulo"/>
          <p:cNvSpPr/>
          <p:nvPr/>
        </p:nvSpPr>
        <p:spPr>
          <a:xfrm>
            <a:off x="2500298" y="285728"/>
            <a:ext cx="407196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 smtClean="0"/>
              <a:t> </a:t>
            </a:r>
            <a:r>
              <a:rPr lang="es-ES_tradnl" sz="1600" b="1" dirty="0" smtClean="0">
                <a:latin typeface="Arial Black" pitchFamily="34" charset="0"/>
              </a:rPr>
              <a:t>EL QUE OMITE DECLARAR HECHOS GENERADORES, O DECLARA COSTOS,</a:t>
            </a:r>
          </a:p>
          <a:p>
            <a:pPr algn="ctr"/>
            <a:r>
              <a:rPr lang="es-ES_tradnl" sz="1600" b="1" dirty="0" smtClean="0">
                <a:latin typeface="Arial Black" pitchFamily="34" charset="0"/>
              </a:rPr>
              <a:t>GASTOS, COMPRAS O CRÉDITOS FISCALES INEXISTENTES</a:t>
            </a:r>
            <a:endParaRPr lang="es-ES_tradnl" sz="1600" b="1" dirty="0">
              <a:latin typeface="Arial Black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428596" y="2571744"/>
            <a:ext cx="828680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1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no llevando libros o registros contables, especiales, auxiliares o legales que exigen las leyes tributarias;</a:t>
            </a:r>
          </a:p>
          <a:p>
            <a:pPr algn="just"/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2) llevando doble o múltiple contabilidad o doble o múltiple facturación;</a:t>
            </a:r>
          </a:p>
          <a:p>
            <a:pPr algn="just"/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3) declarando información falsa o inexacta;</a:t>
            </a:r>
          </a:p>
          <a:p>
            <a:pPr algn="just"/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4) excluyendo u omitiendo declarar hechos generadores  estando obligado a ello;</a:t>
            </a:r>
          </a:p>
          <a:p>
            <a:pPr algn="just"/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5) destruyendo u ocultando documentos necesarios para la determinación de obligaciones tributarias;</a:t>
            </a:r>
          </a:p>
          <a:p>
            <a:pPr algn="just"/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6) no  presentando  tres  o más  declaraciones  tributarias,  habiendo  realizado operaciones gravadas</a:t>
            </a:r>
          </a:p>
          <a:p>
            <a:pPr algn="just"/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7) declarando costos o gastos, compras, créditos fiscales u otras deducciones, hechos o circunstancias que no han acontecido</a:t>
            </a:r>
          </a:p>
          <a:p>
            <a:pPr algn="just"/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8) Respaldando sus costos-gastos de compras en contratos falsos</a:t>
            </a:r>
          </a:p>
          <a:p>
            <a:endParaRPr lang="es-ES_tradnl" sz="2000" dirty="0" smtClean="0">
              <a:latin typeface="Arial" pitchFamily="34" charset="0"/>
              <a:cs typeface="Arial" pitchFamily="34" charset="0"/>
            </a:endParaRPr>
          </a:p>
          <a:p>
            <a:endParaRPr lang="es-ES_tradnl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l="27099" t="28320" r="13574" b="29687"/>
          <a:stretch>
            <a:fillRect/>
          </a:stretch>
        </p:blipFill>
        <p:spPr bwMode="auto">
          <a:xfrm>
            <a:off x="285720" y="642918"/>
            <a:ext cx="842968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285720" y="3857628"/>
          <a:ext cx="8429685" cy="256032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571768"/>
                <a:gridCol w="2214578"/>
                <a:gridCol w="3643339"/>
              </a:tblGrid>
              <a:tr h="2357454">
                <a:tc>
                  <a:txBody>
                    <a:bodyPr/>
                    <a:lstStyle/>
                    <a:p>
                      <a:pPr algn="ctr"/>
                      <a:endParaRPr lang="es-ES_tradnl" sz="2000" dirty="0" smtClean="0">
                        <a:latin typeface="Arial Black" pitchFamily="34" charset="0"/>
                      </a:endParaRPr>
                    </a:p>
                    <a:p>
                      <a:pPr algn="ctr"/>
                      <a:r>
                        <a:rPr lang="es-ES_tradnl" sz="2000" dirty="0" smtClean="0">
                          <a:latin typeface="Arial Black" pitchFamily="34" charset="0"/>
                        </a:rPr>
                        <a:t>Evasión de Impuestos </a:t>
                      </a:r>
                      <a:endParaRPr lang="es-ES_tradnl" sz="2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Cuando la evasión de impuestos es de carácter mensual: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Prisión de 4 a 6 años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entre 11,428.57</a:t>
                      </a:r>
                      <a:r>
                        <a:rPr lang="es-ES_tradnl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- $34,285.71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s-ES_tradnl" baseline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prisión de 6 a 8 años: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s-ES_tradnl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Si excede de $34,285.71</a:t>
                      </a:r>
                      <a:endParaRPr lang="es-ES_tradnl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s-ES_tradnl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285720" y="714356"/>
          <a:ext cx="8429685" cy="493776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571768"/>
                <a:gridCol w="2214578"/>
                <a:gridCol w="3643339"/>
              </a:tblGrid>
              <a:tr h="678661">
                <a:tc>
                  <a:txBody>
                    <a:bodyPr/>
                    <a:lstStyle/>
                    <a:p>
                      <a:pPr algn="ctr"/>
                      <a:endParaRPr lang="es-ES_tradnl" dirty="0" smtClean="0"/>
                    </a:p>
                    <a:p>
                      <a:pPr algn="ctr"/>
                      <a:endParaRPr lang="es-ES_tradnl" dirty="0" smtClean="0"/>
                    </a:p>
                    <a:p>
                      <a:pPr algn="ctr"/>
                      <a:r>
                        <a:rPr lang="es-ES_tradnl" dirty="0" smtClean="0"/>
                        <a:t>DELITO PENAL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pPr algn="ctr"/>
                      <a:r>
                        <a:rPr lang="es-ES_tradnl" dirty="0" smtClean="0"/>
                        <a:t>ARTÍCULO CÓDIGO PENAL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r>
                        <a:rPr lang="es-ES_tradnl" dirty="0" smtClean="0"/>
                        <a:t>                 SANCIÓN</a:t>
                      </a:r>
                    </a:p>
                  </a:txBody>
                  <a:tcPr/>
                </a:tc>
              </a:tr>
              <a:tr h="678661">
                <a:tc>
                  <a:txBody>
                    <a:bodyPr/>
                    <a:lstStyle/>
                    <a:p>
                      <a:pPr algn="ctr"/>
                      <a:endParaRPr lang="es-ES_tradnl" sz="2000" dirty="0" smtClean="0">
                        <a:latin typeface="Arial Black" pitchFamily="34" charset="0"/>
                      </a:endParaRPr>
                    </a:p>
                    <a:p>
                      <a:pPr algn="ctr"/>
                      <a:r>
                        <a:rPr lang="es-ES_tradnl" sz="2000" dirty="0" smtClean="0">
                          <a:latin typeface="Arial Black" pitchFamily="34" charset="0"/>
                          <a:hlinkClick r:id="rId2" action="ppaction://hlinksldjump"/>
                        </a:rPr>
                        <a:t>Evasión de Impuestos </a:t>
                      </a:r>
                      <a:endParaRPr lang="es-ES_tradnl" sz="2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CONTRIBUYENTES</a:t>
                      </a:r>
                      <a:r>
                        <a:rPr lang="es-ES_tradnl" baseline="0" dirty="0" smtClean="0">
                          <a:latin typeface="Arial" pitchFamily="34" charset="0"/>
                          <a:cs typeface="Arial" pitchFamily="34" charset="0"/>
                        </a:rPr>
                        <a:t>  de IVA Obligados a aplicar proporcionalidad del crédito fiscal y remanentes el monto evadido será aplicable en las mismas reglas anteriores</a:t>
                      </a:r>
                      <a:endParaRPr lang="es-ES_tradnl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78661"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>
                          <a:latin typeface="Arial Black" pitchFamily="34" charset="0"/>
                        </a:rPr>
                        <a:t>apropiación indebida de retenciones o percepciones tributarias </a:t>
                      </a:r>
                      <a:endParaRPr lang="es-ES_tradnl" sz="2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_tradnl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es-ES_tradnl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Art. 250</a:t>
                      </a:r>
                      <a:endParaRPr lang="es-ES_tradnl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De 4 a 6 años de prisión:</a:t>
                      </a:r>
                    </a:p>
                    <a:p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Si excede a $2,857.14</a:t>
                      </a:r>
                    </a:p>
                    <a:p>
                      <a:endParaRPr lang="es-ES_tradnl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 la misma sanción será aplicable a</a:t>
                      </a:r>
                      <a:r>
                        <a:rPr lang="es-ES_tradnl" baseline="0" dirty="0" smtClean="0">
                          <a:latin typeface="Arial" pitchFamily="34" charset="0"/>
                          <a:cs typeface="Arial" pitchFamily="34" charset="0"/>
                        </a:rPr>
                        <a:t> aquellas personas que retengan o perciban sin estar autorizadas por la Administración tributaria.</a:t>
                      </a:r>
                      <a:endParaRPr lang="es-ES_tradnl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357159" y="1397000"/>
          <a:ext cx="8572560" cy="210312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143139"/>
                <a:gridCol w="2714644"/>
                <a:gridCol w="3714777"/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DELITO PENAL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ARTÍCULO CÓDIGO PENAL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SANCIÓN</a:t>
                      </a:r>
                      <a:endParaRPr lang="es-ES_trad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reintegros, devoluciones, compensaciones o acreditamientos indebidos</a:t>
                      </a:r>
                      <a:endParaRPr lang="es-ES_tradnl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dirty="0" smtClean="0"/>
                    </a:p>
                    <a:p>
                      <a:pPr algn="ctr"/>
                      <a:r>
                        <a:rPr lang="es-ES_tradnl" dirty="0" smtClean="0"/>
                        <a:t> </a:t>
                      </a:r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ART.250-A</a:t>
                      </a:r>
                      <a:endParaRPr lang="es-ES_tradnl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 de 4 a 6 años de prisión: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si es mayor a $2,857.14 </a:t>
                      </a:r>
                      <a:endParaRPr lang="es-ES_tradnl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285720" y="3643314"/>
          <a:ext cx="8643998" cy="178595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8643998"/>
              </a:tblGrid>
              <a:tr h="1785950">
                <a:tc>
                  <a:txBody>
                    <a:bodyPr/>
                    <a:lstStyle/>
                    <a:p>
                      <a:pPr algn="ctr"/>
                      <a:endParaRPr lang="es-ES_tradnl" dirty="0" smtClean="0"/>
                    </a:p>
                    <a:p>
                      <a:pPr algn="ctr"/>
                      <a:r>
                        <a:rPr lang="es-ES_tradnl" dirty="0" smtClean="0"/>
                        <a:t>COMENTARIO:</a:t>
                      </a:r>
                    </a:p>
                    <a:p>
                      <a:pPr algn="ctr"/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El auditor  puede actuar como posible cómplice si él haciendo la auditoria descubre este tipo de anomalías y  decide no informarlo en el dictamen fiscal  de tal manera que la Administración Pública.</a:t>
                      </a:r>
                      <a:endParaRPr lang="es-ES_tradnl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357159" y="1397000"/>
          <a:ext cx="8572560" cy="292608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143139"/>
                <a:gridCol w="2143140"/>
                <a:gridCol w="4286281"/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DELITO PENAL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ARTÍCULO CÓDIGO PENAL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SANCIÓN</a:t>
                      </a:r>
                      <a:endParaRPr lang="es-ES_trad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_tradnl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s-ES_tradnl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      Falsedad                      ideológica</a:t>
                      </a:r>
                      <a:endParaRPr lang="es-ES_tradnl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Art. 284 Inc. 2°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 typeface="Arial" pitchFamily="34" charset="0"/>
                        <a:buNone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el que emita o entregue documentos relativos al control del IVA</a:t>
                      </a:r>
                      <a:r>
                        <a:rPr lang="es-ES_tradnl" baseline="0" dirty="0" smtClean="0">
                          <a:latin typeface="Arial" pitchFamily="34" charset="0"/>
                          <a:cs typeface="Arial" pitchFamily="34" charset="0"/>
                        </a:rPr>
                        <a:t>  de operaciones no realizadas o en diferentes cuantías:</a:t>
                      </a:r>
                    </a:p>
                    <a:p>
                      <a:pPr algn="just">
                        <a:buFont typeface="Arial" pitchFamily="34" charset="0"/>
                        <a:buNone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4 a 6 años de</a:t>
                      </a:r>
                      <a:r>
                        <a:rPr lang="es-ES_tradnl" baseline="0" dirty="0" smtClean="0">
                          <a:latin typeface="Arial" pitchFamily="34" charset="0"/>
                          <a:cs typeface="Arial" pitchFamily="34" charset="0"/>
                        </a:rPr>
                        <a:t> prisión.</a:t>
                      </a:r>
                    </a:p>
                    <a:p>
                      <a:pPr algn="just">
                        <a:buFont typeface="Arial" pitchFamily="34" charset="0"/>
                        <a:buNone/>
                      </a:pPr>
                      <a:r>
                        <a:rPr lang="es-ES_tradnl" baseline="0" dirty="0" smtClean="0">
                          <a:latin typeface="Arial" pitchFamily="34" charset="0"/>
                          <a:cs typeface="Arial" pitchFamily="34" charset="0"/>
                        </a:rPr>
                        <a:t>En el caso de que el delito sea cometido por un funcionario público la pena aumentará hasta en una tercera parte</a:t>
                      </a:r>
                      <a:endParaRPr lang="es-ES_tradnl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85720" y="4714884"/>
          <a:ext cx="8643998" cy="1857388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8643998"/>
              </a:tblGrid>
              <a:tr h="1857388">
                <a:tc>
                  <a:txBody>
                    <a:bodyPr/>
                    <a:lstStyle/>
                    <a:p>
                      <a:pPr algn="ctr"/>
                      <a:endParaRPr lang="es-ES_tradnl" dirty="0" smtClean="0"/>
                    </a:p>
                    <a:p>
                      <a:pPr algn="ctr"/>
                      <a:r>
                        <a:rPr lang="es-ES_tradnl" dirty="0" smtClean="0"/>
                        <a:t>COMENTARIO:</a:t>
                      </a:r>
                    </a:p>
                    <a:p>
                      <a:pPr algn="ctr"/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El auditor podría hacer aseveraciones que no </a:t>
                      </a:r>
                    </a:p>
                    <a:p>
                      <a:pPr algn="ctr"/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correspondan  a  la  realidad  de </a:t>
                      </a:r>
                    </a:p>
                    <a:p>
                      <a:pPr algn="ctr"/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lo que han auditado. </a:t>
                      </a:r>
                      <a:endParaRPr lang="es-ES_tradnl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357159" y="857232"/>
          <a:ext cx="8572560" cy="2214578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143139"/>
                <a:gridCol w="2714644"/>
                <a:gridCol w="3714777"/>
              </a:tblGrid>
              <a:tr h="674002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DELITO PENAL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ARTÍCULO CÓDIGO PENAL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SANCIÓN</a:t>
                      </a:r>
                      <a:endParaRPr lang="es-ES_tradnl" dirty="0"/>
                    </a:p>
                  </a:txBody>
                  <a:tcPr/>
                </a:tc>
              </a:tr>
              <a:tr h="1540576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Supresión, Destrucción u </a:t>
                      </a:r>
                    </a:p>
                    <a:p>
                      <a:pPr algn="ctr"/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ocultación de documentos </a:t>
                      </a:r>
                    </a:p>
                    <a:p>
                      <a:pPr algn="ctr"/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verdaderos </a:t>
                      </a:r>
                      <a:endParaRPr lang="es-ES_tradnl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Art. 286</a:t>
                      </a:r>
                      <a:endParaRPr lang="es-ES_tradnl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1 a 3 años de prisión:</a:t>
                      </a:r>
                    </a:p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Cuando causare perjuicios al Estado, sociedad o particulares</a:t>
                      </a:r>
                      <a:endParaRPr lang="es-ES_tradnl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285720" y="3286124"/>
          <a:ext cx="8643998" cy="338328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8643998"/>
              </a:tblGrid>
              <a:tr h="3357586">
                <a:tc>
                  <a:txBody>
                    <a:bodyPr/>
                    <a:lstStyle/>
                    <a:p>
                      <a:pPr algn="ctr"/>
                      <a:endParaRPr lang="es-ES_tradnl" dirty="0" smtClean="0"/>
                    </a:p>
                    <a:p>
                      <a:pPr algn="ctr"/>
                      <a:r>
                        <a:rPr lang="es-ES_tradnl" dirty="0" smtClean="0"/>
                        <a:t>COMENTARIO:</a:t>
                      </a:r>
                    </a:p>
                    <a:p>
                      <a:pPr algn="just"/>
                      <a:r>
                        <a:rPr lang="es-ES_tradnl" sz="2000" dirty="0" smtClean="0">
                          <a:latin typeface="Arial" pitchFamily="34" charset="0"/>
                          <a:cs typeface="Arial" pitchFamily="34" charset="0"/>
                        </a:rPr>
                        <a:t>Al auditor  le  son proporcionados  documentos  por el  contribuyente,  y  en  tal  sentido puede llegar a suprimir, destruir u ocultar tales documentos. </a:t>
                      </a:r>
                    </a:p>
                    <a:p>
                      <a:pPr algn="l"/>
                      <a:r>
                        <a:rPr lang="es-ES_tradnl" sz="2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algn="just"/>
                      <a:r>
                        <a:rPr lang="es-ES_tradnl" sz="2000" dirty="0" smtClean="0">
                          <a:latin typeface="Arial" pitchFamily="34" charset="0"/>
                          <a:cs typeface="Arial" pitchFamily="34" charset="0"/>
                        </a:rPr>
                        <a:t> El  auditor  es  requerido por  la Administración  Tributaria  a presentar  información  adicional que  conste  en  documentos  que estén en su poder, aun los papeles de  trabajo  utilizados  para  la elaboración  del  dictamen  e informe  fiscal,  pero  se  ocultan  o  se destruyan. </a:t>
                      </a:r>
                      <a:endParaRPr lang="es-ES_tradnl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357159" y="857232"/>
          <a:ext cx="8572560" cy="347472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143139"/>
                <a:gridCol w="2714644"/>
                <a:gridCol w="3714777"/>
              </a:tblGrid>
              <a:tr h="592183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DELITO PENAL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ARTÍCULO CÓDIGO PENAL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SANCIÓN</a:t>
                      </a:r>
                      <a:endParaRPr lang="es-ES_tradnl" dirty="0"/>
                    </a:p>
                  </a:txBody>
                  <a:tcPr/>
                </a:tc>
              </a:tr>
              <a:tr h="2622527">
                <a:tc>
                  <a:txBody>
                    <a:bodyPr/>
                    <a:lstStyle/>
                    <a:p>
                      <a:pPr algn="ctr"/>
                      <a:endParaRPr lang="es-ES_tradnl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Uso y tenencia de documentos </a:t>
                      </a:r>
                    </a:p>
                    <a:p>
                      <a:pPr algn="ctr"/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falsos </a:t>
                      </a:r>
                      <a:endParaRPr lang="es-ES_tradnl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_tradnl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es-ES_tradnl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Art. 287</a:t>
                      </a:r>
                      <a:endParaRPr lang="es-ES_tradnl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3 a 5 años de prisión:</a:t>
                      </a:r>
                    </a:p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Uso y tenencia de documentos falsos</a:t>
                      </a:r>
                    </a:p>
                    <a:p>
                      <a:pPr algn="ctr">
                        <a:buFont typeface="Arial" pitchFamily="34" charset="0"/>
                        <a:buNone/>
                      </a:pPr>
                      <a:endParaRPr lang="es-ES_tradnl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4 a 6 años de prisión:</a:t>
                      </a:r>
                    </a:p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Utilización de documentos especialmente a los relativos al IVA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es-ES_tradnl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es-ES_tradnl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285720" y="4500570"/>
          <a:ext cx="8643998" cy="2071702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8643998"/>
              </a:tblGrid>
              <a:tr h="2071702">
                <a:tc>
                  <a:txBody>
                    <a:bodyPr/>
                    <a:lstStyle/>
                    <a:p>
                      <a:pPr algn="ctr"/>
                      <a:endParaRPr lang="es-ES_tradnl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COMENTARIO:</a:t>
                      </a:r>
                    </a:p>
                    <a:p>
                      <a:pPr algn="just"/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El  auditor  fiscal  elabora  su dictamen e  informe fiscal a partir de  los  documentos,  registros  y demás  información  que  le proporciona  el  contribuyente,  llega  a  su  conocimiento  de  que los mismos son falsos  (material o ideológicamente)  y  aún  así  los utiliza para realizar su cometido.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184</TotalTime>
  <Words>653</Words>
  <Application>Microsoft Office PowerPoint</Application>
  <PresentationFormat>Presentación en pantalla (4:3)</PresentationFormat>
  <Paragraphs>109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Equidad</vt:lpstr>
      <vt:lpstr>D E F R A U D A C I O N   A L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Defraudación al </dc:title>
  <dc:creator>WinuE</dc:creator>
  <cp:lastModifiedBy>WinuE</cp:lastModifiedBy>
  <cp:revision>42</cp:revision>
  <dcterms:created xsi:type="dcterms:W3CDTF">2013-11-06T04:02:06Z</dcterms:created>
  <dcterms:modified xsi:type="dcterms:W3CDTF">2013-11-28T05:43:58Z</dcterms:modified>
</cp:coreProperties>
</file>