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57" r:id="rId29"/>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a:srgbClr val="422C16"/>
    <a:srgbClr val="0C788E"/>
    <a:srgbClr val="006666"/>
    <a:srgbClr val="0099CC"/>
    <a:srgbClr val="660066"/>
    <a:srgbClr val="003300"/>
    <a:srgbClr val="A50021"/>
    <a:srgbClr val="3333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23" autoAdjust="0"/>
    <p:restoredTop sz="94652" autoAdjust="0"/>
  </p:normalViewPr>
  <p:slideViewPr>
    <p:cSldViewPr>
      <p:cViewPr varScale="1">
        <p:scale>
          <a:sx n="48" d="100"/>
          <a:sy n="48" d="100"/>
        </p:scale>
        <p:origin x="-52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216208-5ACB-4D2C-99D9-D3C728410FBD}" type="doc">
      <dgm:prSet loTypeId="urn:microsoft.com/office/officeart/2005/8/layout/vProcess5" loCatId="process" qsTypeId="urn:microsoft.com/office/officeart/2005/8/quickstyle/simple5" qsCatId="simple" csTypeId="urn:microsoft.com/office/officeart/2005/8/colors/accent2_2" csCatId="accent2" phldr="1"/>
      <dgm:spPr/>
      <dgm:t>
        <a:bodyPr/>
        <a:lstStyle/>
        <a:p>
          <a:endParaRPr lang="es-SV"/>
        </a:p>
      </dgm:t>
    </dgm:pt>
    <dgm:pt modelId="{2EE072E2-4F40-46FF-A6C7-148634B4A867}">
      <dgm:prSet phldrT="[Texto]"/>
      <dgm:spPr/>
      <dgm:t>
        <a:bodyPr/>
        <a:lstStyle/>
        <a:p>
          <a:r>
            <a:rPr lang="es-SV" dirty="0" smtClean="0"/>
            <a:t>Se verificaron facturas consideradas como morosas.</a:t>
          </a:r>
        </a:p>
        <a:p>
          <a:r>
            <a:rPr lang="es-SV" dirty="0" smtClean="0"/>
            <a:t>Que representaran un ingreso real y una salida de productos del inventario físico de la empresa.</a:t>
          </a:r>
        </a:p>
      </dgm:t>
    </dgm:pt>
    <dgm:pt modelId="{F8E41BF3-B873-4069-933D-2F233BE4EE81}" type="parTrans" cxnId="{F246DE51-5DCB-44DE-8C50-D445B4C143A9}">
      <dgm:prSet/>
      <dgm:spPr/>
      <dgm:t>
        <a:bodyPr/>
        <a:lstStyle/>
        <a:p>
          <a:endParaRPr lang="es-SV"/>
        </a:p>
      </dgm:t>
    </dgm:pt>
    <dgm:pt modelId="{DA92FD5F-8991-49E0-87B1-6EC495B1251C}" type="sibTrans" cxnId="{F246DE51-5DCB-44DE-8C50-D445B4C143A9}">
      <dgm:prSet/>
      <dgm:spPr/>
      <dgm:t>
        <a:bodyPr/>
        <a:lstStyle/>
        <a:p>
          <a:endParaRPr lang="es-SV"/>
        </a:p>
      </dgm:t>
    </dgm:pt>
    <dgm:pt modelId="{109FF7A1-DBBC-4729-91FA-ECCFB34F80D0}">
      <dgm:prSet phldrT="[Texto]"/>
      <dgm:spPr/>
      <dgm:t>
        <a:bodyPr/>
        <a:lstStyle/>
        <a:p>
          <a:r>
            <a:rPr lang="es-SV" dirty="0" smtClean="0"/>
            <a:t>Autorizaciones respectivas de otorgamiento de créditos conforme a las políticas de la compañía.</a:t>
          </a:r>
          <a:endParaRPr lang="es-SV" dirty="0"/>
        </a:p>
      </dgm:t>
    </dgm:pt>
    <dgm:pt modelId="{8FE2A900-9E41-4B1B-9E34-B73D3A0A4876}" type="parTrans" cxnId="{0C7EE280-8D3E-455B-81A7-A292D6B6B667}">
      <dgm:prSet/>
      <dgm:spPr/>
      <dgm:t>
        <a:bodyPr/>
        <a:lstStyle/>
        <a:p>
          <a:endParaRPr lang="es-SV"/>
        </a:p>
      </dgm:t>
    </dgm:pt>
    <dgm:pt modelId="{58168478-C5A3-4834-9744-2DD8BE490DE7}" type="sibTrans" cxnId="{0C7EE280-8D3E-455B-81A7-A292D6B6B667}">
      <dgm:prSet/>
      <dgm:spPr/>
      <dgm:t>
        <a:bodyPr/>
        <a:lstStyle/>
        <a:p>
          <a:endParaRPr lang="es-SV"/>
        </a:p>
      </dgm:t>
    </dgm:pt>
    <dgm:pt modelId="{BCF07F3C-60EF-4C5D-B4F3-AD4731B65F4B}">
      <dgm:prSet phldrT="[Texto]"/>
      <dgm:spPr/>
      <dgm:t>
        <a:bodyPr/>
        <a:lstStyle/>
        <a:p>
          <a:r>
            <a:rPr lang="es-SV" dirty="0" smtClean="0"/>
            <a:t>Existen discrepancias entre los montos cobrados a los clientes y los valores anotados en los registros de la compañía.</a:t>
          </a:r>
          <a:endParaRPr lang="es-SV" dirty="0"/>
        </a:p>
      </dgm:t>
    </dgm:pt>
    <dgm:pt modelId="{35C4A956-5DE8-41DE-8990-CE95001EAB3E}" type="sibTrans" cxnId="{1D128900-C0ED-40B1-8EA1-F6C43E9B5BAA}">
      <dgm:prSet/>
      <dgm:spPr/>
      <dgm:t>
        <a:bodyPr/>
        <a:lstStyle/>
        <a:p>
          <a:endParaRPr lang="es-SV"/>
        </a:p>
      </dgm:t>
    </dgm:pt>
    <dgm:pt modelId="{CDD3C6CB-7320-41A9-A078-41DD9FB1BBBA}" type="parTrans" cxnId="{1D128900-C0ED-40B1-8EA1-F6C43E9B5BAA}">
      <dgm:prSet/>
      <dgm:spPr/>
      <dgm:t>
        <a:bodyPr/>
        <a:lstStyle/>
        <a:p>
          <a:endParaRPr lang="es-SV"/>
        </a:p>
      </dgm:t>
    </dgm:pt>
    <dgm:pt modelId="{D8A3CF66-BCE8-4C32-9226-15DF52503BD2}">
      <dgm:prSet phldrT="[Texto]"/>
      <dgm:spPr/>
      <dgm:t>
        <a:bodyPr/>
        <a:lstStyle/>
        <a:p>
          <a:r>
            <a:rPr lang="es-SV" dirty="0" smtClean="0"/>
            <a:t>Originados por errores de hecho en la elaboración de los recibos de cobro  y las liquidaciones semanales entregadas por los cobradores, lo que origino la defraudación económica para La Victima, S.A. de C.V.</a:t>
          </a:r>
          <a:endParaRPr lang="es-SV" dirty="0"/>
        </a:p>
      </dgm:t>
    </dgm:pt>
    <dgm:pt modelId="{E82321AB-EAA5-42A3-880A-C043CB0332B7}" type="parTrans" cxnId="{B886AB59-4FD2-43B0-8734-002609AFD4B0}">
      <dgm:prSet/>
      <dgm:spPr/>
      <dgm:t>
        <a:bodyPr/>
        <a:lstStyle/>
        <a:p>
          <a:endParaRPr lang="es-SV"/>
        </a:p>
      </dgm:t>
    </dgm:pt>
    <dgm:pt modelId="{4D07930B-8BC7-4C17-A1CF-72C844F4BFC4}" type="sibTrans" cxnId="{B886AB59-4FD2-43B0-8734-002609AFD4B0}">
      <dgm:prSet/>
      <dgm:spPr/>
      <dgm:t>
        <a:bodyPr/>
        <a:lstStyle/>
        <a:p>
          <a:endParaRPr lang="es-SV"/>
        </a:p>
      </dgm:t>
    </dgm:pt>
    <dgm:pt modelId="{2FA95101-5F59-4F67-AEE7-F97FD28C8D28}" type="pres">
      <dgm:prSet presAssocID="{66216208-5ACB-4D2C-99D9-D3C728410FBD}" presName="outerComposite" presStyleCnt="0">
        <dgm:presLayoutVars>
          <dgm:chMax val="5"/>
          <dgm:dir/>
          <dgm:resizeHandles val="exact"/>
        </dgm:presLayoutVars>
      </dgm:prSet>
      <dgm:spPr/>
      <dgm:t>
        <a:bodyPr/>
        <a:lstStyle/>
        <a:p>
          <a:endParaRPr lang="es-SV"/>
        </a:p>
      </dgm:t>
    </dgm:pt>
    <dgm:pt modelId="{34D17BC8-3E7D-4D6C-8065-FF0B2FFD420A}" type="pres">
      <dgm:prSet presAssocID="{66216208-5ACB-4D2C-99D9-D3C728410FBD}" presName="dummyMaxCanvas" presStyleCnt="0">
        <dgm:presLayoutVars/>
      </dgm:prSet>
      <dgm:spPr/>
      <dgm:t>
        <a:bodyPr/>
        <a:lstStyle/>
        <a:p>
          <a:endParaRPr lang="es-SV"/>
        </a:p>
      </dgm:t>
    </dgm:pt>
    <dgm:pt modelId="{49300AD8-3368-4A11-B458-1B6F3F2BFC0D}" type="pres">
      <dgm:prSet presAssocID="{66216208-5ACB-4D2C-99D9-D3C728410FBD}" presName="FourNodes_1" presStyleLbl="node1" presStyleIdx="0" presStyleCnt="4">
        <dgm:presLayoutVars>
          <dgm:bulletEnabled val="1"/>
        </dgm:presLayoutVars>
      </dgm:prSet>
      <dgm:spPr/>
      <dgm:t>
        <a:bodyPr/>
        <a:lstStyle/>
        <a:p>
          <a:endParaRPr lang="es-SV"/>
        </a:p>
      </dgm:t>
    </dgm:pt>
    <dgm:pt modelId="{96FAE8A4-7C30-4500-B53F-0C1278531DA6}" type="pres">
      <dgm:prSet presAssocID="{66216208-5ACB-4D2C-99D9-D3C728410FBD}" presName="FourNodes_2" presStyleLbl="node1" presStyleIdx="1" presStyleCnt="4">
        <dgm:presLayoutVars>
          <dgm:bulletEnabled val="1"/>
        </dgm:presLayoutVars>
      </dgm:prSet>
      <dgm:spPr/>
      <dgm:t>
        <a:bodyPr/>
        <a:lstStyle/>
        <a:p>
          <a:endParaRPr lang="es-SV"/>
        </a:p>
      </dgm:t>
    </dgm:pt>
    <dgm:pt modelId="{A79C2C78-E5F4-4872-858B-88D45A1F99BE}" type="pres">
      <dgm:prSet presAssocID="{66216208-5ACB-4D2C-99D9-D3C728410FBD}" presName="FourNodes_3" presStyleLbl="node1" presStyleIdx="2" presStyleCnt="4">
        <dgm:presLayoutVars>
          <dgm:bulletEnabled val="1"/>
        </dgm:presLayoutVars>
      </dgm:prSet>
      <dgm:spPr/>
      <dgm:t>
        <a:bodyPr/>
        <a:lstStyle/>
        <a:p>
          <a:endParaRPr lang="es-SV"/>
        </a:p>
      </dgm:t>
    </dgm:pt>
    <dgm:pt modelId="{956AE23E-E8C4-43F3-A994-564319B0978F}" type="pres">
      <dgm:prSet presAssocID="{66216208-5ACB-4D2C-99D9-D3C728410FBD}" presName="FourNodes_4" presStyleLbl="node1" presStyleIdx="3" presStyleCnt="4">
        <dgm:presLayoutVars>
          <dgm:bulletEnabled val="1"/>
        </dgm:presLayoutVars>
      </dgm:prSet>
      <dgm:spPr/>
      <dgm:t>
        <a:bodyPr/>
        <a:lstStyle/>
        <a:p>
          <a:endParaRPr lang="es-SV"/>
        </a:p>
      </dgm:t>
    </dgm:pt>
    <dgm:pt modelId="{BE837F8D-138D-4737-AE90-0C8FA6762831}" type="pres">
      <dgm:prSet presAssocID="{66216208-5ACB-4D2C-99D9-D3C728410FBD}" presName="FourConn_1-2" presStyleLbl="fgAccFollowNode1" presStyleIdx="0" presStyleCnt="3">
        <dgm:presLayoutVars>
          <dgm:bulletEnabled val="1"/>
        </dgm:presLayoutVars>
      </dgm:prSet>
      <dgm:spPr/>
      <dgm:t>
        <a:bodyPr/>
        <a:lstStyle/>
        <a:p>
          <a:endParaRPr lang="es-SV"/>
        </a:p>
      </dgm:t>
    </dgm:pt>
    <dgm:pt modelId="{B6606858-AC83-4472-9D3A-D21912E7FD18}" type="pres">
      <dgm:prSet presAssocID="{66216208-5ACB-4D2C-99D9-D3C728410FBD}" presName="FourConn_2-3" presStyleLbl="fgAccFollowNode1" presStyleIdx="1" presStyleCnt="3">
        <dgm:presLayoutVars>
          <dgm:bulletEnabled val="1"/>
        </dgm:presLayoutVars>
      </dgm:prSet>
      <dgm:spPr/>
      <dgm:t>
        <a:bodyPr/>
        <a:lstStyle/>
        <a:p>
          <a:endParaRPr lang="es-SV"/>
        </a:p>
      </dgm:t>
    </dgm:pt>
    <dgm:pt modelId="{1838BCB5-5C9A-47FF-8F58-2E4A94939627}" type="pres">
      <dgm:prSet presAssocID="{66216208-5ACB-4D2C-99D9-D3C728410FBD}" presName="FourConn_3-4" presStyleLbl="fgAccFollowNode1" presStyleIdx="2" presStyleCnt="3">
        <dgm:presLayoutVars>
          <dgm:bulletEnabled val="1"/>
        </dgm:presLayoutVars>
      </dgm:prSet>
      <dgm:spPr/>
      <dgm:t>
        <a:bodyPr/>
        <a:lstStyle/>
        <a:p>
          <a:endParaRPr lang="es-SV"/>
        </a:p>
      </dgm:t>
    </dgm:pt>
    <dgm:pt modelId="{E8666DA8-DA1C-44C4-909A-E8363EAF0EB4}" type="pres">
      <dgm:prSet presAssocID="{66216208-5ACB-4D2C-99D9-D3C728410FBD}" presName="FourNodes_1_text" presStyleLbl="node1" presStyleIdx="3" presStyleCnt="4">
        <dgm:presLayoutVars>
          <dgm:bulletEnabled val="1"/>
        </dgm:presLayoutVars>
      </dgm:prSet>
      <dgm:spPr/>
      <dgm:t>
        <a:bodyPr/>
        <a:lstStyle/>
        <a:p>
          <a:endParaRPr lang="es-SV"/>
        </a:p>
      </dgm:t>
    </dgm:pt>
    <dgm:pt modelId="{FA1E9E85-3E09-49DC-AC01-48FC57369C22}" type="pres">
      <dgm:prSet presAssocID="{66216208-5ACB-4D2C-99D9-D3C728410FBD}" presName="FourNodes_2_text" presStyleLbl="node1" presStyleIdx="3" presStyleCnt="4">
        <dgm:presLayoutVars>
          <dgm:bulletEnabled val="1"/>
        </dgm:presLayoutVars>
      </dgm:prSet>
      <dgm:spPr/>
      <dgm:t>
        <a:bodyPr/>
        <a:lstStyle/>
        <a:p>
          <a:endParaRPr lang="es-SV"/>
        </a:p>
      </dgm:t>
    </dgm:pt>
    <dgm:pt modelId="{31A73DC6-2EA7-4425-A0E0-2E1307F1DF19}" type="pres">
      <dgm:prSet presAssocID="{66216208-5ACB-4D2C-99D9-D3C728410FBD}" presName="FourNodes_3_text" presStyleLbl="node1" presStyleIdx="3" presStyleCnt="4">
        <dgm:presLayoutVars>
          <dgm:bulletEnabled val="1"/>
        </dgm:presLayoutVars>
      </dgm:prSet>
      <dgm:spPr/>
      <dgm:t>
        <a:bodyPr/>
        <a:lstStyle/>
        <a:p>
          <a:endParaRPr lang="es-SV"/>
        </a:p>
      </dgm:t>
    </dgm:pt>
    <dgm:pt modelId="{4F3298D7-F272-46A6-8B4D-8DBA2F02FE3C}" type="pres">
      <dgm:prSet presAssocID="{66216208-5ACB-4D2C-99D9-D3C728410FBD}" presName="FourNodes_4_text" presStyleLbl="node1" presStyleIdx="3" presStyleCnt="4">
        <dgm:presLayoutVars>
          <dgm:bulletEnabled val="1"/>
        </dgm:presLayoutVars>
      </dgm:prSet>
      <dgm:spPr/>
      <dgm:t>
        <a:bodyPr/>
        <a:lstStyle/>
        <a:p>
          <a:endParaRPr lang="es-SV"/>
        </a:p>
      </dgm:t>
    </dgm:pt>
  </dgm:ptLst>
  <dgm:cxnLst>
    <dgm:cxn modelId="{14BEBF83-039F-4A36-9CC3-8D1AB9F048E9}" type="presOf" srcId="{BCF07F3C-60EF-4C5D-B4F3-AD4731B65F4B}" destId="{31A73DC6-2EA7-4425-A0E0-2E1307F1DF19}" srcOrd="1" destOrd="0" presId="urn:microsoft.com/office/officeart/2005/8/layout/vProcess5"/>
    <dgm:cxn modelId="{700F2A1C-C904-4894-B6D9-3ED5EC4BBA0F}" type="presOf" srcId="{D8A3CF66-BCE8-4C32-9226-15DF52503BD2}" destId="{4F3298D7-F272-46A6-8B4D-8DBA2F02FE3C}" srcOrd="1" destOrd="0" presId="urn:microsoft.com/office/officeart/2005/8/layout/vProcess5"/>
    <dgm:cxn modelId="{A3FEE8B9-831C-408E-9720-2C4DB4446A24}" type="presOf" srcId="{2EE072E2-4F40-46FF-A6C7-148634B4A867}" destId="{49300AD8-3368-4A11-B458-1B6F3F2BFC0D}" srcOrd="0" destOrd="0" presId="urn:microsoft.com/office/officeart/2005/8/layout/vProcess5"/>
    <dgm:cxn modelId="{0C7EE280-8D3E-455B-81A7-A292D6B6B667}" srcId="{66216208-5ACB-4D2C-99D9-D3C728410FBD}" destId="{109FF7A1-DBBC-4729-91FA-ECCFB34F80D0}" srcOrd="1" destOrd="0" parTransId="{8FE2A900-9E41-4B1B-9E34-B73D3A0A4876}" sibTransId="{58168478-C5A3-4834-9744-2DD8BE490DE7}"/>
    <dgm:cxn modelId="{C3D64607-553E-4C3F-8EE3-30D4B6E35812}" type="presOf" srcId="{109FF7A1-DBBC-4729-91FA-ECCFB34F80D0}" destId="{96FAE8A4-7C30-4500-B53F-0C1278531DA6}" srcOrd="0" destOrd="0" presId="urn:microsoft.com/office/officeart/2005/8/layout/vProcess5"/>
    <dgm:cxn modelId="{863875F1-1862-4B4F-B14A-F1E298363B1C}" type="presOf" srcId="{35C4A956-5DE8-41DE-8990-CE95001EAB3E}" destId="{1838BCB5-5C9A-47FF-8F58-2E4A94939627}" srcOrd="0" destOrd="0" presId="urn:microsoft.com/office/officeart/2005/8/layout/vProcess5"/>
    <dgm:cxn modelId="{F246DE51-5DCB-44DE-8C50-D445B4C143A9}" srcId="{66216208-5ACB-4D2C-99D9-D3C728410FBD}" destId="{2EE072E2-4F40-46FF-A6C7-148634B4A867}" srcOrd="0" destOrd="0" parTransId="{F8E41BF3-B873-4069-933D-2F233BE4EE81}" sibTransId="{DA92FD5F-8991-49E0-87B1-6EC495B1251C}"/>
    <dgm:cxn modelId="{6DE69F00-AA9D-4011-9E4C-5968C8CBFE70}" type="presOf" srcId="{2EE072E2-4F40-46FF-A6C7-148634B4A867}" destId="{E8666DA8-DA1C-44C4-909A-E8363EAF0EB4}" srcOrd="1" destOrd="0" presId="urn:microsoft.com/office/officeart/2005/8/layout/vProcess5"/>
    <dgm:cxn modelId="{3908769C-AE63-4AED-BAF6-291BB8B5E19E}" type="presOf" srcId="{66216208-5ACB-4D2C-99D9-D3C728410FBD}" destId="{2FA95101-5F59-4F67-AEE7-F97FD28C8D28}" srcOrd="0" destOrd="0" presId="urn:microsoft.com/office/officeart/2005/8/layout/vProcess5"/>
    <dgm:cxn modelId="{B886AB59-4FD2-43B0-8734-002609AFD4B0}" srcId="{66216208-5ACB-4D2C-99D9-D3C728410FBD}" destId="{D8A3CF66-BCE8-4C32-9226-15DF52503BD2}" srcOrd="3" destOrd="0" parTransId="{E82321AB-EAA5-42A3-880A-C043CB0332B7}" sibTransId="{4D07930B-8BC7-4C17-A1CF-72C844F4BFC4}"/>
    <dgm:cxn modelId="{2B21CA01-23F5-48A0-A261-107E033A262F}" type="presOf" srcId="{58168478-C5A3-4834-9744-2DD8BE490DE7}" destId="{B6606858-AC83-4472-9D3A-D21912E7FD18}" srcOrd="0" destOrd="0" presId="urn:microsoft.com/office/officeart/2005/8/layout/vProcess5"/>
    <dgm:cxn modelId="{A574C6F4-F104-4EA1-B59F-8DD3AE256BD0}" type="presOf" srcId="{DA92FD5F-8991-49E0-87B1-6EC495B1251C}" destId="{BE837F8D-138D-4737-AE90-0C8FA6762831}" srcOrd="0" destOrd="0" presId="urn:microsoft.com/office/officeart/2005/8/layout/vProcess5"/>
    <dgm:cxn modelId="{0166FADE-E458-4F09-B009-DA2990C83C6E}" type="presOf" srcId="{109FF7A1-DBBC-4729-91FA-ECCFB34F80D0}" destId="{FA1E9E85-3E09-49DC-AC01-48FC57369C22}" srcOrd="1" destOrd="0" presId="urn:microsoft.com/office/officeart/2005/8/layout/vProcess5"/>
    <dgm:cxn modelId="{E67B4FE4-085A-4A8B-BE2B-48BF70E6C666}" type="presOf" srcId="{D8A3CF66-BCE8-4C32-9226-15DF52503BD2}" destId="{956AE23E-E8C4-43F3-A994-564319B0978F}" srcOrd="0" destOrd="0" presId="urn:microsoft.com/office/officeart/2005/8/layout/vProcess5"/>
    <dgm:cxn modelId="{1D128900-C0ED-40B1-8EA1-F6C43E9B5BAA}" srcId="{66216208-5ACB-4D2C-99D9-D3C728410FBD}" destId="{BCF07F3C-60EF-4C5D-B4F3-AD4731B65F4B}" srcOrd="2" destOrd="0" parTransId="{CDD3C6CB-7320-41A9-A078-41DD9FB1BBBA}" sibTransId="{35C4A956-5DE8-41DE-8990-CE95001EAB3E}"/>
    <dgm:cxn modelId="{16B67857-E665-4FF2-B0D5-6A1DCC7C62E7}" type="presOf" srcId="{BCF07F3C-60EF-4C5D-B4F3-AD4731B65F4B}" destId="{A79C2C78-E5F4-4872-858B-88D45A1F99BE}" srcOrd="0" destOrd="0" presId="urn:microsoft.com/office/officeart/2005/8/layout/vProcess5"/>
    <dgm:cxn modelId="{A3489517-F062-47F6-AA40-327D1C888E7D}" type="presParOf" srcId="{2FA95101-5F59-4F67-AEE7-F97FD28C8D28}" destId="{34D17BC8-3E7D-4D6C-8065-FF0B2FFD420A}" srcOrd="0" destOrd="0" presId="urn:microsoft.com/office/officeart/2005/8/layout/vProcess5"/>
    <dgm:cxn modelId="{435CD954-08C8-4325-9680-1691F16B4822}" type="presParOf" srcId="{2FA95101-5F59-4F67-AEE7-F97FD28C8D28}" destId="{49300AD8-3368-4A11-B458-1B6F3F2BFC0D}" srcOrd="1" destOrd="0" presId="urn:microsoft.com/office/officeart/2005/8/layout/vProcess5"/>
    <dgm:cxn modelId="{0CBF35BC-249C-4E9A-B78A-1CC0D26C7B83}" type="presParOf" srcId="{2FA95101-5F59-4F67-AEE7-F97FD28C8D28}" destId="{96FAE8A4-7C30-4500-B53F-0C1278531DA6}" srcOrd="2" destOrd="0" presId="urn:microsoft.com/office/officeart/2005/8/layout/vProcess5"/>
    <dgm:cxn modelId="{A94C89DC-1AE8-4563-B899-67DBDC047BF1}" type="presParOf" srcId="{2FA95101-5F59-4F67-AEE7-F97FD28C8D28}" destId="{A79C2C78-E5F4-4872-858B-88D45A1F99BE}" srcOrd="3" destOrd="0" presId="urn:microsoft.com/office/officeart/2005/8/layout/vProcess5"/>
    <dgm:cxn modelId="{AA2C969D-E791-436E-85E4-BBAF98C638DD}" type="presParOf" srcId="{2FA95101-5F59-4F67-AEE7-F97FD28C8D28}" destId="{956AE23E-E8C4-43F3-A994-564319B0978F}" srcOrd="4" destOrd="0" presId="urn:microsoft.com/office/officeart/2005/8/layout/vProcess5"/>
    <dgm:cxn modelId="{44430B84-F523-4AFD-A6CD-796F03E77F1A}" type="presParOf" srcId="{2FA95101-5F59-4F67-AEE7-F97FD28C8D28}" destId="{BE837F8D-138D-4737-AE90-0C8FA6762831}" srcOrd="5" destOrd="0" presId="urn:microsoft.com/office/officeart/2005/8/layout/vProcess5"/>
    <dgm:cxn modelId="{4F7AE232-B6AB-48F3-9385-4C05DF2266C0}" type="presParOf" srcId="{2FA95101-5F59-4F67-AEE7-F97FD28C8D28}" destId="{B6606858-AC83-4472-9D3A-D21912E7FD18}" srcOrd="6" destOrd="0" presId="urn:microsoft.com/office/officeart/2005/8/layout/vProcess5"/>
    <dgm:cxn modelId="{509F642F-61C2-46D0-BA42-F3F0F4AA12A1}" type="presParOf" srcId="{2FA95101-5F59-4F67-AEE7-F97FD28C8D28}" destId="{1838BCB5-5C9A-47FF-8F58-2E4A94939627}" srcOrd="7" destOrd="0" presId="urn:microsoft.com/office/officeart/2005/8/layout/vProcess5"/>
    <dgm:cxn modelId="{CBFA49FF-BEAD-4CE3-B42B-1A51D79ADEDD}" type="presParOf" srcId="{2FA95101-5F59-4F67-AEE7-F97FD28C8D28}" destId="{E8666DA8-DA1C-44C4-909A-E8363EAF0EB4}" srcOrd="8" destOrd="0" presId="urn:microsoft.com/office/officeart/2005/8/layout/vProcess5"/>
    <dgm:cxn modelId="{A2063BB1-305C-4BBD-BD28-481BE79EB8EA}" type="presParOf" srcId="{2FA95101-5F59-4F67-AEE7-F97FD28C8D28}" destId="{FA1E9E85-3E09-49DC-AC01-48FC57369C22}" srcOrd="9" destOrd="0" presId="urn:microsoft.com/office/officeart/2005/8/layout/vProcess5"/>
    <dgm:cxn modelId="{ACDDF866-6CBD-42D6-8A86-C7D3305A54F6}" type="presParOf" srcId="{2FA95101-5F59-4F67-AEE7-F97FD28C8D28}" destId="{31A73DC6-2EA7-4425-A0E0-2E1307F1DF19}" srcOrd="10" destOrd="0" presId="urn:microsoft.com/office/officeart/2005/8/layout/vProcess5"/>
    <dgm:cxn modelId="{B6B5B23C-A875-4AF2-B455-126B41637541}" type="presParOf" srcId="{2FA95101-5F59-4F67-AEE7-F97FD28C8D28}" destId="{4F3298D7-F272-46A6-8B4D-8DBA2F02FE3C}" srcOrd="11"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35A1580-8FBF-48CF-9560-9C205BF86552}" type="doc">
      <dgm:prSet loTypeId="urn:microsoft.com/office/officeart/2005/8/layout/vProcess5" loCatId="process" qsTypeId="urn:microsoft.com/office/officeart/2005/8/quickstyle/simple1" qsCatId="simple" csTypeId="urn:microsoft.com/office/officeart/2005/8/colors/accent2_2" csCatId="accent2" phldr="1"/>
      <dgm:spPr/>
      <dgm:t>
        <a:bodyPr/>
        <a:lstStyle/>
        <a:p>
          <a:endParaRPr lang="es-SV"/>
        </a:p>
      </dgm:t>
    </dgm:pt>
    <dgm:pt modelId="{5449F76A-C59A-4063-8FED-03834474863D}">
      <dgm:prSet phldrT="[Texto]"/>
      <dgm:spPr/>
      <dgm:t>
        <a:bodyPr/>
        <a:lstStyle/>
        <a:p>
          <a:r>
            <a:rPr lang="es-SV" dirty="0" smtClean="0"/>
            <a:t>Se constataron la existencia de abonos de los clientes a las facturas que se computan como morosas.</a:t>
          </a:r>
        </a:p>
      </dgm:t>
    </dgm:pt>
    <dgm:pt modelId="{75078FAE-1E29-4BEE-B3B5-3501BF4A49EA}" type="parTrans" cxnId="{9790CB27-C8A5-41F4-95C0-9B943A279B8A}">
      <dgm:prSet/>
      <dgm:spPr/>
      <dgm:t>
        <a:bodyPr/>
        <a:lstStyle/>
        <a:p>
          <a:endParaRPr lang="es-SV"/>
        </a:p>
      </dgm:t>
    </dgm:pt>
    <dgm:pt modelId="{CA7B1DEC-3D7B-4A71-9B07-1EE4607D7562}" type="sibTrans" cxnId="{9790CB27-C8A5-41F4-95C0-9B943A279B8A}">
      <dgm:prSet/>
      <dgm:spPr/>
      <dgm:t>
        <a:bodyPr/>
        <a:lstStyle/>
        <a:p>
          <a:endParaRPr lang="es-SV"/>
        </a:p>
      </dgm:t>
    </dgm:pt>
    <dgm:pt modelId="{39ACC389-5290-4A0E-91BA-7F15C687A481}">
      <dgm:prSet phldrT="[Texto]"/>
      <dgm:spPr/>
      <dgm:t>
        <a:bodyPr/>
        <a:lstStyle/>
        <a:p>
          <a:r>
            <a:rPr lang="es-SV" dirty="0" smtClean="0"/>
            <a:t>Se cotejaron los recibos de pagos de los cobradores con las anotaciones en los registros auxiliares del subsistema de cuentas  por cobrar a efectos de determinar el importe  sujeto del ilícito.</a:t>
          </a:r>
          <a:endParaRPr lang="es-SV" dirty="0"/>
        </a:p>
      </dgm:t>
    </dgm:pt>
    <dgm:pt modelId="{4E088BB3-7E60-43BF-AAAC-B883A8ED8ECC}" type="parTrans" cxnId="{22967E88-EB22-47A9-99DD-AAC62065BA9B}">
      <dgm:prSet/>
      <dgm:spPr/>
      <dgm:t>
        <a:bodyPr/>
        <a:lstStyle/>
        <a:p>
          <a:endParaRPr lang="es-SV"/>
        </a:p>
      </dgm:t>
    </dgm:pt>
    <dgm:pt modelId="{627C48F3-393B-4F56-8F33-1557AC44988E}" type="sibTrans" cxnId="{22967E88-EB22-47A9-99DD-AAC62065BA9B}">
      <dgm:prSet/>
      <dgm:spPr/>
      <dgm:t>
        <a:bodyPr/>
        <a:lstStyle/>
        <a:p>
          <a:endParaRPr lang="es-SV"/>
        </a:p>
      </dgm:t>
    </dgm:pt>
    <dgm:pt modelId="{46CAD88A-05F6-4D22-976F-A3A58221B86D}">
      <dgm:prSet phldrT="[Texto]"/>
      <dgm:spPr/>
      <dgm:t>
        <a:bodyPr/>
        <a:lstStyle/>
        <a:p>
          <a:r>
            <a:rPr lang="es-SV" dirty="0" smtClean="0"/>
            <a:t>Se concluye que el valor total al que asciende  la apropiación  indebida por parte de los cobradores empleados de La Victima, S.A. de C.V. es de $5,566.66</a:t>
          </a:r>
          <a:endParaRPr lang="es-SV" dirty="0"/>
        </a:p>
      </dgm:t>
    </dgm:pt>
    <dgm:pt modelId="{6EC5FD21-E3B4-4143-BA8F-2553B8C4BBFD}" type="parTrans" cxnId="{BB1AB2E7-56F3-43F3-81D8-70B1AADAA29D}">
      <dgm:prSet/>
      <dgm:spPr/>
      <dgm:t>
        <a:bodyPr/>
        <a:lstStyle/>
        <a:p>
          <a:endParaRPr lang="es-SV"/>
        </a:p>
      </dgm:t>
    </dgm:pt>
    <dgm:pt modelId="{92E69E39-496F-4BA1-9C45-18966EF8FE01}" type="sibTrans" cxnId="{BB1AB2E7-56F3-43F3-81D8-70B1AADAA29D}">
      <dgm:prSet/>
      <dgm:spPr/>
      <dgm:t>
        <a:bodyPr/>
        <a:lstStyle/>
        <a:p>
          <a:endParaRPr lang="es-SV"/>
        </a:p>
      </dgm:t>
    </dgm:pt>
    <dgm:pt modelId="{7789C912-DE06-478E-8197-456A21718FEF}" type="pres">
      <dgm:prSet presAssocID="{C35A1580-8FBF-48CF-9560-9C205BF86552}" presName="outerComposite" presStyleCnt="0">
        <dgm:presLayoutVars>
          <dgm:chMax val="5"/>
          <dgm:dir/>
          <dgm:resizeHandles val="exact"/>
        </dgm:presLayoutVars>
      </dgm:prSet>
      <dgm:spPr/>
      <dgm:t>
        <a:bodyPr/>
        <a:lstStyle/>
        <a:p>
          <a:endParaRPr lang="es-SV"/>
        </a:p>
      </dgm:t>
    </dgm:pt>
    <dgm:pt modelId="{319ADC5B-53AB-4896-B073-AA01F4EA5257}" type="pres">
      <dgm:prSet presAssocID="{C35A1580-8FBF-48CF-9560-9C205BF86552}" presName="dummyMaxCanvas" presStyleCnt="0">
        <dgm:presLayoutVars/>
      </dgm:prSet>
      <dgm:spPr/>
      <dgm:t>
        <a:bodyPr/>
        <a:lstStyle/>
        <a:p>
          <a:endParaRPr lang="es-SV"/>
        </a:p>
      </dgm:t>
    </dgm:pt>
    <dgm:pt modelId="{B33D6928-187F-456D-BABF-35BE0B377B48}" type="pres">
      <dgm:prSet presAssocID="{C35A1580-8FBF-48CF-9560-9C205BF86552}" presName="ThreeNodes_1" presStyleLbl="node1" presStyleIdx="0" presStyleCnt="3">
        <dgm:presLayoutVars>
          <dgm:bulletEnabled val="1"/>
        </dgm:presLayoutVars>
      </dgm:prSet>
      <dgm:spPr/>
      <dgm:t>
        <a:bodyPr/>
        <a:lstStyle/>
        <a:p>
          <a:endParaRPr lang="es-SV"/>
        </a:p>
      </dgm:t>
    </dgm:pt>
    <dgm:pt modelId="{B306823E-F5A4-4305-AC1F-D56C6C056057}" type="pres">
      <dgm:prSet presAssocID="{C35A1580-8FBF-48CF-9560-9C205BF86552}" presName="ThreeNodes_2" presStyleLbl="node1" presStyleIdx="1" presStyleCnt="3">
        <dgm:presLayoutVars>
          <dgm:bulletEnabled val="1"/>
        </dgm:presLayoutVars>
      </dgm:prSet>
      <dgm:spPr/>
      <dgm:t>
        <a:bodyPr/>
        <a:lstStyle/>
        <a:p>
          <a:endParaRPr lang="es-SV"/>
        </a:p>
      </dgm:t>
    </dgm:pt>
    <dgm:pt modelId="{A407E7FF-B616-49FD-AB3F-DA8C13EEEA67}" type="pres">
      <dgm:prSet presAssocID="{C35A1580-8FBF-48CF-9560-9C205BF86552}" presName="ThreeNodes_3" presStyleLbl="node1" presStyleIdx="2" presStyleCnt="3">
        <dgm:presLayoutVars>
          <dgm:bulletEnabled val="1"/>
        </dgm:presLayoutVars>
      </dgm:prSet>
      <dgm:spPr/>
      <dgm:t>
        <a:bodyPr/>
        <a:lstStyle/>
        <a:p>
          <a:endParaRPr lang="es-SV"/>
        </a:p>
      </dgm:t>
    </dgm:pt>
    <dgm:pt modelId="{5935F75B-D0F3-489F-89A4-2A54EC3236DA}" type="pres">
      <dgm:prSet presAssocID="{C35A1580-8FBF-48CF-9560-9C205BF86552}" presName="ThreeConn_1-2" presStyleLbl="fgAccFollowNode1" presStyleIdx="0" presStyleCnt="2">
        <dgm:presLayoutVars>
          <dgm:bulletEnabled val="1"/>
        </dgm:presLayoutVars>
      </dgm:prSet>
      <dgm:spPr/>
      <dgm:t>
        <a:bodyPr/>
        <a:lstStyle/>
        <a:p>
          <a:endParaRPr lang="es-SV"/>
        </a:p>
      </dgm:t>
    </dgm:pt>
    <dgm:pt modelId="{40CAC256-E982-47F7-BC13-2A08DBE9129A}" type="pres">
      <dgm:prSet presAssocID="{C35A1580-8FBF-48CF-9560-9C205BF86552}" presName="ThreeConn_2-3" presStyleLbl="fgAccFollowNode1" presStyleIdx="1" presStyleCnt="2">
        <dgm:presLayoutVars>
          <dgm:bulletEnabled val="1"/>
        </dgm:presLayoutVars>
      </dgm:prSet>
      <dgm:spPr/>
      <dgm:t>
        <a:bodyPr/>
        <a:lstStyle/>
        <a:p>
          <a:endParaRPr lang="es-SV"/>
        </a:p>
      </dgm:t>
    </dgm:pt>
    <dgm:pt modelId="{5C37B1D3-3AAC-4112-B089-55389EBB68C2}" type="pres">
      <dgm:prSet presAssocID="{C35A1580-8FBF-48CF-9560-9C205BF86552}" presName="ThreeNodes_1_text" presStyleLbl="node1" presStyleIdx="2" presStyleCnt="3">
        <dgm:presLayoutVars>
          <dgm:bulletEnabled val="1"/>
        </dgm:presLayoutVars>
      </dgm:prSet>
      <dgm:spPr/>
      <dgm:t>
        <a:bodyPr/>
        <a:lstStyle/>
        <a:p>
          <a:endParaRPr lang="es-SV"/>
        </a:p>
      </dgm:t>
    </dgm:pt>
    <dgm:pt modelId="{3B5440BF-D50B-4122-879B-4E8FF8FA06CF}" type="pres">
      <dgm:prSet presAssocID="{C35A1580-8FBF-48CF-9560-9C205BF86552}" presName="ThreeNodes_2_text" presStyleLbl="node1" presStyleIdx="2" presStyleCnt="3">
        <dgm:presLayoutVars>
          <dgm:bulletEnabled val="1"/>
        </dgm:presLayoutVars>
      </dgm:prSet>
      <dgm:spPr/>
      <dgm:t>
        <a:bodyPr/>
        <a:lstStyle/>
        <a:p>
          <a:endParaRPr lang="es-SV"/>
        </a:p>
      </dgm:t>
    </dgm:pt>
    <dgm:pt modelId="{390DBB63-7D76-4A86-B7F6-82DF579EA46B}" type="pres">
      <dgm:prSet presAssocID="{C35A1580-8FBF-48CF-9560-9C205BF86552}" presName="ThreeNodes_3_text" presStyleLbl="node1" presStyleIdx="2" presStyleCnt="3">
        <dgm:presLayoutVars>
          <dgm:bulletEnabled val="1"/>
        </dgm:presLayoutVars>
      </dgm:prSet>
      <dgm:spPr/>
      <dgm:t>
        <a:bodyPr/>
        <a:lstStyle/>
        <a:p>
          <a:endParaRPr lang="es-SV"/>
        </a:p>
      </dgm:t>
    </dgm:pt>
  </dgm:ptLst>
  <dgm:cxnLst>
    <dgm:cxn modelId="{790AF365-D7A0-4FE4-955A-72F7CC7EC885}" type="presOf" srcId="{46CAD88A-05F6-4D22-976F-A3A58221B86D}" destId="{390DBB63-7D76-4A86-B7F6-82DF579EA46B}" srcOrd="1" destOrd="0" presId="urn:microsoft.com/office/officeart/2005/8/layout/vProcess5"/>
    <dgm:cxn modelId="{96F0A0A6-C7D9-4416-BEF8-E428732659E7}" type="presOf" srcId="{5449F76A-C59A-4063-8FED-03834474863D}" destId="{B33D6928-187F-456D-BABF-35BE0B377B48}" srcOrd="0" destOrd="0" presId="urn:microsoft.com/office/officeart/2005/8/layout/vProcess5"/>
    <dgm:cxn modelId="{CAE4BF16-C18B-451C-B31D-EFF26D88F1D5}" type="presOf" srcId="{5449F76A-C59A-4063-8FED-03834474863D}" destId="{5C37B1D3-3AAC-4112-B089-55389EBB68C2}" srcOrd="1" destOrd="0" presId="urn:microsoft.com/office/officeart/2005/8/layout/vProcess5"/>
    <dgm:cxn modelId="{6ACF434D-7003-4A76-A35C-F27D9820A7FE}" type="presOf" srcId="{C35A1580-8FBF-48CF-9560-9C205BF86552}" destId="{7789C912-DE06-478E-8197-456A21718FEF}" srcOrd="0" destOrd="0" presId="urn:microsoft.com/office/officeart/2005/8/layout/vProcess5"/>
    <dgm:cxn modelId="{C41AE1FC-5FB3-4ABA-A02E-CBE43C08CA3A}" type="presOf" srcId="{39ACC389-5290-4A0E-91BA-7F15C687A481}" destId="{3B5440BF-D50B-4122-879B-4E8FF8FA06CF}" srcOrd="1" destOrd="0" presId="urn:microsoft.com/office/officeart/2005/8/layout/vProcess5"/>
    <dgm:cxn modelId="{CC00DC94-9710-4001-B1A7-0A5FA5A3C42C}" type="presOf" srcId="{46CAD88A-05F6-4D22-976F-A3A58221B86D}" destId="{A407E7FF-B616-49FD-AB3F-DA8C13EEEA67}" srcOrd="0" destOrd="0" presId="urn:microsoft.com/office/officeart/2005/8/layout/vProcess5"/>
    <dgm:cxn modelId="{9790CB27-C8A5-41F4-95C0-9B943A279B8A}" srcId="{C35A1580-8FBF-48CF-9560-9C205BF86552}" destId="{5449F76A-C59A-4063-8FED-03834474863D}" srcOrd="0" destOrd="0" parTransId="{75078FAE-1E29-4BEE-B3B5-3501BF4A49EA}" sibTransId="{CA7B1DEC-3D7B-4A71-9B07-1EE4607D7562}"/>
    <dgm:cxn modelId="{F337818E-7407-456B-9188-9611DF4723B5}" type="presOf" srcId="{627C48F3-393B-4F56-8F33-1557AC44988E}" destId="{40CAC256-E982-47F7-BC13-2A08DBE9129A}" srcOrd="0" destOrd="0" presId="urn:microsoft.com/office/officeart/2005/8/layout/vProcess5"/>
    <dgm:cxn modelId="{CAFDBDE8-7A59-4CD3-8E20-50E02ADF1ED6}" type="presOf" srcId="{CA7B1DEC-3D7B-4A71-9B07-1EE4607D7562}" destId="{5935F75B-D0F3-489F-89A4-2A54EC3236DA}" srcOrd="0" destOrd="0" presId="urn:microsoft.com/office/officeart/2005/8/layout/vProcess5"/>
    <dgm:cxn modelId="{22967E88-EB22-47A9-99DD-AAC62065BA9B}" srcId="{C35A1580-8FBF-48CF-9560-9C205BF86552}" destId="{39ACC389-5290-4A0E-91BA-7F15C687A481}" srcOrd="1" destOrd="0" parTransId="{4E088BB3-7E60-43BF-AAAC-B883A8ED8ECC}" sibTransId="{627C48F3-393B-4F56-8F33-1557AC44988E}"/>
    <dgm:cxn modelId="{F4177140-E649-4B72-89B7-2EE802B61C60}" type="presOf" srcId="{39ACC389-5290-4A0E-91BA-7F15C687A481}" destId="{B306823E-F5A4-4305-AC1F-D56C6C056057}" srcOrd="0" destOrd="0" presId="urn:microsoft.com/office/officeart/2005/8/layout/vProcess5"/>
    <dgm:cxn modelId="{BB1AB2E7-56F3-43F3-81D8-70B1AADAA29D}" srcId="{C35A1580-8FBF-48CF-9560-9C205BF86552}" destId="{46CAD88A-05F6-4D22-976F-A3A58221B86D}" srcOrd="2" destOrd="0" parTransId="{6EC5FD21-E3B4-4143-BA8F-2553B8C4BBFD}" sibTransId="{92E69E39-496F-4BA1-9C45-18966EF8FE01}"/>
    <dgm:cxn modelId="{4B8781FA-EE10-49CF-B9BC-302355505B87}" type="presParOf" srcId="{7789C912-DE06-478E-8197-456A21718FEF}" destId="{319ADC5B-53AB-4896-B073-AA01F4EA5257}" srcOrd="0" destOrd="0" presId="urn:microsoft.com/office/officeart/2005/8/layout/vProcess5"/>
    <dgm:cxn modelId="{3B6944BF-E59C-4F05-8BA9-0B8CCD7917F4}" type="presParOf" srcId="{7789C912-DE06-478E-8197-456A21718FEF}" destId="{B33D6928-187F-456D-BABF-35BE0B377B48}" srcOrd="1" destOrd="0" presId="urn:microsoft.com/office/officeart/2005/8/layout/vProcess5"/>
    <dgm:cxn modelId="{ADA61BB4-611B-45C8-981E-8374B09987FE}" type="presParOf" srcId="{7789C912-DE06-478E-8197-456A21718FEF}" destId="{B306823E-F5A4-4305-AC1F-D56C6C056057}" srcOrd="2" destOrd="0" presId="urn:microsoft.com/office/officeart/2005/8/layout/vProcess5"/>
    <dgm:cxn modelId="{2C21FBD0-0534-419F-A48E-42748764A970}" type="presParOf" srcId="{7789C912-DE06-478E-8197-456A21718FEF}" destId="{A407E7FF-B616-49FD-AB3F-DA8C13EEEA67}" srcOrd="3" destOrd="0" presId="urn:microsoft.com/office/officeart/2005/8/layout/vProcess5"/>
    <dgm:cxn modelId="{B3824F2A-305F-4662-BE35-C668722681E8}" type="presParOf" srcId="{7789C912-DE06-478E-8197-456A21718FEF}" destId="{5935F75B-D0F3-489F-89A4-2A54EC3236DA}" srcOrd="4" destOrd="0" presId="urn:microsoft.com/office/officeart/2005/8/layout/vProcess5"/>
    <dgm:cxn modelId="{D9D22591-2AB6-4C52-B6FD-5CDFB02E4D41}" type="presParOf" srcId="{7789C912-DE06-478E-8197-456A21718FEF}" destId="{40CAC256-E982-47F7-BC13-2A08DBE9129A}" srcOrd="5" destOrd="0" presId="urn:microsoft.com/office/officeart/2005/8/layout/vProcess5"/>
    <dgm:cxn modelId="{787D6BD9-AD46-4872-979A-FDE28350DF82}" type="presParOf" srcId="{7789C912-DE06-478E-8197-456A21718FEF}" destId="{5C37B1D3-3AAC-4112-B089-55389EBB68C2}" srcOrd="6" destOrd="0" presId="urn:microsoft.com/office/officeart/2005/8/layout/vProcess5"/>
    <dgm:cxn modelId="{0DF069EF-D075-4210-A86C-AAEE94DD661D}" type="presParOf" srcId="{7789C912-DE06-478E-8197-456A21718FEF}" destId="{3B5440BF-D50B-4122-879B-4E8FF8FA06CF}" srcOrd="7" destOrd="0" presId="urn:microsoft.com/office/officeart/2005/8/layout/vProcess5"/>
    <dgm:cxn modelId="{A2E36598-3381-472F-ABDD-60AAEB3D43AC}" type="presParOf" srcId="{7789C912-DE06-478E-8197-456A21718FEF}" destId="{390DBB63-7D76-4A86-B7F6-82DF579EA46B}" srcOrd="8"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9300AD8-3368-4A11-B458-1B6F3F2BFC0D}">
      <dsp:nvSpPr>
        <dsp:cNvPr id="0" name=""/>
        <dsp:cNvSpPr/>
      </dsp:nvSpPr>
      <dsp:spPr>
        <a:xfrm>
          <a:off x="0" y="0"/>
          <a:ext cx="6343694" cy="1035527"/>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SV" sz="1600" kern="1200" dirty="0" smtClean="0"/>
            <a:t>Se verificaron facturas consideradas como morosas.</a:t>
          </a:r>
        </a:p>
        <a:p>
          <a:pPr lvl="0" algn="l" defTabSz="711200">
            <a:lnSpc>
              <a:spcPct val="90000"/>
            </a:lnSpc>
            <a:spcBef>
              <a:spcPct val="0"/>
            </a:spcBef>
            <a:spcAft>
              <a:spcPct val="35000"/>
            </a:spcAft>
          </a:pPr>
          <a:r>
            <a:rPr lang="es-SV" sz="1600" kern="1200" dirty="0" smtClean="0"/>
            <a:t>Que representaran un ingreso real y una salida de productos del inventario físico de la empresa.</a:t>
          </a:r>
        </a:p>
      </dsp:txBody>
      <dsp:txXfrm>
        <a:off x="0" y="0"/>
        <a:ext cx="5199436" cy="1035527"/>
      </dsp:txXfrm>
    </dsp:sp>
    <dsp:sp modelId="{96FAE8A4-7C30-4500-B53F-0C1278531DA6}">
      <dsp:nvSpPr>
        <dsp:cNvPr id="0" name=""/>
        <dsp:cNvSpPr/>
      </dsp:nvSpPr>
      <dsp:spPr>
        <a:xfrm>
          <a:off x="531284" y="1223804"/>
          <a:ext cx="6343694" cy="1035527"/>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SV" sz="1600" kern="1200" dirty="0" smtClean="0"/>
            <a:t>Autorizaciones respectivas de otorgamiento de créditos conforme a las políticas de la compañía.</a:t>
          </a:r>
          <a:endParaRPr lang="es-SV" sz="1600" kern="1200" dirty="0"/>
        </a:p>
      </dsp:txBody>
      <dsp:txXfrm>
        <a:off x="531284" y="1223804"/>
        <a:ext cx="5139317" cy="1035527"/>
      </dsp:txXfrm>
    </dsp:sp>
    <dsp:sp modelId="{A79C2C78-E5F4-4872-858B-88D45A1F99BE}">
      <dsp:nvSpPr>
        <dsp:cNvPr id="0" name=""/>
        <dsp:cNvSpPr/>
      </dsp:nvSpPr>
      <dsp:spPr>
        <a:xfrm>
          <a:off x="1054639" y="2447609"/>
          <a:ext cx="6343694" cy="1035527"/>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SV" sz="1600" kern="1200" dirty="0" smtClean="0"/>
            <a:t>Existen discrepancias entre los montos cobrados a los clientes y los valores anotados en los registros de la compañía.</a:t>
          </a:r>
          <a:endParaRPr lang="es-SV" sz="1600" kern="1200" dirty="0"/>
        </a:p>
      </dsp:txBody>
      <dsp:txXfrm>
        <a:off x="1054639" y="2447609"/>
        <a:ext cx="5147246" cy="1035527"/>
      </dsp:txXfrm>
    </dsp:sp>
    <dsp:sp modelId="{956AE23E-E8C4-43F3-A994-564319B0978F}">
      <dsp:nvSpPr>
        <dsp:cNvPr id="0" name=""/>
        <dsp:cNvSpPr/>
      </dsp:nvSpPr>
      <dsp:spPr>
        <a:xfrm>
          <a:off x="1585923" y="3671414"/>
          <a:ext cx="6343694" cy="1035527"/>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SV" sz="1600" kern="1200" dirty="0" smtClean="0"/>
            <a:t>Originados por errores de hecho en la elaboración de los recibos de cobro  y las liquidaciones semanales entregadas por los cobradores, lo que origino la defraudación económica para La Victima, S.A. de C.V.</a:t>
          </a:r>
          <a:endParaRPr lang="es-SV" sz="1600" kern="1200" dirty="0"/>
        </a:p>
      </dsp:txBody>
      <dsp:txXfrm>
        <a:off x="1585923" y="3671414"/>
        <a:ext cx="5139317" cy="1035527"/>
      </dsp:txXfrm>
    </dsp:sp>
    <dsp:sp modelId="{BE837F8D-138D-4737-AE90-0C8FA6762831}">
      <dsp:nvSpPr>
        <dsp:cNvPr id="0" name=""/>
        <dsp:cNvSpPr/>
      </dsp:nvSpPr>
      <dsp:spPr>
        <a:xfrm>
          <a:off x="5670601" y="793119"/>
          <a:ext cx="673092" cy="673092"/>
        </a:xfrm>
        <a:prstGeom prst="downArrow">
          <a:avLst>
            <a:gd name="adj1" fmla="val 55000"/>
            <a:gd name="adj2" fmla="val 45000"/>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endParaRPr lang="es-SV" sz="3200" kern="1200"/>
        </a:p>
      </dsp:txBody>
      <dsp:txXfrm>
        <a:off x="5670601" y="793119"/>
        <a:ext cx="673092" cy="673092"/>
      </dsp:txXfrm>
    </dsp:sp>
    <dsp:sp modelId="{B6606858-AC83-4472-9D3A-D21912E7FD18}">
      <dsp:nvSpPr>
        <dsp:cNvPr id="0" name=""/>
        <dsp:cNvSpPr/>
      </dsp:nvSpPr>
      <dsp:spPr>
        <a:xfrm>
          <a:off x="6201886" y="2016924"/>
          <a:ext cx="673092" cy="673092"/>
        </a:xfrm>
        <a:prstGeom prst="downArrow">
          <a:avLst>
            <a:gd name="adj1" fmla="val 55000"/>
            <a:gd name="adj2" fmla="val 45000"/>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endParaRPr lang="es-SV" sz="3200" kern="1200"/>
        </a:p>
      </dsp:txBody>
      <dsp:txXfrm>
        <a:off x="6201886" y="2016924"/>
        <a:ext cx="673092" cy="673092"/>
      </dsp:txXfrm>
    </dsp:sp>
    <dsp:sp modelId="{1838BCB5-5C9A-47FF-8F58-2E4A94939627}">
      <dsp:nvSpPr>
        <dsp:cNvPr id="0" name=""/>
        <dsp:cNvSpPr/>
      </dsp:nvSpPr>
      <dsp:spPr>
        <a:xfrm>
          <a:off x="6725240" y="3240729"/>
          <a:ext cx="673092" cy="673092"/>
        </a:xfrm>
        <a:prstGeom prst="downArrow">
          <a:avLst>
            <a:gd name="adj1" fmla="val 55000"/>
            <a:gd name="adj2" fmla="val 45000"/>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endParaRPr lang="es-SV" sz="3200" kern="1200"/>
        </a:p>
      </dsp:txBody>
      <dsp:txXfrm>
        <a:off x="6725240" y="3240729"/>
        <a:ext cx="673092" cy="67309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33D6928-187F-456D-BABF-35BE0B377B48}">
      <dsp:nvSpPr>
        <dsp:cNvPr id="0" name=""/>
        <dsp:cNvSpPr/>
      </dsp:nvSpPr>
      <dsp:spPr>
        <a:xfrm>
          <a:off x="0" y="0"/>
          <a:ext cx="6679453" cy="121920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s-SV" sz="1700" kern="1200" dirty="0" smtClean="0"/>
            <a:t>Se constataron la existencia de abonos de los clientes a las facturas que se computan como morosas.</a:t>
          </a:r>
        </a:p>
      </dsp:txBody>
      <dsp:txXfrm>
        <a:off x="0" y="0"/>
        <a:ext cx="5435259" cy="1219200"/>
      </dsp:txXfrm>
    </dsp:sp>
    <dsp:sp modelId="{B306823E-F5A4-4305-AC1F-D56C6C056057}">
      <dsp:nvSpPr>
        <dsp:cNvPr id="0" name=""/>
        <dsp:cNvSpPr/>
      </dsp:nvSpPr>
      <dsp:spPr>
        <a:xfrm>
          <a:off x="589363" y="1422399"/>
          <a:ext cx="6679453" cy="121920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s-SV" sz="1700" kern="1200" dirty="0" smtClean="0"/>
            <a:t>Se cotejaron los recibos de pagos de los cobradores con las anotaciones en los registros auxiliares del subsistema de cuentas  por cobrar a efectos de determinar el importe  sujeto del ilícito.</a:t>
          </a:r>
          <a:endParaRPr lang="es-SV" sz="1700" kern="1200" dirty="0"/>
        </a:p>
      </dsp:txBody>
      <dsp:txXfrm>
        <a:off x="589363" y="1422399"/>
        <a:ext cx="5297609" cy="1219200"/>
      </dsp:txXfrm>
    </dsp:sp>
    <dsp:sp modelId="{A407E7FF-B616-49FD-AB3F-DA8C13EEEA67}">
      <dsp:nvSpPr>
        <dsp:cNvPr id="0" name=""/>
        <dsp:cNvSpPr/>
      </dsp:nvSpPr>
      <dsp:spPr>
        <a:xfrm>
          <a:off x="1178726" y="2844799"/>
          <a:ext cx="6679453" cy="121920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s-SV" sz="1700" kern="1200" dirty="0" smtClean="0"/>
            <a:t>Se concluye que el valor total al que asciende  la apropiación  indebida por parte de los cobradores empleados de La Victima, S.A. de C.V. es de $5,566.66</a:t>
          </a:r>
          <a:endParaRPr lang="es-SV" sz="1700" kern="1200" dirty="0"/>
        </a:p>
      </dsp:txBody>
      <dsp:txXfrm>
        <a:off x="1178726" y="2844799"/>
        <a:ext cx="5297609" cy="1219200"/>
      </dsp:txXfrm>
    </dsp:sp>
    <dsp:sp modelId="{5935F75B-D0F3-489F-89A4-2A54EC3236DA}">
      <dsp:nvSpPr>
        <dsp:cNvPr id="0" name=""/>
        <dsp:cNvSpPr/>
      </dsp:nvSpPr>
      <dsp:spPr>
        <a:xfrm>
          <a:off x="5886972" y="924560"/>
          <a:ext cx="792480" cy="792480"/>
        </a:xfrm>
        <a:prstGeom prst="downArrow">
          <a:avLst>
            <a:gd name="adj1" fmla="val 55000"/>
            <a:gd name="adj2" fmla="val 45000"/>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SV" sz="3600" kern="1200"/>
        </a:p>
      </dsp:txBody>
      <dsp:txXfrm>
        <a:off x="5886972" y="924560"/>
        <a:ext cx="792480" cy="792480"/>
      </dsp:txXfrm>
    </dsp:sp>
    <dsp:sp modelId="{40CAC256-E982-47F7-BC13-2A08DBE9129A}">
      <dsp:nvSpPr>
        <dsp:cNvPr id="0" name=""/>
        <dsp:cNvSpPr/>
      </dsp:nvSpPr>
      <dsp:spPr>
        <a:xfrm>
          <a:off x="6476336" y="2338832"/>
          <a:ext cx="792480" cy="792480"/>
        </a:xfrm>
        <a:prstGeom prst="downArrow">
          <a:avLst>
            <a:gd name="adj1" fmla="val 55000"/>
            <a:gd name="adj2" fmla="val 45000"/>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SV" sz="3600" kern="1200"/>
        </a:p>
      </dsp:txBody>
      <dsp:txXfrm>
        <a:off x="6476336" y="2338832"/>
        <a:ext cx="792480" cy="792480"/>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SV"/>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SV"/>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B3877B3-CE13-4ECB-AB20-AC21FF94487A}"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SV"/>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8F3DDE04-CAC2-4954-AE18-EDB47165908C}"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SV"/>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2C63C6FA-19F5-4894-9693-7CC45233AE42}"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SV"/>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2A95D546-896C-4A63-9EB4-AC108835DAEC}"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SV"/>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53D15AA-954F-4323-8CB4-E756A9315051}"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SV"/>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8517BAF7-D5C4-4D4B-A238-4E3AE7D7C5EB}"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SV"/>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6E9CE697-C131-4210-A123-C254B037E38B}"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SV"/>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A9071F5C-38F2-40B1-8CEB-AD85084BE968}"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F3A3E9A6-739C-415B-A3CB-6015CE5DD7F9}"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SV"/>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AC9043FB-49DD-4DB8-A8EA-47CD94CC986C}"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SV"/>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SV"/>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9339990F-4994-4BEB-9AD8-48C3B0D95F21}"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1D70B7D-F5CD-4A6C-B325-042FFA3FCC1B}"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1 Título"/>
          <p:cNvSpPr txBox="1">
            <a:spLocks/>
          </p:cNvSpPr>
          <p:nvPr/>
        </p:nvSpPr>
        <p:spPr bwMode="auto">
          <a:xfrm>
            <a:off x="2000232" y="315901"/>
            <a:ext cx="5106987" cy="14700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SV" sz="2000" b="1" i="0" u="none" strike="noStrike" kern="0" cap="none" spc="0" normalizeH="0" baseline="0" noProof="0" smtClean="0">
                <a:ln>
                  <a:noFill/>
                </a:ln>
                <a:effectLst/>
                <a:uLnTx/>
                <a:uFillTx/>
                <a:latin typeface="Cambria" pitchFamily="18" charset="0"/>
                <a:ea typeface="+mj-ea"/>
                <a:cs typeface="+mj-cs"/>
              </a:rPr>
              <a:t>UNIVERSIDAD DE EL SALVADOR </a:t>
            </a:r>
            <a:br>
              <a:rPr kumimoji="0" lang="es-SV" sz="2000" b="1" i="0" u="none" strike="noStrike" kern="0" cap="none" spc="0" normalizeH="0" baseline="0" noProof="0" smtClean="0">
                <a:ln>
                  <a:noFill/>
                </a:ln>
                <a:effectLst/>
                <a:uLnTx/>
                <a:uFillTx/>
                <a:latin typeface="Cambria" pitchFamily="18" charset="0"/>
                <a:ea typeface="+mj-ea"/>
                <a:cs typeface="+mj-cs"/>
              </a:rPr>
            </a:br>
            <a:r>
              <a:rPr kumimoji="0" lang="es-SV" sz="2000" b="1" i="0" u="none" strike="noStrike" kern="0" cap="none" spc="0" normalizeH="0" baseline="0" noProof="0" smtClean="0">
                <a:ln>
                  <a:noFill/>
                </a:ln>
                <a:effectLst/>
                <a:uLnTx/>
                <a:uFillTx/>
                <a:latin typeface="Cambria" pitchFamily="18" charset="0"/>
                <a:ea typeface="+mj-ea"/>
                <a:cs typeface="+mj-cs"/>
              </a:rPr>
              <a:t>FACULTAD DE CIENCIAS ECONÓMICAS</a:t>
            </a:r>
            <a:br>
              <a:rPr kumimoji="0" lang="es-SV" sz="2000" b="1" i="0" u="none" strike="noStrike" kern="0" cap="none" spc="0" normalizeH="0" baseline="0" noProof="0" smtClean="0">
                <a:ln>
                  <a:noFill/>
                </a:ln>
                <a:effectLst/>
                <a:uLnTx/>
                <a:uFillTx/>
                <a:latin typeface="Cambria" pitchFamily="18" charset="0"/>
                <a:ea typeface="+mj-ea"/>
                <a:cs typeface="+mj-cs"/>
              </a:rPr>
            </a:br>
            <a:r>
              <a:rPr kumimoji="0" lang="es-SV" sz="2000" b="1" i="0" u="none" strike="noStrike" kern="0" cap="none" spc="0" normalizeH="0" baseline="0" noProof="0" smtClean="0">
                <a:ln>
                  <a:noFill/>
                </a:ln>
                <a:effectLst/>
                <a:uLnTx/>
                <a:uFillTx/>
                <a:latin typeface="Cambria" pitchFamily="18" charset="0"/>
                <a:ea typeface="+mj-ea"/>
                <a:cs typeface="+mj-cs"/>
              </a:rPr>
              <a:t>ESCUELA DE CONTADURÍA PÚBLICA</a:t>
            </a:r>
            <a:br>
              <a:rPr kumimoji="0" lang="es-SV" sz="2000" b="1" i="0" u="none" strike="noStrike" kern="0" cap="none" spc="0" normalizeH="0" baseline="0" noProof="0" smtClean="0">
                <a:ln>
                  <a:noFill/>
                </a:ln>
                <a:effectLst/>
                <a:uLnTx/>
                <a:uFillTx/>
                <a:latin typeface="Cambria" pitchFamily="18" charset="0"/>
                <a:ea typeface="+mj-ea"/>
                <a:cs typeface="+mj-cs"/>
              </a:rPr>
            </a:br>
            <a:endParaRPr kumimoji="0" lang="es-SV" sz="2000" b="1" i="0" u="none" strike="noStrike" kern="0" cap="none" spc="0" normalizeH="0" baseline="0" noProof="0" dirty="0" smtClean="0">
              <a:ln>
                <a:noFill/>
              </a:ln>
              <a:effectLst/>
              <a:uLnTx/>
              <a:uFillTx/>
              <a:latin typeface="Cambria" pitchFamily="18" charset="0"/>
              <a:ea typeface="+mj-ea"/>
              <a:cs typeface="+mj-cs"/>
            </a:endParaRPr>
          </a:p>
        </p:txBody>
      </p:sp>
      <p:pic>
        <p:nvPicPr>
          <p:cNvPr id="7" name="Picture 10" descr="http://4.bp.blogspot.com/-fcqLCfZQcI0/TtKb6_vqC-I/AAAAAAAAAAo/WMr5XlGEbAY/s400/logo_minerva.png"/>
          <p:cNvPicPr>
            <a:picLocks noChangeAspect="1" noChangeArrowheads="1"/>
          </p:cNvPicPr>
          <p:nvPr/>
        </p:nvPicPr>
        <p:blipFill>
          <a:blip r:embed="rId3" cstate="print"/>
          <a:srcRect/>
          <a:stretch>
            <a:fillRect/>
          </a:stretch>
        </p:blipFill>
        <p:spPr bwMode="auto">
          <a:xfrm>
            <a:off x="6084168" y="3573016"/>
            <a:ext cx="1223962" cy="1800225"/>
          </a:xfrm>
          <a:prstGeom prst="rect">
            <a:avLst/>
          </a:prstGeom>
          <a:noFill/>
          <a:ln w="9525">
            <a:noFill/>
            <a:miter lim="800000"/>
            <a:headEnd/>
            <a:tailEnd/>
          </a:ln>
        </p:spPr>
      </p:pic>
      <p:sp>
        <p:nvSpPr>
          <p:cNvPr id="9" name="2 Subtítulo"/>
          <p:cNvSpPr txBox="1">
            <a:spLocks/>
          </p:cNvSpPr>
          <p:nvPr/>
        </p:nvSpPr>
        <p:spPr>
          <a:xfrm>
            <a:off x="179512" y="3861048"/>
            <a:ext cx="4824536" cy="2909885"/>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SV" sz="1600" b="0" i="0" u="none" strike="noStrike" kern="1200" cap="none" spc="0" normalizeH="0" baseline="0" noProof="0" dirty="0" smtClean="0">
                <a:ln>
                  <a:noFill/>
                </a:ln>
                <a:effectLst/>
                <a:uLnTx/>
                <a:uFillTx/>
                <a:latin typeface="Cambria" pitchFamily="18" charset="0"/>
              </a:rPr>
              <a:t>Seminario de Auditoria</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SV" sz="1600" b="1" i="0" u="none" strike="noStrike" kern="1200" cap="none" spc="0" normalizeH="0" baseline="0" noProof="0" dirty="0" smtClean="0">
                <a:ln>
                  <a:noFill/>
                </a:ln>
                <a:effectLst/>
                <a:uLnTx/>
                <a:uFillTx/>
                <a:latin typeface="Cambria" pitchFamily="18" charset="0"/>
              </a:rPr>
              <a:t>Integrantes:                                                         </a:t>
            </a:r>
            <a:endParaRPr lang="es-SV" sz="1600" b="1" dirty="0" smtClean="0">
              <a:latin typeface="Cambria" pitchFamily="18" charset="0"/>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SV" sz="1600" b="0" i="0" u="none" strike="noStrike" kern="1200" cap="none" spc="0" normalizeH="0" baseline="0" noProof="0" dirty="0" err="1" smtClean="0">
                <a:ln>
                  <a:noFill/>
                </a:ln>
                <a:effectLst/>
                <a:uLnTx/>
                <a:uFillTx/>
                <a:latin typeface="Cambria" pitchFamily="18" charset="0"/>
              </a:rPr>
              <a:t>Elsy</a:t>
            </a:r>
            <a:r>
              <a:rPr kumimoji="0" lang="es-SV" sz="1600" b="0" i="0" u="none" strike="noStrike" kern="1200" cap="none" spc="0" normalizeH="0" baseline="0" noProof="0" dirty="0" smtClean="0">
                <a:ln>
                  <a:noFill/>
                </a:ln>
                <a:effectLst/>
                <a:uLnTx/>
                <a:uFillTx/>
                <a:latin typeface="Cambria" pitchFamily="18" charset="0"/>
              </a:rPr>
              <a:t> Yesenia, Cordero Mejía                      </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s-SV" sz="1600" dirty="0" smtClean="0">
                <a:latin typeface="Cambria" pitchFamily="18" charset="0"/>
              </a:rPr>
              <a:t>Sofía de Jesús Espinoza Hernández</a:t>
            </a:r>
            <a:endParaRPr kumimoji="0" lang="es-SV" sz="1600" b="0" i="0" u="none" strike="noStrike" kern="1200" cap="none" spc="0" normalizeH="0" baseline="0" noProof="0" dirty="0" smtClean="0">
              <a:ln>
                <a:noFill/>
              </a:ln>
              <a:effectLst/>
              <a:uLnTx/>
              <a:uFillTx/>
              <a:latin typeface="Cambria" pitchFamily="18" charset="0"/>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SV" sz="1600" b="0" i="0" u="none" strike="noStrike" kern="1200" cap="none" spc="0" normalizeH="0" baseline="0" noProof="0" dirty="0" err="1" smtClean="0">
                <a:ln>
                  <a:noFill/>
                </a:ln>
                <a:effectLst/>
                <a:uLnTx/>
                <a:uFillTx/>
                <a:latin typeface="Cambria" pitchFamily="18" charset="0"/>
              </a:rPr>
              <a:t>Jackeline</a:t>
            </a:r>
            <a:r>
              <a:rPr kumimoji="0" lang="es-SV" sz="1600" b="0" i="0" u="none" strike="noStrike" kern="1200" cap="none" spc="0" normalizeH="0" baseline="0" noProof="0" dirty="0" smtClean="0">
                <a:ln>
                  <a:noFill/>
                </a:ln>
                <a:effectLst/>
                <a:uLnTx/>
                <a:uFillTx/>
                <a:latin typeface="Cambria" pitchFamily="18" charset="0"/>
              </a:rPr>
              <a:t> </a:t>
            </a:r>
            <a:r>
              <a:rPr kumimoji="0" lang="es-SV" sz="1600" b="0" i="0" u="none" strike="noStrike" kern="1200" cap="none" spc="0" normalizeH="0" baseline="0" noProof="0" dirty="0" err="1" smtClean="0">
                <a:ln>
                  <a:noFill/>
                </a:ln>
                <a:effectLst/>
                <a:uLnTx/>
                <a:uFillTx/>
                <a:latin typeface="Cambria" pitchFamily="18" charset="0"/>
              </a:rPr>
              <a:t>Crhistell</a:t>
            </a:r>
            <a:r>
              <a:rPr kumimoji="0" lang="es-SV" sz="1600" b="0" i="0" u="none" strike="noStrike" kern="1200" cap="none" spc="0" normalizeH="0" baseline="0" noProof="0" dirty="0" smtClean="0">
                <a:ln>
                  <a:noFill/>
                </a:ln>
                <a:effectLst/>
                <a:uLnTx/>
                <a:uFillTx/>
                <a:latin typeface="Cambria" pitchFamily="18" charset="0"/>
              </a:rPr>
              <a:t>, Soto Reyes                  </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SV" sz="1600" b="0" i="0" u="none" strike="noStrike" kern="1200" cap="none" spc="0" normalizeH="0" baseline="0" noProof="0" dirty="0" smtClean="0">
                <a:ln>
                  <a:noFill/>
                </a:ln>
                <a:effectLst/>
                <a:uLnTx/>
                <a:uFillTx/>
                <a:latin typeface="Cambria" pitchFamily="18" charset="0"/>
              </a:rPr>
              <a:t>Marta María Torres Mejía</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s-SV" sz="1600" dirty="0" smtClean="0">
                <a:latin typeface="Cambria" pitchFamily="18" charset="0"/>
              </a:rPr>
              <a:t>Wendy Maricela </a:t>
            </a:r>
            <a:r>
              <a:rPr lang="es-SV" sz="1600" dirty="0" err="1" smtClean="0">
                <a:latin typeface="Cambria" pitchFamily="18" charset="0"/>
              </a:rPr>
              <a:t>Zometa</a:t>
            </a:r>
            <a:r>
              <a:rPr lang="es-SV" sz="1600" dirty="0" smtClean="0">
                <a:latin typeface="Cambria" pitchFamily="18" charset="0"/>
              </a:rPr>
              <a:t> Meza</a:t>
            </a:r>
            <a:r>
              <a:rPr kumimoji="0" lang="es-SV" sz="1600" b="0" i="0" u="none" strike="noStrike" kern="1200" cap="none" spc="0" normalizeH="0" baseline="0" noProof="0" dirty="0" smtClean="0">
                <a:ln>
                  <a:noFill/>
                </a:ln>
                <a:effectLst/>
                <a:uLnTx/>
                <a:uFillTx/>
                <a:latin typeface="Cambria" pitchFamily="18" charset="0"/>
              </a:rPr>
              <a:t>                          </a:t>
            </a:r>
          </a:p>
        </p:txBody>
      </p:sp>
      <p:sp>
        <p:nvSpPr>
          <p:cNvPr id="10" name="9 CuadroTexto"/>
          <p:cNvSpPr txBox="1"/>
          <p:nvPr/>
        </p:nvSpPr>
        <p:spPr>
          <a:xfrm>
            <a:off x="971600" y="1772816"/>
            <a:ext cx="184731" cy="369332"/>
          </a:xfrm>
          <a:prstGeom prst="rect">
            <a:avLst/>
          </a:prstGeom>
          <a:noFill/>
        </p:spPr>
        <p:txBody>
          <a:bodyPr wrap="none" rtlCol="0">
            <a:spAutoFit/>
          </a:bodyPr>
          <a:lstStyle/>
          <a:p>
            <a:endParaRPr lang="es-SV" dirty="0"/>
          </a:p>
        </p:txBody>
      </p:sp>
      <p:sp>
        <p:nvSpPr>
          <p:cNvPr id="11" name="10 CuadroTexto"/>
          <p:cNvSpPr txBox="1"/>
          <p:nvPr/>
        </p:nvSpPr>
        <p:spPr>
          <a:xfrm>
            <a:off x="288033" y="1772816"/>
            <a:ext cx="5148063" cy="1754326"/>
          </a:xfrm>
          <a:prstGeom prst="rect">
            <a:avLst/>
          </a:prstGeom>
          <a:noFill/>
        </p:spPr>
        <p:txBody>
          <a:bodyPr wrap="square" rtlCol="0">
            <a:spAutoFit/>
          </a:bodyPr>
          <a:lstStyle/>
          <a:p>
            <a:pPr algn="ctr">
              <a:lnSpc>
                <a:spcPct val="150000"/>
              </a:lnSpc>
            </a:pPr>
            <a:r>
              <a:rPr lang="es-SV" dirty="0" smtClean="0"/>
              <a:t>AUDITORIA FORENSE APLICADA AL FRAUDE LABORAL EN LA </a:t>
            </a:r>
            <a:r>
              <a:rPr lang="es-SV" smtClean="0"/>
              <a:t>MEDIANA  EMPRESA COMERCIAL DEDICADA  A  LA  VENTA  DE ELECTRODOMÉSTICOS</a:t>
            </a:r>
            <a:endParaRPr lang="es-SV"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60" name="Picture 16"/>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7504" y="1268760"/>
            <a:ext cx="8856985" cy="547260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1926021" y="375047"/>
            <a:ext cx="6894451" cy="461665"/>
          </a:xfrm>
          <a:prstGeom prst="rect">
            <a:avLst/>
          </a:prstGeom>
          <a:noFill/>
        </p:spPr>
        <p:txBody>
          <a:bodyPr wrap="none" rtlCol="0">
            <a:spAutoFit/>
          </a:bodyPr>
          <a:lstStyle/>
          <a:p>
            <a:r>
              <a:rPr lang="es-SV" sz="2400" b="1" dirty="0" smtClean="0">
                <a:solidFill>
                  <a:schemeClr val="bg1"/>
                </a:solidFill>
              </a:rPr>
              <a:t>PROCESO LIQUIDACION PAGO  DE  CLIENTE</a:t>
            </a:r>
            <a:endParaRPr lang="es-SV" sz="2400" b="1" dirty="0">
              <a:solidFill>
                <a:schemeClr val="bg1"/>
              </a:solidFill>
            </a:endParaRPr>
          </a:p>
        </p:txBody>
      </p:sp>
    </p:spTree>
    <p:extLst>
      <p:ext uri="{BB962C8B-B14F-4D97-AF65-F5344CB8AC3E}">
        <p14:creationId xmlns="" xmlns:p14="http://schemas.microsoft.com/office/powerpoint/2010/main" val="35137199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92088" y="-129257"/>
            <a:ext cx="7772400" cy="1470025"/>
          </a:xfrm>
        </p:spPr>
        <p:txBody>
          <a:bodyPr>
            <a:normAutofit/>
          </a:bodyPr>
          <a:lstStyle/>
          <a:p>
            <a:pPr algn="just"/>
            <a:r>
              <a:rPr lang="es-SV" sz="3600" b="1" dirty="0" smtClean="0">
                <a:solidFill>
                  <a:schemeClr val="bg1"/>
                </a:solidFill>
              </a:rPr>
              <a:t>Estudio y evaluación del control interno: área de créditos y cobros</a:t>
            </a:r>
            <a:endParaRPr lang="es-ES" sz="3600" b="1" dirty="0">
              <a:solidFill>
                <a:schemeClr val="bg1"/>
              </a:solidFill>
            </a:endParaRPr>
          </a:p>
        </p:txBody>
      </p:sp>
      <p:sp>
        <p:nvSpPr>
          <p:cNvPr id="3" name="2 Subtítulo"/>
          <p:cNvSpPr>
            <a:spLocks noGrp="1"/>
          </p:cNvSpPr>
          <p:nvPr>
            <p:ph type="subTitle" idx="1"/>
          </p:nvPr>
        </p:nvSpPr>
        <p:spPr>
          <a:xfrm>
            <a:off x="755576" y="1772816"/>
            <a:ext cx="7704856" cy="3361928"/>
          </a:xfrm>
        </p:spPr>
        <p:txBody>
          <a:bodyPr>
            <a:noAutofit/>
          </a:bodyPr>
          <a:lstStyle/>
          <a:p>
            <a:pPr algn="just"/>
            <a:r>
              <a:rPr lang="es-SV" sz="2800" dirty="0" smtClean="0">
                <a:solidFill>
                  <a:schemeClr val="tx1"/>
                </a:solidFill>
              </a:rPr>
              <a:t>Asunto principal: Esclarecimiento de apropiación indebida de los pagos de clientes en ventas al crédito y cuantificación del mismo.</a:t>
            </a:r>
          </a:p>
          <a:p>
            <a:pPr algn="just"/>
            <a:endParaRPr lang="es-SV" sz="2800" dirty="0" smtClean="0">
              <a:solidFill>
                <a:schemeClr val="tx1"/>
              </a:solidFill>
            </a:endParaRPr>
          </a:p>
          <a:p>
            <a:pPr algn="just"/>
            <a:r>
              <a:rPr lang="es-SV" sz="2800" dirty="0" smtClean="0">
                <a:solidFill>
                  <a:schemeClr val="tx1"/>
                </a:solidFill>
              </a:rPr>
              <a:t>Objetivo: Obtener la comprensión del sistema de control interno  implementado en la empresa para el área relativa a créditos y cobros como parte de la evaluación del asunto principal del trabajo para atestiguar.</a:t>
            </a:r>
            <a:endParaRPr lang="es-ES" sz="2800"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3491880" y="0"/>
            <a:ext cx="5652120" cy="6858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s-SV"/>
          </a:p>
        </p:txBody>
      </p:sp>
      <p:pic>
        <p:nvPicPr>
          <p:cNvPr id="3074" name="Picture 2" descr="C:\Users\FRIDITA\Pictures\programa ta2.jpg"/>
          <p:cNvPicPr>
            <a:picLocks noChangeAspect="1" noChangeArrowheads="1"/>
          </p:cNvPicPr>
          <p:nvPr/>
        </p:nvPicPr>
        <p:blipFill>
          <a:blip r:embed="rId2" cstate="print"/>
          <a:srcRect l="28196" t="20303" r="17752" b="7649"/>
          <a:stretch>
            <a:fillRect/>
          </a:stretch>
        </p:blipFill>
        <p:spPr bwMode="auto">
          <a:xfrm rot="151671">
            <a:off x="3777398" y="685496"/>
            <a:ext cx="5290341" cy="5593771"/>
          </a:xfrm>
          <a:prstGeom prst="rect">
            <a:avLst/>
          </a:prstGeom>
          <a:ln>
            <a:noFill/>
          </a:ln>
          <a:effectLst>
            <a:softEdge rad="112500"/>
          </a:effectLst>
        </p:spPr>
      </p:pic>
      <p:sp>
        <p:nvSpPr>
          <p:cNvPr id="4" name="3 CuadroTexto"/>
          <p:cNvSpPr txBox="1"/>
          <p:nvPr/>
        </p:nvSpPr>
        <p:spPr>
          <a:xfrm>
            <a:off x="611560" y="2564904"/>
            <a:ext cx="2160240" cy="2554545"/>
          </a:xfrm>
          <a:prstGeom prst="rect">
            <a:avLst/>
          </a:prstGeom>
          <a:noFill/>
        </p:spPr>
        <p:txBody>
          <a:bodyPr wrap="square" rtlCol="0">
            <a:spAutoFit/>
          </a:bodyPr>
          <a:lstStyle/>
          <a:p>
            <a:pPr algn="ctr"/>
            <a:r>
              <a:rPr lang="es-SV" sz="3200" dirty="0" smtClean="0"/>
              <a:t>Programa del área de créditos y cobros</a:t>
            </a:r>
            <a:endParaRPr lang="es-ES" sz="3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FRIDITA\Pictures\valores.jpg"/>
          <p:cNvPicPr>
            <a:picLocks noChangeAspect="1" noChangeArrowheads="1"/>
          </p:cNvPicPr>
          <p:nvPr/>
        </p:nvPicPr>
        <p:blipFill>
          <a:blip r:embed="rId2" cstate="print"/>
          <a:srcRect l="27516" t="23060" r="18213" b="45379"/>
          <a:stretch>
            <a:fillRect/>
          </a:stretch>
        </p:blipFill>
        <p:spPr bwMode="auto">
          <a:xfrm rot="168836">
            <a:off x="631402" y="1816371"/>
            <a:ext cx="7959093" cy="3697454"/>
          </a:xfrm>
          <a:prstGeom prst="rect">
            <a:avLst/>
          </a:prstGeom>
          <a:ln>
            <a:noFill/>
          </a:ln>
          <a:effectLst>
            <a:softEdge rad="112500"/>
          </a:effectLst>
        </p:spPr>
      </p:pic>
      <p:sp>
        <p:nvSpPr>
          <p:cNvPr id="4" name="3 CuadroTexto"/>
          <p:cNvSpPr txBox="1"/>
          <p:nvPr/>
        </p:nvSpPr>
        <p:spPr>
          <a:xfrm>
            <a:off x="1259632" y="188640"/>
            <a:ext cx="7488832" cy="1077218"/>
          </a:xfrm>
          <a:prstGeom prst="rect">
            <a:avLst/>
          </a:prstGeom>
          <a:noFill/>
        </p:spPr>
        <p:txBody>
          <a:bodyPr wrap="square" rtlCol="0">
            <a:spAutoFit/>
          </a:bodyPr>
          <a:lstStyle/>
          <a:p>
            <a:pPr algn="ctr"/>
            <a:r>
              <a:rPr lang="es-SV" sz="3200" b="1" dirty="0" smtClean="0">
                <a:solidFill>
                  <a:schemeClr val="bg1"/>
                </a:solidFill>
              </a:rPr>
              <a:t>Valores adeudados por antigüedad de saldos</a:t>
            </a:r>
            <a:endParaRPr lang="es-ES" sz="3200" b="1" dirty="0">
              <a:solidFill>
                <a:schemeClr val="bg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SV" dirty="0" smtClean="0"/>
              <a:t>Conclusiones</a:t>
            </a:r>
            <a:endParaRPr lang="es-ES" dirty="0"/>
          </a:p>
        </p:txBody>
      </p:sp>
      <p:sp>
        <p:nvSpPr>
          <p:cNvPr id="3" name="2 Marcador de contenido"/>
          <p:cNvSpPr>
            <a:spLocks noGrp="1"/>
          </p:cNvSpPr>
          <p:nvPr>
            <p:ph idx="1"/>
          </p:nvPr>
        </p:nvSpPr>
        <p:spPr/>
        <p:txBody>
          <a:bodyPr/>
          <a:lstStyle/>
          <a:p>
            <a:pPr algn="just">
              <a:buNone/>
            </a:pPr>
            <a:r>
              <a:rPr lang="es-SV" dirty="0" smtClean="0"/>
              <a:t>   El periodo de liquidación de los cobradores no es lo suficientemente recurrente para que permita se tenga el registro de las deudas de los clientes actualizado de forma eficiente; y por lo consiguiente no es factible obtener el saldo real de lo adeudado y el periodo de morosidad por cada cliente.</a:t>
            </a:r>
            <a:endParaRPr lang="es-E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491880" y="0"/>
            <a:ext cx="5652120" cy="6858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s-SV"/>
          </a:p>
        </p:txBody>
      </p:sp>
      <p:pic>
        <p:nvPicPr>
          <p:cNvPr id="5122" name="Picture 2"/>
          <p:cNvPicPr>
            <a:picLocks noChangeAspect="1" noChangeArrowheads="1"/>
          </p:cNvPicPr>
          <p:nvPr/>
        </p:nvPicPr>
        <p:blipFill>
          <a:blip r:embed="rId2" cstate="print"/>
          <a:srcRect l="29219" t="18466" r="22388" b="1928"/>
          <a:stretch>
            <a:fillRect/>
          </a:stretch>
        </p:blipFill>
        <p:spPr bwMode="auto">
          <a:xfrm rot="223857">
            <a:off x="3847470" y="396306"/>
            <a:ext cx="5022515" cy="6221445"/>
          </a:xfrm>
          <a:prstGeom prst="rect">
            <a:avLst/>
          </a:prstGeom>
          <a:noFill/>
          <a:ln w="9525">
            <a:noFill/>
            <a:miter lim="800000"/>
            <a:headEnd/>
            <a:tailEnd/>
          </a:ln>
        </p:spPr>
      </p:pic>
      <p:sp>
        <p:nvSpPr>
          <p:cNvPr id="5" name="4 CuadroTexto"/>
          <p:cNvSpPr txBox="1"/>
          <p:nvPr/>
        </p:nvSpPr>
        <p:spPr>
          <a:xfrm>
            <a:off x="395536" y="1988840"/>
            <a:ext cx="2232248" cy="2554545"/>
          </a:xfrm>
          <a:prstGeom prst="rect">
            <a:avLst/>
          </a:prstGeom>
          <a:noFill/>
        </p:spPr>
        <p:txBody>
          <a:bodyPr wrap="square" rtlCol="0">
            <a:spAutoFit/>
          </a:bodyPr>
          <a:lstStyle/>
          <a:p>
            <a:pPr algn="ctr"/>
            <a:r>
              <a:rPr lang="es-SV" sz="3200" dirty="0" smtClean="0"/>
              <a:t>Expediente de los clientes con saldos moratorios</a:t>
            </a:r>
            <a:endParaRPr lang="es-ES" sz="3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SV" dirty="0" smtClean="0"/>
              <a:t>Procedimiento</a:t>
            </a:r>
            <a:endParaRPr lang="es-ES" dirty="0"/>
          </a:p>
        </p:txBody>
      </p:sp>
      <p:sp>
        <p:nvSpPr>
          <p:cNvPr id="3" name="2 Marcador de contenido"/>
          <p:cNvSpPr>
            <a:spLocks noGrp="1"/>
          </p:cNvSpPr>
          <p:nvPr>
            <p:ph idx="1"/>
          </p:nvPr>
        </p:nvSpPr>
        <p:spPr>
          <a:xfrm>
            <a:off x="457200" y="1600200"/>
            <a:ext cx="8229600" cy="4781128"/>
          </a:xfrm>
        </p:spPr>
        <p:txBody>
          <a:bodyPr>
            <a:normAutofit fontScale="92500" lnSpcReduction="20000"/>
          </a:bodyPr>
          <a:lstStyle/>
          <a:p>
            <a:pPr algn="just">
              <a:buNone/>
            </a:pPr>
            <a:endParaRPr lang="es-SV" dirty="0" smtClean="0"/>
          </a:p>
          <a:p>
            <a:pPr algn="just">
              <a:buNone/>
            </a:pPr>
            <a:endParaRPr lang="es-SV" dirty="0"/>
          </a:p>
          <a:p>
            <a:pPr algn="just">
              <a:buNone/>
            </a:pPr>
            <a:endParaRPr lang="es-SV" dirty="0" smtClean="0"/>
          </a:p>
          <a:p>
            <a:pPr algn="just">
              <a:buNone/>
            </a:pPr>
            <a:endParaRPr lang="es-SV" dirty="0" smtClean="0"/>
          </a:p>
          <a:p>
            <a:pPr algn="just">
              <a:buNone/>
            </a:pPr>
            <a:r>
              <a:rPr lang="es-SV" dirty="0" smtClean="0"/>
              <a:t>Conclusión</a:t>
            </a:r>
          </a:p>
          <a:p>
            <a:pPr algn="just">
              <a:buNone/>
            </a:pPr>
            <a:r>
              <a:rPr lang="es-SV" dirty="0" smtClean="0"/>
              <a:t>La empresa a documentado el otorgamiento de los créditos a sus clientes. Extendiendo los documentos idóneos y en atención a las políticas establecidas por la administración para cada caso en particular; analizando la capacidad de pago de los posibles clientes. </a:t>
            </a:r>
            <a:endParaRPr lang="es-ES" dirty="0"/>
          </a:p>
        </p:txBody>
      </p:sp>
      <p:pic>
        <p:nvPicPr>
          <p:cNvPr id="155650" name="Picture 2" descr="http://2.bp.blogspot.com/_OzuDifoBpI0/TNivKd46dGI/AAAAAAAAAA8/MVZntfzVZtw/s1600/checklist1.jpg"/>
          <p:cNvPicPr>
            <a:picLocks noChangeAspect="1" noChangeArrowheads="1"/>
          </p:cNvPicPr>
          <p:nvPr/>
        </p:nvPicPr>
        <p:blipFill>
          <a:blip r:embed="rId2" cstate="print"/>
          <a:srcRect/>
          <a:stretch>
            <a:fillRect/>
          </a:stretch>
        </p:blipFill>
        <p:spPr bwMode="auto">
          <a:xfrm>
            <a:off x="6905922" y="1412776"/>
            <a:ext cx="2058566" cy="2074401"/>
          </a:xfrm>
          <a:prstGeom prst="rect">
            <a:avLst/>
          </a:prstGeom>
          <a:noFill/>
        </p:spPr>
      </p:pic>
      <p:sp>
        <p:nvSpPr>
          <p:cNvPr id="5" name="4 Rectángulo"/>
          <p:cNvSpPr/>
          <p:nvPr/>
        </p:nvSpPr>
        <p:spPr>
          <a:xfrm>
            <a:off x="1043608" y="1628800"/>
            <a:ext cx="5688632" cy="1569660"/>
          </a:xfrm>
          <a:prstGeom prst="rect">
            <a:avLst/>
          </a:prstGeom>
        </p:spPr>
        <p:txBody>
          <a:bodyPr wrap="square">
            <a:spAutoFit/>
          </a:bodyPr>
          <a:lstStyle/>
          <a:p>
            <a:pPr algn="just">
              <a:buNone/>
            </a:pPr>
            <a:r>
              <a:rPr lang="es-SV" sz="2400" dirty="0" smtClean="0"/>
              <a:t>Se verifico un cien por ciento los archivos de cuentas de clientes determinadas con antigüedad que supera el plazo de pago.</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491880" y="0"/>
            <a:ext cx="5652120" cy="6858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s-SV"/>
          </a:p>
        </p:txBody>
      </p:sp>
      <p:pic>
        <p:nvPicPr>
          <p:cNvPr id="6146" name="Picture 2"/>
          <p:cNvPicPr>
            <a:picLocks noChangeAspect="1" noChangeArrowheads="1"/>
          </p:cNvPicPr>
          <p:nvPr/>
        </p:nvPicPr>
        <p:blipFill>
          <a:blip r:embed="rId2" cstate="print"/>
          <a:srcRect l="25748" t="18501" r="13314" b="1617"/>
          <a:stretch>
            <a:fillRect/>
          </a:stretch>
        </p:blipFill>
        <p:spPr bwMode="auto">
          <a:xfrm rot="279485">
            <a:off x="3592217" y="393750"/>
            <a:ext cx="5304902" cy="6233608"/>
          </a:xfrm>
          <a:prstGeom prst="rect">
            <a:avLst/>
          </a:prstGeom>
          <a:noFill/>
          <a:ln w="9525">
            <a:noFill/>
            <a:miter lim="800000"/>
            <a:headEnd/>
            <a:tailEnd/>
          </a:ln>
        </p:spPr>
      </p:pic>
      <p:sp>
        <p:nvSpPr>
          <p:cNvPr id="5" name="4 CuadroTexto"/>
          <p:cNvSpPr txBox="1"/>
          <p:nvPr/>
        </p:nvSpPr>
        <p:spPr>
          <a:xfrm>
            <a:off x="539552" y="2420888"/>
            <a:ext cx="2304256" cy="2554545"/>
          </a:xfrm>
          <a:prstGeom prst="rect">
            <a:avLst/>
          </a:prstGeom>
          <a:noFill/>
        </p:spPr>
        <p:txBody>
          <a:bodyPr wrap="square" rtlCol="0">
            <a:spAutoFit/>
          </a:bodyPr>
          <a:lstStyle/>
          <a:p>
            <a:pPr algn="ctr"/>
            <a:r>
              <a:rPr lang="es-SV" sz="3200" dirty="0" smtClean="0"/>
              <a:t>Recibos de ingresos por los cobros registrados </a:t>
            </a:r>
            <a:endParaRPr lang="es-ES" sz="32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SV" dirty="0" smtClean="0"/>
              <a:t>Procedimiento </a:t>
            </a:r>
            <a:endParaRPr lang="es-ES" dirty="0"/>
          </a:p>
        </p:txBody>
      </p:sp>
      <p:sp>
        <p:nvSpPr>
          <p:cNvPr id="3" name="2 Marcador de contenido"/>
          <p:cNvSpPr>
            <a:spLocks noGrp="1"/>
          </p:cNvSpPr>
          <p:nvPr>
            <p:ph idx="1"/>
          </p:nvPr>
        </p:nvSpPr>
        <p:spPr>
          <a:xfrm>
            <a:off x="457200" y="1379909"/>
            <a:ext cx="8229600" cy="5001419"/>
          </a:xfrm>
        </p:spPr>
        <p:txBody>
          <a:bodyPr/>
          <a:lstStyle/>
          <a:p>
            <a:pPr algn="just">
              <a:buNone/>
            </a:pPr>
            <a:r>
              <a:rPr lang="es-SV" sz="2800" dirty="0" smtClean="0"/>
              <a:t>    Requerir los archivos donde se guardan los recibos de ingreso de caja y reportes efectuados cuando estos son ingresados al sistema.</a:t>
            </a:r>
          </a:p>
          <a:p>
            <a:pPr algn="just">
              <a:buNone/>
            </a:pPr>
            <a:endParaRPr lang="es-SV" sz="2800" dirty="0" smtClean="0"/>
          </a:p>
          <a:p>
            <a:pPr>
              <a:buNone/>
            </a:pPr>
            <a:r>
              <a:rPr lang="es-SV" sz="2800" dirty="0" smtClean="0"/>
              <a:t>Campos del recibo:</a:t>
            </a:r>
          </a:p>
          <a:p>
            <a:pPr>
              <a:buNone/>
            </a:pPr>
            <a:r>
              <a:rPr lang="es-SV" sz="2800" dirty="0" smtClean="0"/>
              <a:t>Correlativo				</a:t>
            </a:r>
            <a:r>
              <a:rPr lang="es-ES" sz="2800" dirty="0" smtClean="0"/>
              <a:t>Fecha de pago</a:t>
            </a:r>
          </a:p>
          <a:p>
            <a:pPr>
              <a:buNone/>
            </a:pPr>
            <a:r>
              <a:rPr lang="es-SV" sz="2800" dirty="0" smtClean="0"/>
              <a:t>Nombre del cliente		Código del cliente</a:t>
            </a:r>
          </a:p>
          <a:p>
            <a:pPr>
              <a:buNone/>
            </a:pPr>
            <a:r>
              <a:rPr lang="es-SV" sz="2800" dirty="0" smtClean="0"/>
              <a:t>Dirección del cliente 		Monto abonado</a:t>
            </a:r>
          </a:p>
          <a:p>
            <a:pPr>
              <a:buNone/>
            </a:pPr>
            <a:r>
              <a:rPr lang="es-SV" sz="2800" dirty="0" smtClean="0"/>
              <a:t>Firma del cliente			Firma del cobrador</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404664"/>
            <a:ext cx="8229600" cy="5832648"/>
          </a:xfrm>
        </p:spPr>
        <p:txBody>
          <a:bodyPr>
            <a:normAutofit fontScale="92500" lnSpcReduction="10000"/>
          </a:bodyPr>
          <a:lstStyle/>
          <a:p>
            <a:pPr algn="ctr">
              <a:buNone/>
            </a:pPr>
            <a:r>
              <a:rPr lang="es-SV" dirty="0" smtClean="0"/>
              <a:t>    Conclusión </a:t>
            </a:r>
          </a:p>
          <a:p>
            <a:pPr algn="just">
              <a:buNone/>
            </a:pPr>
            <a:endParaRPr lang="es-SV" dirty="0" smtClean="0"/>
          </a:p>
          <a:p>
            <a:pPr algn="just">
              <a:buNone/>
            </a:pPr>
            <a:r>
              <a:rPr lang="es-SV" dirty="0" smtClean="0"/>
              <a:t>    Los recibos entregados por el personal que realiza los cobros no cumplen en su totalidad con las políticas de control interno establecidas para el resguardo de los recursos de la empresa en esa área.</a:t>
            </a:r>
          </a:p>
          <a:p>
            <a:pPr algn="just">
              <a:buNone/>
            </a:pPr>
            <a:endParaRPr lang="es-SV" dirty="0" smtClean="0"/>
          </a:p>
          <a:p>
            <a:pPr algn="just">
              <a:buNone/>
            </a:pPr>
            <a:r>
              <a:rPr lang="es-SV" dirty="0" smtClean="0">
                <a:solidFill>
                  <a:srgbClr val="FF0000"/>
                </a:solidFill>
              </a:rPr>
              <a:t>    Se ha determinado que las cantidades reportadas y registradas por el sistema de cuentas por cobrar, no son precisamente las que los documentos físicos tienen estampadas por parte de los cobradores.</a:t>
            </a:r>
            <a:endParaRPr lang="es-ES"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SV" b="1" dirty="0" smtClean="0">
                <a:solidFill>
                  <a:schemeClr val="bg1"/>
                </a:solidFill>
              </a:rPr>
              <a:t>ENUNCIADO DEL CASO</a:t>
            </a:r>
            <a:endParaRPr lang="es-SV" b="1" dirty="0">
              <a:solidFill>
                <a:schemeClr val="bg1"/>
              </a:solidFill>
            </a:endParaRPr>
          </a:p>
        </p:txBody>
      </p:sp>
      <p:sp>
        <p:nvSpPr>
          <p:cNvPr id="3" name="2 Marcador de contenido"/>
          <p:cNvSpPr>
            <a:spLocks noGrp="1"/>
          </p:cNvSpPr>
          <p:nvPr>
            <p:ph idx="1"/>
          </p:nvPr>
        </p:nvSpPr>
        <p:spPr/>
        <p:txBody>
          <a:bodyPr>
            <a:noAutofit/>
          </a:bodyPr>
          <a:lstStyle/>
          <a:p>
            <a:pPr marL="0" indent="0" algn="just">
              <a:buNone/>
            </a:pPr>
            <a:r>
              <a:rPr lang="es-SV" sz="2400" dirty="0" smtClean="0"/>
              <a:t>La empresa ¨La Victima, S.A de C.V¨ ha solicitado a la firma de auditoria Grupo  A9-2009 S.A de C.V, sus servicios con el fin de esclarecer si uno o mas de sus empleados se están apropiando de los pagos que los clientes abonan por las ventas realizadas a crédito por la empresa, debido a que se poseen, contablemente, cuentas por cobrar de clientes correspondientes a varios meses de antigüedad y cuyo plazo de crédito ya se excedió, y dichos clientes manifiestan ya haber realizado los pagos correspondientes</a:t>
            </a:r>
            <a:endParaRPr lang="es-SV" sz="2400" dirty="0"/>
          </a:p>
        </p:txBody>
      </p:sp>
    </p:spTree>
    <p:extLst>
      <p:ext uri="{BB962C8B-B14F-4D97-AF65-F5344CB8AC3E}">
        <p14:creationId xmlns:p14="http://schemas.microsoft.com/office/powerpoint/2010/main" xmlns="" val="20134764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491880" y="0"/>
            <a:ext cx="5652120" cy="6858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s-SV"/>
          </a:p>
        </p:txBody>
      </p:sp>
      <p:pic>
        <p:nvPicPr>
          <p:cNvPr id="7170" name="Picture 2"/>
          <p:cNvPicPr>
            <a:picLocks noChangeAspect="1" noChangeArrowheads="1"/>
          </p:cNvPicPr>
          <p:nvPr/>
        </p:nvPicPr>
        <p:blipFill>
          <a:blip r:embed="rId2" cstate="print"/>
          <a:srcRect l="26618" t="22294" r="11830" b="2503"/>
          <a:stretch>
            <a:fillRect/>
          </a:stretch>
        </p:blipFill>
        <p:spPr bwMode="auto">
          <a:xfrm rot="164043">
            <a:off x="3488247" y="747420"/>
            <a:ext cx="5567594" cy="5360155"/>
          </a:xfrm>
          <a:prstGeom prst="rect">
            <a:avLst/>
          </a:prstGeom>
          <a:noFill/>
          <a:ln w="9525">
            <a:noFill/>
            <a:miter lim="800000"/>
            <a:headEnd/>
            <a:tailEnd/>
          </a:ln>
        </p:spPr>
      </p:pic>
      <p:sp>
        <p:nvSpPr>
          <p:cNvPr id="5" name="4 CuadroTexto"/>
          <p:cNvSpPr txBox="1"/>
          <p:nvPr/>
        </p:nvSpPr>
        <p:spPr>
          <a:xfrm>
            <a:off x="251520" y="2924944"/>
            <a:ext cx="3024336" cy="1754326"/>
          </a:xfrm>
          <a:prstGeom prst="rect">
            <a:avLst/>
          </a:prstGeom>
          <a:noFill/>
        </p:spPr>
        <p:txBody>
          <a:bodyPr wrap="square" rtlCol="0">
            <a:spAutoFit/>
          </a:bodyPr>
          <a:lstStyle/>
          <a:p>
            <a:pPr algn="ctr"/>
            <a:r>
              <a:rPr lang="es-SV" sz="3600" dirty="0" smtClean="0"/>
              <a:t>Revisión de los recibos de cobros</a:t>
            </a:r>
            <a:endParaRPr lang="es-ES" sz="36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SV" dirty="0" smtClean="0"/>
              <a:t>Procedimiento</a:t>
            </a:r>
            <a:endParaRPr lang="es-ES" dirty="0"/>
          </a:p>
        </p:txBody>
      </p:sp>
      <p:sp>
        <p:nvSpPr>
          <p:cNvPr id="3" name="2 Marcador de contenido"/>
          <p:cNvSpPr>
            <a:spLocks noGrp="1"/>
          </p:cNvSpPr>
          <p:nvPr>
            <p:ph idx="1"/>
          </p:nvPr>
        </p:nvSpPr>
        <p:spPr>
          <a:xfrm>
            <a:off x="457200" y="1196752"/>
            <a:ext cx="8229600" cy="4968552"/>
          </a:xfrm>
        </p:spPr>
        <p:txBody>
          <a:bodyPr>
            <a:normAutofit lnSpcReduction="10000"/>
          </a:bodyPr>
          <a:lstStyle/>
          <a:p>
            <a:pPr algn="just">
              <a:buNone/>
            </a:pPr>
            <a:r>
              <a:rPr lang="es-SV" dirty="0" smtClean="0"/>
              <a:t>Aspectos a considerar</a:t>
            </a:r>
          </a:p>
          <a:p>
            <a:pPr algn="just"/>
            <a:r>
              <a:rPr lang="es-SV" dirty="0" smtClean="0"/>
              <a:t>Entrega de mas de una talonario a los cobradores.</a:t>
            </a:r>
          </a:p>
          <a:p>
            <a:pPr algn="just"/>
            <a:r>
              <a:rPr lang="es-SV" dirty="0" smtClean="0"/>
              <a:t>No se respeto el correlativo  de los recibos de cobro</a:t>
            </a:r>
          </a:p>
          <a:p>
            <a:pPr algn="just"/>
            <a:r>
              <a:rPr lang="es-SV" dirty="0" smtClean="0"/>
              <a:t>Las copias de los recibos pueden ser fácilmente alterables.</a:t>
            </a:r>
            <a:endParaRPr lang="es-ES" dirty="0" smtClean="0"/>
          </a:p>
          <a:p>
            <a:pPr algn="just">
              <a:buNone/>
            </a:pPr>
            <a:r>
              <a:rPr lang="es-SV" dirty="0" smtClean="0"/>
              <a:t>Conclusión</a:t>
            </a:r>
          </a:p>
          <a:p>
            <a:pPr algn="just">
              <a:buNone/>
            </a:pPr>
            <a:r>
              <a:rPr lang="es-SV" dirty="0" smtClean="0">
                <a:solidFill>
                  <a:srgbClr val="FF0000"/>
                </a:solidFill>
              </a:rPr>
              <a:t>   Los controles del proceso de cobro han sido violentados en reiteradas ocasiones.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Elipse"/>
          <p:cNvSpPr/>
          <p:nvPr/>
        </p:nvSpPr>
        <p:spPr>
          <a:xfrm>
            <a:off x="2771800" y="1484784"/>
            <a:ext cx="3528392" cy="1728192"/>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SV" sz="2000" dirty="0" smtClean="0"/>
              <a:t>Planteamiento:</a:t>
            </a:r>
          </a:p>
          <a:p>
            <a:pPr algn="ctr"/>
            <a:r>
              <a:rPr lang="es-SV" dirty="0" smtClean="0"/>
              <a:t>Evaluar la documentación obtenida</a:t>
            </a:r>
            <a:endParaRPr lang="es-ES" dirty="0"/>
          </a:p>
        </p:txBody>
      </p:sp>
      <p:sp>
        <p:nvSpPr>
          <p:cNvPr id="7" name="6 Flecha abajo"/>
          <p:cNvSpPr/>
          <p:nvPr/>
        </p:nvSpPr>
        <p:spPr>
          <a:xfrm rot="2443502">
            <a:off x="2342057" y="3098432"/>
            <a:ext cx="936104" cy="1016718"/>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8" name="7 Flecha abajo"/>
          <p:cNvSpPr/>
          <p:nvPr/>
        </p:nvSpPr>
        <p:spPr>
          <a:xfrm rot="19422760">
            <a:off x="5930266" y="3226876"/>
            <a:ext cx="936104" cy="994830"/>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9" name="8 CuadroTexto"/>
          <p:cNvSpPr txBox="1"/>
          <p:nvPr/>
        </p:nvSpPr>
        <p:spPr>
          <a:xfrm>
            <a:off x="3779912" y="4077072"/>
            <a:ext cx="1728192" cy="461665"/>
          </a:xfrm>
          <a:prstGeom prst="rect">
            <a:avLst/>
          </a:prstGeom>
          <a:noFill/>
        </p:spPr>
        <p:txBody>
          <a:bodyPr wrap="square" rtlCol="0">
            <a:spAutoFit/>
          </a:bodyPr>
          <a:lstStyle/>
          <a:p>
            <a:r>
              <a:rPr lang="es-SV" sz="2400" dirty="0" smtClean="0"/>
              <a:t>Conclusión</a:t>
            </a:r>
            <a:endParaRPr lang="es-ES" sz="2400" dirty="0"/>
          </a:p>
        </p:txBody>
      </p:sp>
      <p:sp>
        <p:nvSpPr>
          <p:cNvPr id="10" name="9 CuadroTexto"/>
          <p:cNvSpPr txBox="1"/>
          <p:nvPr/>
        </p:nvSpPr>
        <p:spPr>
          <a:xfrm>
            <a:off x="1763688" y="260648"/>
            <a:ext cx="5492016" cy="461665"/>
          </a:xfrm>
          <a:prstGeom prst="rect">
            <a:avLst/>
          </a:prstGeom>
          <a:noFill/>
        </p:spPr>
        <p:txBody>
          <a:bodyPr wrap="none" rtlCol="0">
            <a:spAutoFit/>
          </a:bodyPr>
          <a:lstStyle/>
          <a:p>
            <a:r>
              <a:rPr lang="es-SV" sz="2400" b="1" dirty="0" smtClean="0">
                <a:solidFill>
                  <a:schemeClr val="bg1"/>
                </a:solidFill>
              </a:rPr>
              <a:t>ANALISIS DE EVIDENCA OBTENIDA</a:t>
            </a:r>
            <a:endParaRPr lang="es-SV" sz="2400" b="1" dirty="0">
              <a:solidFill>
                <a:schemeClr val="bg1"/>
              </a:solidFill>
            </a:endParaRPr>
          </a:p>
        </p:txBody>
      </p:sp>
      <p:sp>
        <p:nvSpPr>
          <p:cNvPr id="13" name="12 Elipse"/>
          <p:cNvSpPr/>
          <p:nvPr/>
        </p:nvSpPr>
        <p:spPr>
          <a:xfrm>
            <a:off x="539552" y="4221088"/>
            <a:ext cx="2808312" cy="1944216"/>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SV" dirty="0" smtClean="0"/>
              <a:t>Se obtuvo evidencia  suficiente  y apropiada</a:t>
            </a:r>
            <a:endParaRPr lang="es-ES" dirty="0"/>
          </a:p>
        </p:txBody>
      </p:sp>
      <p:sp>
        <p:nvSpPr>
          <p:cNvPr id="14" name="13 Elipse"/>
          <p:cNvSpPr/>
          <p:nvPr/>
        </p:nvSpPr>
        <p:spPr>
          <a:xfrm>
            <a:off x="5868144" y="4221088"/>
            <a:ext cx="2808312" cy="1872208"/>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SV" dirty="0" smtClean="0"/>
              <a:t>No se  realizaron procedimientos  adicionales</a:t>
            </a:r>
            <a:endParaRPr lang="es-E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1979712" y="1700808"/>
            <a:ext cx="5184576" cy="1296144"/>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SV" dirty="0" smtClean="0"/>
              <a:t> PLANTEAMIENTO:</a:t>
            </a:r>
          </a:p>
          <a:p>
            <a:pPr algn="ctr"/>
            <a:r>
              <a:rPr lang="es-SV" dirty="0" smtClean="0"/>
              <a:t>Con los datos obtenidos se elaboro una conclusión sobre la apropiación de las cuentas por cobrar</a:t>
            </a:r>
            <a:endParaRPr lang="es-ES" dirty="0"/>
          </a:p>
        </p:txBody>
      </p:sp>
      <p:sp>
        <p:nvSpPr>
          <p:cNvPr id="7" name="6 Flecha a la derecha con bandas"/>
          <p:cNvSpPr/>
          <p:nvPr/>
        </p:nvSpPr>
        <p:spPr>
          <a:xfrm rot="7838850">
            <a:off x="2140481" y="3488850"/>
            <a:ext cx="1058037" cy="720080"/>
          </a:xfrm>
          <a:prstGeom prst="striped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8" name="7 Flecha a la derecha con bandas"/>
          <p:cNvSpPr/>
          <p:nvPr/>
        </p:nvSpPr>
        <p:spPr>
          <a:xfrm rot="3517493">
            <a:off x="5993954" y="3564059"/>
            <a:ext cx="1058037" cy="720080"/>
          </a:xfrm>
          <a:prstGeom prst="striped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9" name="8 CuadroTexto"/>
          <p:cNvSpPr txBox="1"/>
          <p:nvPr/>
        </p:nvSpPr>
        <p:spPr>
          <a:xfrm>
            <a:off x="3851920" y="4149080"/>
            <a:ext cx="1728192" cy="461665"/>
          </a:xfrm>
          <a:prstGeom prst="rect">
            <a:avLst/>
          </a:prstGeom>
          <a:noFill/>
        </p:spPr>
        <p:txBody>
          <a:bodyPr wrap="square" rtlCol="0">
            <a:spAutoFit/>
          </a:bodyPr>
          <a:lstStyle/>
          <a:p>
            <a:r>
              <a:rPr lang="es-SV" sz="2400" dirty="0" smtClean="0"/>
              <a:t>Conclusión</a:t>
            </a:r>
            <a:endParaRPr lang="es-ES" sz="2400" dirty="0"/>
          </a:p>
        </p:txBody>
      </p:sp>
      <p:sp>
        <p:nvSpPr>
          <p:cNvPr id="10" name="9 Rectángulo"/>
          <p:cNvSpPr/>
          <p:nvPr/>
        </p:nvSpPr>
        <p:spPr>
          <a:xfrm>
            <a:off x="1043608" y="4581128"/>
            <a:ext cx="7272808" cy="16561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SV" dirty="0" smtClean="0">
                <a:solidFill>
                  <a:schemeClr val="tx1"/>
                </a:solidFill>
              </a:rPr>
              <a:t>Se determino que existen discrepancias entre los montos cobrados a los clientes y los valores anotados en los registros de la compañía, originados por errores de hecho en la elaboración de los recibos de cobro y las liquidaciones semanales entregadas por los cobradores, lo que origino una defraudación </a:t>
            </a:r>
            <a:r>
              <a:rPr lang="es-SV" dirty="0" smtClean="0">
                <a:solidFill>
                  <a:schemeClr val="tx1"/>
                </a:solidFill>
              </a:rPr>
              <a:t>económica </a:t>
            </a:r>
            <a:r>
              <a:rPr lang="es-SV" dirty="0" smtClean="0">
                <a:solidFill>
                  <a:schemeClr val="tx1"/>
                </a:solidFill>
              </a:rPr>
              <a:t>para La Victima, S.A. de C.V.</a:t>
            </a:r>
            <a:endParaRPr lang="es-SV" dirty="0">
              <a:solidFill>
                <a:schemeClr val="tx1"/>
              </a:solidFill>
            </a:endParaRPr>
          </a:p>
        </p:txBody>
      </p:sp>
      <p:sp>
        <p:nvSpPr>
          <p:cNvPr id="11" name="10 Rectángulo"/>
          <p:cNvSpPr/>
          <p:nvPr/>
        </p:nvSpPr>
        <p:spPr>
          <a:xfrm rot="19637124">
            <a:off x="6986437" y="2761098"/>
            <a:ext cx="1800200" cy="936104"/>
          </a:xfrm>
          <a:prstGeom prst="rect">
            <a:avLst/>
          </a:prstGeom>
          <a:solidFill>
            <a:srgbClr val="FF5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sz="2800" b="1" smtClean="0">
                <a:solidFill>
                  <a:schemeClr val="tx1"/>
                </a:solidFill>
              </a:rPr>
              <a:t>$5,566.66</a:t>
            </a:r>
            <a:endParaRPr lang="es-SV" sz="2800" b="1" dirty="0">
              <a:solidFill>
                <a:schemeClr val="tx1"/>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8032" y="1772816"/>
            <a:ext cx="7772400" cy="1470025"/>
          </a:xfrm>
        </p:spPr>
        <p:txBody>
          <a:bodyPr/>
          <a:lstStyle/>
          <a:p>
            <a:r>
              <a:rPr lang="es-SV" dirty="0" smtClean="0"/>
              <a:t>INFORME DE AUDITORIA FORENSE</a:t>
            </a:r>
            <a:endParaRPr lang="es-SV" dirty="0"/>
          </a:p>
        </p:txBody>
      </p:sp>
      <p:pic>
        <p:nvPicPr>
          <p:cNvPr id="147458" name="Picture 2" descr="http://vectoresgratis.co/uploaded/fordesigner/1325238063.jpg"/>
          <p:cNvPicPr>
            <a:picLocks noChangeAspect="1" noChangeArrowheads="1"/>
          </p:cNvPicPr>
          <p:nvPr/>
        </p:nvPicPr>
        <p:blipFill>
          <a:blip r:embed="rId2" cstate="print"/>
          <a:srcRect/>
          <a:stretch>
            <a:fillRect/>
          </a:stretch>
        </p:blipFill>
        <p:spPr bwMode="auto">
          <a:xfrm>
            <a:off x="3079229" y="3212976"/>
            <a:ext cx="3220963" cy="3220963"/>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SV" dirty="0" smtClean="0"/>
              <a:t>Parte responsable de la información sujeta a pericia contable.</a:t>
            </a:r>
          </a:p>
          <a:p>
            <a:pPr algn="just"/>
            <a:r>
              <a:rPr lang="es-SV" dirty="0" smtClean="0"/>
              <a:t>Responsabilidad de los peritos contables.</a:t>
            </a:r>
          </a:p>
          <a:p>
            <a:pPr algn="just"/>
            <a:r>
              <a:rPr lang="es-SV" dirty="0" smtClean="0"/>
              <a:t>Identificación de las normas bajo las cuales se preparo este informe.</a:t>
            </a:r>
          </a:p>
          <a:p>
            <a:pPr algn="just"/>
            <a:r>
              <a:rPr lang="es-SV" dirty="0" smtClean="0"/>
              <a:t>Identificación de los criterios.</a:t>
            </a:r>
          </a:p>
          <a:p>
            <a:pPr algn="just"/>
            <a:endParaRPr lang="es-SV"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357166"/>
            <a:ext cx="8229600" cy="500066"/>
          </a:xfrm>
        </p:spPr>
        <p:txBody>
          <a:bodyPr>
            <a:noAutofit/>
          </a:bodyPr>
          <a:lstStyle/>
          <a:p>
            <a:r>
              <a:rPr lang="es-SV" sz="2800" dirty="0" smtClean="0"/>
              <a:t>Conclusiones de los puntos de pericia.</a:t>
            </a:r>
            <a:br>
              <a:rPr lang="es-SV" sz="2800" dirty="0" smtClean="0"/>
            </a:br>
            <a:endParaRPr lang="es-SV" sz="2800" dirty="0"/>
          </a:p>
        </p:txBody>
      </p:sp>
      <p:sp>
        <p:nvSpPr>
          <p:cNvPr id="3" name="2 Marcador de contenido"/>
          <p:cNvSpPr>
            <a:spLocks noGrp="1"/>
          </p:cNvSpPr>
          <p:nvPr>
            <p:ph idx="1"/>
          </p:nvPr>
        </p:nvSpPr>
        <p:spPr>
          <a:xfrm>
            <a:off x="457200" y="642918"/>
            <a:ext cx="8229600" cy="5483245"/>
          </a:xfrm>
        </p:spPr>
        <p:txBody>
          <a:bodyPr/>
          <a:lstStyle/>
          <a:p>
            <a:r>
              <a:rPr lang="es-SV" sz="2800" b="1" dirty="0" smtClean="0"/>
              <a:t>              PRIMER PUNTO DE PERICIA</a:t>
            </a:r>
          </a:p>
          <a:p>
            <a:pPr>
              <a:buNone/>
            </a:pPr>
            <a:endParaRPr lang="es-SV" dirty="0"/>
          </a:p>
        </p:txBody>
      </p:sp>
      <p:graphicFrame>
        <p:nvGraphicFramePr>
          <p:cNvPr id="4" name="3 Diagrama"/>
          <p:cNvGraphicFramePr/>
          <p:nvPr/>
        </p:nvGraphicFramePr>
        <p:xfrm>
          <a:off x="785786" y="1428736"/>
          <a:ext cx="7929618" cy="47069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94027"/>
            <a:ext cx="8229600" cy="5483245"/>
          </a:xfrm>
        </p:spPr>
        <p:txBody>
          <a:bodyPr/>
          <a:lstStyle/>
          <a:p>
            <a:r>
              <a:rPr lang="es-SV" dirty="0" smtClean="0"/>
              <a:t>      </a:t>
            </a:r>
            <a:r>
              <a:rPr lang="es-SV" b="1" dirty="0" smtClean="0">
                <a:solidFill>
                  <a:schemeClr val="bg1"/>
                </a:solidFill>
              </a:rPr>
              <a:t>SEGUNDO PUNTO DE PERICIA</a:t>
            </a:r>
            <a:endParaRPr lang="es-SV" b="1" dirty="0">
              <a:solidFill>
                <a:schemeClr val="bg1"/>
              </a:solidFill>
            </a:endParaRPr>
          </a:p>
        </p:txBody>
      </p:sp>
      <p:graphicFrame>
        <p:nvGraphicFramePr>
          <p:cNvPr id="4" name="3 Diagrama"/>
          <p:cNvGraphicFramePr/>
          <p:nvPr/>
        </p:nvGraphicFramePr>
        <p:xfrm>
          <a:off x="642910" y="1397000"/>
          <a:ext cx="785818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5" name="Picture 5" descr="http://3.bp.blogspot.com/-HJ7WzQ2QGhc/UNUAFLRD0FI/AAAAAAAACUo/NpZL1vnsiws/s1600/gracias.jpg"/>
          <p:cNvPicPr>
            <a:picLocks noChangeAspect="1" noChangeArrowheads="1"/>
          </p:cNvPicPr>
          <p:nvPr/>
        </p:nvPicPr>
        <p:blipFill>
          <a:blip r:embed="rId2" cstate="print"/>
          <a:srcRect/>
          <a:stretch>
            <a:fillRect/>
          </a:stretch>
        </p:blipFill>
        <p:spPr bwMode="auto">
          <a:xfrm>
            <a:off x="1331640" y="1916832"/>
            <a:ext cx="6336704" cy="4157498"/>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38944" y="44624"/>
            <a:ext cx="8229600" cy="1143000"/>
          </a:xfrm>
        </p:spPr>
        <p:txBody>
          <a:bodyPr/>
          <a:lstStyle/>
          <a:p>
            <a:pPr algn="ctr"/>
            <a:r>
              <a:rPr lang="es-SV" sz="2800" b="1" dirty="0" smtClean="0">
                <a:solidFill>
                  <a:schemeClr val="bg1"/>
                </a:solidFill>
              </a:rPr>
              <a:t>PASOS QUE SE REALIZAN EN LOS PAGOS</a:t>
            </a:r>
            <a:endParaRPr lang="es-SV" sz="2800" b="1" dirty="0">
              <a:solidFill>
                <a:schemeClr val="bg1"/>
              </a:solidFill>
            </a:endParaRPr>
          </a:p>
        </p:txBody>
      </p:sp>
      <p:sp>
        <p:nvSpPr>
          <p:cNvPr id="4" name="3 Elipse"/>
          <p:cNvSpPr/>
          <p:nvPr/>
        </p:nvSpPr>
        <p:spPr>
          <a:xfrm>
            <a:off x="1547664" y="2132856"/>
            <a:ext cx="1728192" cy="1296144"/>
          </a:xfrm>
          <a:prstGeom prst="ellipse">
            <a:avLst/>
          </a:prstGeom>
          <a:solidFill>
            <a:srgbClr val="002060"/>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SV" dirty="0" smtClean="0"/>
              <a:t>Recibo original</a:t>
            </a:r>
            <a:endParaRPr lang="es-SV" dirty="0"/>
          </a:p>
        </p:txBody>
      </p:sp>
      <p:sp>
        <p:nvSpPr>
          <p:cNvPr id="5" name="4 Flecha derecha"/>
          <p:cNvSpPr/>
          <p:nvPr/>
        </p:nvSpPr>
        <p:spPr>
          <a:xfrm>
            <a:off x="3707904" y="2360638"/>
            <a:ext cx="1296144" cy="648072"/>
          </a:xfrm>
          <a:prstGeom prst="rightArrow">
            <a:avLst/>
          </a:prstGeom>
          <a:solidFill>
            <a:srgbClr val="002060"/>
          </a:solidFill>
        </p:spPr>
        <p:style>
          <a:lnRef idx="3">
            <a:schemeClr val="lt1"/>
          </a:lnRef>
          <a:fillRef idx="1">
            <a:schemeClr val="dk1"/>
          </a:fillRef>
          <a:effectRef idx="1">
            <a:schemeClr val="dk1"/>
          </a:effectRef>
          <a:fontRef idx="minor">
            <a:schemeClr val="lt1"/>
          </a:fontRef>
        </p:style>
        <p:txBody>
          <a:bodyPr rtlCol="0" anchor="ctr"/>
          <a:lstStyle/>
          <a:p>
            <a:pPr algn="ctr"/>
            <a:endParaRPr lang="es-SV">
              <a:solidFill>
                <a:srgbClr val="FF0000"/>
              </a:solidFill>
            </a:endParaRPr>
          </a:p>
        </p:txBody>
      </p:sp>
      <p:sp>
        <p:nvSpPr>
          <p:cNvPr id="6" name="5 Elipse"/>
          <p:cNvSpPr/>
          <p:nvPr/>
        </p:nvSpPr>
        <p:spPr>
          <a:xfrm>
            <a:off x="5486461" y="2132856"/>
            <a:ext cx="2274703" cy="1319661"/>
          </a:xfrm>
          <a:prstGeom prst="ellipse">
            <a:avLst/>
          </a:prstGeom>
          <a:solidFill>
            <a:srgbClr val="002060"/>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SV" dirty="0" smtClean="0"/>
              <a:t>Se entrega al cliente cuando paga</a:t>
            </a:r>
            <a:endParaRPr lang="es-SV" dirty="0"/>
          </a:p>
        </p:txBody>
      </p:sp>
      <p:sp>
        <p:nvSpPr>
          <p:cNvPr id="7" name="6 Elipse"/>
          <p:cNvSpPr/>
          <p:nvPr/>
        </p:nvSpPr>
        <p:spPr>
          <a:xfrm>
            <a:off x="5652120" y="4797152"/>
            <a:ext cx="2304256" cy="1224136"/>
          </a:xfrm>
          <a:prstGeom prst="ellipse">
            <a:avLst/>
          </a:prstGeom>
          <a:solidFill>
            <a:srgbClr val="002060"/>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SV" dirty="0" smtClean="0"/>
              <a:t>Primera copia para el vendedor</a:t>
            </a:r>
            <a:endParaRPr lang="es-SV" dirty="0"/>
          </a:p>
        </p:txBody>
      </p:sp>
      <p:sp>
        <p:nvSpPr>
          <p:cNvPr id="9" name="8 Flecha abajo"/>
          <p:cNvSpPr/>
          <p:nvPr/>
        </p:nvSpPr>
        <p:spPr>
          <a:xfrm>
            <a:off x="6371784" y="3615205"/>
            <a:ext cx="504056" cy="1081131"/>
          </a:xfrm>
          <a:prstGeom prst="downArrow">
            <a:avLst/>
          </a:prstGeom>
          <a:solidFill>
            <a:srgbClr val="002060"/>
          </a:solidFill>
        </p:spPr>
        <p:style>
          <a:lnRef idx="3">
            <a:schemeClr val="lt1"/>
          </a:lnRef>
          <a:fillRef idx="1">
            <a:schemeClr val="dk1"/>
          </a:fillRef>
          <a:effectRef idx="1">
            <a:schemeClr val="dk1"/>
          </a:effectRef>
          <a:fontRef idx="minor">
            <a:schemeClr val="lt1"/>
          </a:fontRef>
        </p:style>
        <p:txBody>
          <a:bodyPr rtlCol="0" anchor="ctr"/>
          <a:lstStyle/>
          <a:p>
            <a:pPr algn="ctr"/>
            <a:endParaRPr lang="es-SV"/>
          </a:p>
        </p:txBody>
      </p:sp>
      <p:sp>
        <p:nvSpPr>
          <p:cNvPr id="10" name="9 Elipse"/>
          <p:cNvSpPr/>
          <p:nvPr/>
        </p:nvSpPr>
        <p:spPr>
          <a:xfrm>
            <a:off x="611560" y="4725144"/>
            <a:ext cx="3672408" cy="1584176"/>
          </a:xfrm>
          <a:prstGeom prst="ellipse">
            <a:avLst/>
          </a:prstGeom>
          <a:solidFill>
            <a:srgbClr val="002060"/>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es-SV" dirty="0" smtClean="0"/>
              <a:t>Segunda  y Tercera copia se entrega a depto. De Créditos y Cobros</a:t>
            </a:r>
            <a:endParaRPr lang="es-SV" dirty="0"/>
          </a:p>
        </p:txBody>
      </p:sp>
      <p:sp>
        <p:nvSpPr>
          <p:cNvPr id="11" name="10 Flecha izquierda"/>
          <p:cNvSpPr/>
          <p:nvPr/>
        </p:nvSpPr>
        <p:spPr>
          <a:xfrm>
            <a:off x="4355976" y="5229200"/>
            <a:ext cx="1130485" cy="648072"/>
          </a:xfrm>
          <a:prstGeom prst="leftArrow">
            <a:avLst/>
          </a:prstGeom>
          <a:solidFill>
            <a:srgbClr val="002060"/>
          </a:solidFill>
        </p:spPr>
        <p:style>
          <a:lnRef idx="3">
            <a:schemeClr val="lt1"/>
          </a:lnRef>
          <a:fillRef idx="1">
            <a:schemeClr val="dk1"/>
          </a:fillRef>
          <a:effectRef idx="1">
            <a:schemeClr val="dk1"/>
          </a:effectRef>
          <a:fontRef idx="minor">
            <a:schemeClr val="lt1"/>
          </a:fontRef>
        </p:style>
        <p:txBody>
          <a:bodyPr rtlCol="0" anchor="ctr"/>
          <a:lstStyle/>
          <a:p>
            <a:pPr algn="ctr"/>
            <a:endParaRPr lang="es-SV"/>
          </a:p>
        </p:txBody>
      </p:sp>
      <p:sp>
        <p:nvSpPr>
          <p:cNvPr id="12" name="11 Flecha arriba"/>
          <p:cNvSpPr/>
          <p:nvPr/>
        </p:nvSpPr>
        <p:spPr>
          <a:xfrm>
            <a:off x="2066465" y="3615204"/>
            <a:ext cx="720080" cy="987523"/>
          </a:xfrm>
          <a:prstGeom prst="upArrow">
            <a:avLst/>
          </a:prstGeom>
          <a:solidFill>
            <a:srgbClr val="002060"/>
          </a:solidFill>
        </p:spPr>
        <p:style>
          <a:lnRef idx="3">
            <a:schemeClr val="lt1"/>
          </a:lnRef>
          <a:fillRef idx="1">
            <a:schemeClr val="dk1"/>
          </a:fillRef>
          <a:effectRef idx="1">
            <a:schemeClr val="dk1"/>
          </a:effectRef>
          <a:fontRef idx="minor">
            <a:schemeClr val="lt1"/>
          </a:fontRef>
        </p:style>
        <p:txBody>
          <a:bodyPr rtlCol="0" anchor="ctr"/>
          <a:lstStyle/>
          <a:p>
            <a:pPr algn="ctr"/>
            <a:endParaRPr lang="es-SV"/>
          </a:p>
        </p:txBody>
      </p:sp>
    </p:spTree>
    <p:extLst>
      <p:ext uri="{BB962C8B-B14F-4D97-AF65-F5344CB8AC3E}">
        <p14:creationId xmlns:p14="http://schemas.microsoft.com/office/powerpoint/2010/main" xmlns="" val="31930984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82960" y="44624"/>
            <a:ext cx="8229600" cy="1143000"/>
          </a:xfrm>
        </p:spPr>
        <p:txBody>
          <a:bodyPr/>
          <a:lstStyle/>
          <a:p>
            <a:pPr algn="ctr"/>
            <a:r>
              <a:rPr lang="es-SV" sz="3200" b="1" dirty="0" smtClean="0">
                <a:solidFill>
                  <a:schemeClr val="bg1"/>
                </a:solidFill>
              </a:rPr>
              <a:t>Requisitos del recibo a Utilizar</a:t>
            </a:r>
            <a:endParaRPr lang="es-SV" sz="3200" b="1" dirty="0">
              <a:solidFill>
                <a:schemeClr val="bg1"/>
              </a:solidFill>
            </a:endParaRPr>
          </a:p>
        </p:txBody>
      </p:sp>
      <p:sp>
        <p:nvSpPr>
          <p:cNvPr id="3" name="2 Marcador de contenido"/>
          <p:cNvSpPr>
            <a:spLocks noGrp="1"/>
          </p:cNvSpPr>
          <p:nvPr>
            <p:ph idx="1"/>
          </p:nvPr>
        </p:nvSpPr>
        <p:spPr>
          <a:xfrm>
            <a:off x="899592" y="1628800"/>
            <a:ext cx="7234963" cy="4752527"/>
          </a:xfrm>
        </p:spPr>
        <p:txBody>
          <a:bodyPr>
            <a:noAutofit/>
          </a:bodyPr>
          <a:lstStyle/>
          <a:p>
            <a:pPr algn="just">
              <a:buFont typeface="Wingdings" panose="05000000000000000000" pitchFamily="2" charset="2"/>
              <a:buChar char="Ø"/>
            </a:pPr>
            <a:r>
              <a:rPr lang="es-SV" sz="2400" dirty="0" smtClean="0"/>
              <a:t>Correlativo del recibo</a:t>
            </a:r>
          </a:p>
          <a:p>
            <a:pPr algn="just">
              <a:buFont typeface="Wingdings" panose="05000000000000000000" pitchFamily="2" charset="2"/>
              <a:buChar char="Ø"/>
            </a:pPr>
            <a:r>
              <a:rPr lang="es-SV" sz="2400" dirty="0" smtClean="0"/>
              <a:t>Fecha de pago</a:t>
            </a:r>
          </a:p>
          <a:p>
            <a:pPr algn="just">
              <a:buFont typeface="Wingdings" panose="05000000000000000000" pitchFamily="2" charset="2"/>
              <a:buChar char="Ø"/>
            </a:pPr>
            <a:r>
              <a:rPr lang="es-SV" sz="2400" dirty="0" smtClean="0"/>
              <a:t>Nombre del cliente</a:t>
            </a:r>
          </a:p>
          <a:p>
            <a:pPr algn="just">
              <a:buFont typeface="Wingdings" panose="05000000000000000000" pitchFamily="2" charset="2"/>
              <a:buChar char="Ø"/>
            </a:pPr>
            <a:r>
              <a:rPr lang="es-SV" sz="2400" dirty="0" smtClean="0"/>
              <a:t>Código del cliente</a:t>
            </a:r>
          </a:p>
          <a:p>
            <a:pPr algn="just">
              <a:buFont typeface="Wingdings" panose="05000000000000000000" pitchFamily="2" charset="2"/>
              <a:buChar char="Ø"/>
            </a:pPr>
            <a:r>
              <a:rPr lang="es-SV" sz="2400" dirty="0" smtClean="0"/>
              <a:t>Dirección del cliente</a:t>
            </a:r>
          </a:p>
          <a:p>
            <a:pPr algn="just">
              <a:buFont typeface="Wingdings" panose="05000000000000000000" pitchFamily="2" charset="2"/>
              <a:buChar char="Ø"/>
            </a:pPr>
            <a:r>
              <a:rPr lang="es-SV" sz="2400" dirty="0" smtClean="0"/>
              <a:t>Monto abonado</a:t>
            </a:r>
          </a:p>
          <a:p>
            <a:pPr algn="just">
              <a:buFont typeface="Wingdings" panose="05000000000000000000" pitchFamily="2" charset="2"/>
              <a:buChar char="Ø"/>
            </a:pPr>
            <a:r>
              <a:rPr lang="es-SV" sz="2400" dirty="0" smtClean="0"/>
              <a:t>Firma del cliente</a:t>
            </a:r>
          </a:p>
          <a:p>
            <a:pPr algn="just">
              <a:buFont typeface="Wingdings" panose="05000000000000000000" pitchFamily="2" charset="2"/>
              <a:buChar char="Ø"/>
            </a:pPr>
            <a:r>
              <a:rPr lang="es-SV" sz="2400" dirty="0" smtClean="0"/>
              <a:t>Firma del cobrador</a:t>
            </a:r>
          </a:p>
          <a:p>
            <a:pPr marL="0" indent="0" algn="just">
              <a:buNone/>
            </a:pPr>
            <a:r>
              <a:rPr lang="es-SV" sz="2400" dirty="0" smtClean="0"/>
              <a:t>(</a:t>
            </a:r>
            <a:r>
              <a:rPr lang="es-SV" sz="2400" dirty="0" err="1" smtClean="0"/>
              <a:t>politica</a:t>
            </a:r>
            <a:r>
              <a:rPr lang="es-SV" sz="2400" dirty="0" smtClean="0"/>
              <a:t> de la empresa: que los cobradores cobren cada viernes)</a:t>
            </a:r>
            <a:endParaRPr lang="es-SV" sz="2400" dirty="0"/>
          </a:p>
        </p:txBody>
      </p:sp>
    </p:spTree>
    <p:extLst>
      <p:ext uri="{BB962C8B-B14F-4D97-AF65-F5344CB8AC3E}">
        <p14:creationId xmlns:p14="http://schemas.microsoft.com/office/powerpoint/2010/main" xmlns="" val="5870570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50912" y="44624"/>
            <a:ext cx="8229600" cy="1143000"/>
          </a:xfrm>
        </p:spPr>
        <p:txBody>
          <a:bodyPr/>
          <a:lstStyle/>
          <a:p>
            <a:pPr algn="ctr"/>
            <a:r>
              <a:rPr lang="es-SV" b="1" dirty="0" smtClean="0">
                <a:solidFill>
                  <a:schemeClr val="bg1"/>
                </a:solidFill>
              </a:rPr>
              <a:t>Objetivos de la Auditoria</a:t>
            </a:r>
            <a:endParaRPr lang="es-SV" b="1" dirty="0">
              <a:solidFill>
                <a:schemeClr val="bg1"/>
              </a:solidFill>
            </a:endParaRPr>
          </a:p>
        </p:txBody>
      </p:sp>
      <p:sp>
        <p:nvSpPr>
          <p:cNvPr id="3" name="2 Marcador de contenido"/>
          <p:cNvSpPr>
            <a:spLocks noGrp="1"/>
          </p:cNvSpPr>
          <p:nvPr>
            <p:ph idx="1"/>
          </p:nvPr>
        </p:nvSpPr>
        <p:spPr>
          <a:xfrm>
            <a:off x="899592" y="1628800"/>
            <a:ext cx="7234963" cy="4752527"/>
          </a:xfrm>
        </p:spPr>
        <p:txBody>
          <a:bodyPr>
            <a:noAutofit/>
          </a:bodyPr>
          <a:lstStyle/>
          <a:p>
            <a:pPr algn="just">
              <a:buFont typeface="Wingdings" panose="05000000000000000000" pitchFamily="2" charset="2"/>
              <a:buChar char="Ø"/>
            </a:pPr>
            <a:r>
              <a:rPr lang="es-SV" sz="2400" dirty="0" smtClean="0"/>
              <a:t>Expresar una conclusión para acrecentar el grado de confianza de las partes interesadas.</a:t>
            </a:r>
          </a:p>
          <a:p>
            <a:pPr algn="just">
              <a:buFont typeface="Wingdings" panose="05000000000000000000" pitchFamily="2" charset="2"/>
              <a:buChar char="Ø"/>
            </a:pPr>
            <a:r>
              <a:rPr lang="es-SV" sz="2400" dirty="0" smtClean="0"/>
              <a:t>Conocer el sistema de control interno aplicable por parte de la empresa</a:t>
            </a:r>
          </a:p>
          <a:p>
            <a:pPr algn="just">
              <a:buFont typeface="Wingdings" panose="05000000000000000000" pitchFamily="2" charset="2"/>
              <a:buChar char="Ø"/>
            </a:pPr>
            <a:r>
              <a:rPr lang="es-SV" sz="2400" dirty="0" smtClean="0"/>
              <a:t>Verificar el adecuado cumplimiento de las políticas del sistema de control interno aplicable por parte de la empresa</a:t>
            </a:r>
          </a:p>
          <a:p>
            <a:pPr algn="just">
              <a:buFont typeface="Wingdings" panose="05000000000000000000" pitchFamily="2" charset="2"/>
              <a:buChar char="Ø"/>
            </a:pPr>
            <a:r>
              <a:rPr lang="es-SV" sz="2400" dirty="0" smtClean="0"/>
              <a:t>Confirmación de las cuentas por cobrar que discrepan entre lo contable y el derecho verdadero para los clientes.</a:t>
            </a:r>
            <a:endParaRPr lang="es-SV" sz="2400" dirty="0"/>
          </a:p>
        </p:txBody>
      </p:sp>
    </p:spTree>
    <p:extLst>
      <p:ext uri="{BB962C8B-B14F-4D97-AF65-F5344CB8AC3E}">
        <p14:creationId xmlns:p14="http://schemas.microsoft.com/office/powerpoint/2010/main" xmlns="" val="26159422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116632"/>
            <a:ext cx="8229600" cy="1143000"/>
          </a:xfrm>
        </p:spPr>
        <p:txBody>
          <a:bodyPr/>
          <a:lstStyle/>
          <a:p>
            <a:pPr algn="ctr"/>
            <a:r>
              <a:rPr lang="es-SV" sz="2400" b="1" dirty="0" smtClean="0">
                <a:solidFill>
                  <a:schemeClr val="bg1"/>
                </a:solidFill>
              </a:rPr>
              <a:t>Metodología del desarrollo del servicio ofrecido</a:t>
            </a:r>
            <a:endParaRPr lang="es-SV" sz="2400" b="1" dirty="0">
              <a:solidFill>
                <a:schemeClr val="bg1"/>
              </a:solidFill>
            </a:endParaRPr>
          </a:p>
        </p:txBody>
      </p:sp>
      <p:sp>
        <p:nvSpPr>
          <p:cNvPr id="3" name="2 Marcador de contenido"/>
          <p:cNvSpPr>
            <a:spLocks noGrp="1"/>
          </p:cNvSpPr>
          <p:nvPr>
            <p:ph idx="1"/>
          </p:nvPr>
        </p:nvSpPr>
        <p:spPr>
          <a:xfrm>
            <a:off x="899592" y="1628800"/>
            <a:ext cx="7234963" cy="4752527"/>
          </a:xfrm>
        </p:spPr>
        <p:txBody>
          <a:bodyPr>
            <a:noAutofit/>
          </a:bodyPr>
          <a:lstStyle/>
          <a:p>
            <a:pPr marL="0" indent="0" algn="just">
              <a:buNone/>
            </a:pPr>
            <a:r>
              <a:rPr lang="es-SV" sz="2400" dirty="0" smtClean="0"/>
              <a:t>Alcance a desarrollar</a:t>
            </a:r>
          </a:p>
          <a:p>
            <a:pPr marL="0" indent="0" algn="just">
              <a:buNone/>
            </a:pPr>
            <a:endParaRPr lang="es-SV" sz="2400" dirty="0"/>
          </a:p>
          <a:p>
            <a:pPr algn="just">
              <a:buFont typeface="Wingdings" panose="05000000000000000000" pitchFamily="2" charset="2"/>
              <a:buChar char="Ø"/>
            </a:pPr>
            <a:r>
              <a:rPr lang="es-SV" sz="2400" dirty="0" smtClean="0"/>
              <a:t>Revisión del control interno de la empresa</a:t>
            </a:r>
          </a:p>
          <a:p>
            <a:pPr algn="just">
              <a:buFont typeface="Wingdings" panose="05000000000000000000" pitchFamily="2" charset="2"/>
              <a:buChar char="Ø"/>
            </a:pPr>
            <a:r>
              <a:rPr lang="es-SV" sz="2400" dirty="0" smtClean="0"/>
              <a:t>Revisión de cifras presentadas en los reportes del Depto. De créditos y cobros.</a:t>
            </a:r>
          </a:p>
          <a:p>
            <a:pPr algn="just">
              <a:buFont typeface="Wingdings" panose="05000000000000000000" pitchFamily="2" charset="2"/>
              <a:buChar char="Ø"/>
            </a:pPr>
            <a:r>
              <a:rPr lang="es-SV" sz="2400" dirty="0" smtClean="0"/>
              <a:t>Revisión de documentación y registros emitidos por las personas que realizan cobros en la empresa.</a:t>
            </a:r>
          </a:p>
          <a:p>
            <a:pPr marL="0" indent="0" algn="just">
              <a:buNone/>
            </a:pPr>
            <a:endParaRPr lang="es-SV" sz="2400" dirty="0"/>
          </a:p>
          <a:p>
            <a:pPr marL="0" indent="0" algn="just">
              <a:buNone/>
            </a:pPr>
            <a:endParaRPr lang="es-SV" sz="2400" dirty="0"/>
          </a:p>
        </p:txBody>
      </p:sp>
    </p:spTree>
    <p:extLst>
      <p:ext uri="{BB962C8B-B14F-4D97-AF65-F5344CB8AC3E}">
        <p14:creationId xmlns:p14="http://schemas.microsoft.com/office/powerpoint/2010/main" xmlns="" val="16412618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CuadroTexto"/>
          <p:cNvSpPr txBox="1"/>
          <p:nvPr/>
        </p:nvSpPr>
        <p:spPr>
          <a:xfrm>
            <a:off x="1691680" y="2848868"/>
            <a:ext cx="6192688" cy="2308324"/>
          </a:xfrm>
          <a:prstGeom prst="rect">
            <a:avLst/>
          </a:prstGeom>
          <a:noFill/>
        </p:spPr>
        <p:txBody>
          <a:bodyPr wrap="square" rtlCol="0">
            <a:spAutoFit/>
          </a:bodyPr>
          <a:lstStyle/>
          <a:p>
            <a:pPr marL="342900" indent="-342900" algn="just">
              <a:buClr>
                <a:schemeClr val="accent1"/>
              </a:buClr>
              <a:buFont typeface="Arial" pitchFamily="34" charset="0"/>
              <a:buChar char="•"/>
            </a:pPr>
            <a:r>
              <a:rPr lang="es-SV" sz="2400" dirty="0" smtClean="0">
                <a:latin typeface="+mn-lt"/>
                <a:ea typeface="Segoe UI Symbol" pitchFamily="34" charset="0"/>
              </a:rPr>
              <a:t>Presentar un informe de Auditores Independientes al finalizar la auditoría expresando una conclusión, la cual servirá para determinar responsable en el delito y/o problemática por la que se contrató el servicio.</a:t>
            </a:r>
          </a:p>
        </p:txBody>
      </p:sp>
      <p:sp>
        <p:nvSpPr>
          <p:cNvPr id="5" name="4 Marcador de contenido"/>
          <p:cNvSpPr>
            <a:spLocks noGrp="1"/>
          </p:cNvSpPr>
          <p:nvPr>
            <p:ph idx="1"/>
          </p:nvPr>
        </p:nvSpPr>
        <p:spPr>
          <a:xfrm>
            <a:off x="2329408" y="332656"/>
            <a:ext cx="6779096" cy="748680"/>
          </a:xfrm>
        </p:spPr>
        <p:txBody>
          <a:bodyPr/>
          <a:lstStyle/>
          <a:p>
            <a:pPr>
              <a:buNone/>
            </a:pPr>
            <a:r>
              <a:rPr lang="es-SV" dirty="0" smtClean="0">
                <a:solidFill>
                  <a:schemeClr val="bg1"/>
                </a:solidFill>
              </a:rPr>
              <a:t>RESPONSABILIDAD DE LA FIRMA</a:t>
            </a:r>
            <a:endParaRPr lang="es-SV" dirty="0">
              <a:solidFill>
                <a:schemeClr val="bg1"/>
              </a:solidFill>
            </a:endParaRPr>
          </a:p>
        </p:txBody>
      </p:sp>
    </p:spTree>
    <p:extLst>
      <p:ext uri="{BB962C8B-B14F-4D97-AF65-F5344CB8AC3E}">
        <p14:creationId xmlns="" xmlns:p14="http://schemas.microsoft.com/office/powerpoint/2010/main" val="23966252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Subtítulo"/>
          <p:cNvSpPr>
            <a:spLocks noGrp="1"/>
          </p:cNvSpPr>
          <p:nvPr>
            <p:ph type="subTitle" sz="quarter" idx="1"/>
          </p:nvPr>
        </p:nvSpPr>
        <p:spPr>
          <a:xfrm>
            <a:off x="971600" y="2132856"/>
            <a:ext cx="7920880" cy="3960440"/>
          </a:xfrm>
        </p:spPr>
        <p:txBody>
          <a:bodyPr/>
          <a:lstStyle/>
          <a:p>
            <a:pPr marL="457200" indent="-457200" algn="just">
              <a:buClr>
                <a:schemeClr val="accent1"/>
              </a:buClr>
              <a:buFont typeface="Arial" pitchFamily="34" charset="0"/>
              <a:buChar char="•"/>
            </a:pPr>
            <a:r>
              <a:rPr lang="es-SV" sz="2400" dirty="0" smtClean="0">
                <a:latin typeface="Arial Narrow" pitchFamily="34" charset="0"/>
                <a:cs typeface="Calibri" pitchFamily="34" charset="0"/>
              </a:rPr>
              <a:t>Actividad principal: Venta de aparatos electrodomésticos y accesorios</a:t>
            </a:r>
          </a:p>
          <a:p>
            <a:pPr marL="457200" indent="-457200" algn="just">
              <a:buClr>
                <a:schemeClr val="accent1"/>
              </a:buClr>
              <a:buFont typeface="Arial" pitchFamily="34" charset="0"/>
              <a:buChar char="•"/>
            </a:pPr>
            <a:r>
              <a:rPr lang="es-SV" sz="2400" dirty="0" smtClean="0">
                <a:latin typeface="Arial Narrow" pitchFamily="34" charset="0"/>
                <a:cs typeface="Calibri" pitchFamily="34" charset="0"/>
              </a:rPr>
              <a:t>Partes relacionadas: Solamente el gerente general que es un familiar cercano a uno de los accionistas</a:t>
            </a:r>
          </a:p>
          <a:p>
            <a:pPr marL="457200" indent="-457200" algn="just">
              <a:buClr>
                <a:schemeClr val="accent1"/>
              </a:buClr>
              <a:buFont typeface="Arial" pitchFamily="34" charset="0"/>
              <a:buChar char="•"/>
            </a:pPr>
            <a:r>
              <a:rPr lang="es-SV" sz="2400" dirty="0" smtClean="0">
                <a:latin typeface="Arial Narrow" pitchFamily="34" charset="0"/>
                <a:cs typeface="Calibri" pitchFamily="34" charset="0"/>
              </a:rPr>
              <a:t>No posee departamento o asignación de Auditoría Interna ni un ingeniero en informática que esté a cargo del programa informático.</a:t>
            </a:r>
          </a:p>
          <a:p>
            <a:pPr marL="457200" indent="-457200" algn="just">
              <a:buClr>
                <a:schemeClr val="accent1"/>
              </a:buClr>
              <a:buFont typeface="Arial" pitchFamily="34" charset="0"/>
              <a:buChar char="•"/>
            </a:pPr>
            <a:r>
              <a:rPr lang="es-SV" sz="2400" dirty="0" smtClean="0">
                <a:latin typeface="Arial Narrow" pitchFamily="34" charset="0"/>
                <a:cs typeface="Calibri" pitchFamily="34" charset="0"/>
              </a:rPr>
              <a:t>La empresa tiene 9 años de existencia y su personal más reciente ingresado, tiene 4 años de pertenecer a la empresa.</a:t>
            </a:r>
            <a:endParaRPr lang="es-SV" sz="2400" dirty="0">
              <a:latin typeface="Arial Narrow" pitchFamily="34" charset="0"/>
              <a:cs typeface="Calibri" pitchFamily="34" charset="0"/>
            </a:endParaRPr>
          </a:p>
        </p:txBody>
      </p:sp>
      <p:sp>
        <p:nvSpPr>
          <p:cNvPr id="5" name="4 CuadroTexto"/>
          <p:cNvSpPr txBox="1"/>
          <p:nvPr/>
        </p:nvSpPr>
        <p:spPr>
          <a:xfrm>
            <a:off x="2377415" y="404664"/>
            <a:ext cx="5722977" cy="523220"/>
          </a:xfrm>
          <a:prstGeom prst="rect">
            <a:avLst/>
          </a:prstGeom>
          <a:noFill/>
        </p:spPr>
        <p:txBody>
          <a:bodyPr wrap="none" rtlCol="0">
            <a:spAutoFit/>
          </a:bodyPr>
          <a:lstStyle/>
          <a:p>
            <a:r>
              <a:rPr lang="es-SV" sz="2800" dirty="0" smtClean="0">
                <a:solidFill>
                  <a:schemeClr val="bg1"/>
                </a:solidFill>
              </a:rPr>
              <a:t>CONOCIMIENTO DE LAENTIDAD</a:t>
            </a:r>
            <a:endParaRPr lang="es-SV" sz="2800" dirty="0">
              <a:solidFill>
                <a:schemeClr val="bg1"/>
              </a:solidFill>
            </a:endParaRPr>
          </a:p>
        </p:txBody>
      </p:sp>
    </p:spTree>
    <p:extLst>
      <p:ext uri="{BB962C8B-B14F-4D97-AF65-F5344CB8AC3E}">
        <p14:creationId xmlns="" xmlns:p14="http://schemas.microsoft.com/office/powerpoint/2010/main" val="11090493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Subtítulo"/>
          <p:cNvSpPr>
            <a:spLocks noGrp="1"/>
          </p:cNvSpPr>
          <p:nvPr>
            <p:ph type="subTitle" sz="quarter" idx="1"/>
          </p:nvPr>
        </p:nvSpPr>
        <p:spPr>
          <a:xfrm>
            <a:off x="467544" y="1484784"/>
            <a:ext cx="8208912" cy="4176464"/>
          </a:xfrm>
        </p:spPr>
        <p:txBody>
          <a:bodyPr/>
          <a:lstStyle/>
          <a:p>
            <a:pPr algn="just">
              <a:buClr>
                <a:schemeClr val="accent1"/>
              </a:buClr>
            </a:pPr>
            <a:r>
              <a:rPr lang="es-SV" sz="2400" dirty="0" smtClean="0">
                <a:latin typeface="Arial Narrow" pitchFamily="34" charset="0"/>
                <a:cs typeface="Calibri" pitchFamily="34" charset="0"/>
              </a:rPr>
              <a:t>La empresa «La Víctima, S.A. de C.V.», solicitó a la firma de auditoría, sus servicios con el fin de esclarecer si uno o más de sus empleados se estaba apropiando de los pagos que los clientes realizaban por las ventas realizadas a crédito por la empresa; debido a que se poseían contablemente cuentas por cobrar de clientes, correspondientes a varios meses de antigüedad y cuyo plazo de crédito ya había excedido. Y dichos clientes manifestaban ya haber cancelado y tenían el recibo de ingreso de caja.</a:t>
            </a:r>
          </a:p>
          <a:p>
            <a:pPr algn="just">
              <a:buClr>
                <a:schemeClr val="accent1"/>
              </a:buClr>
            </a:pPr>
            <a:r>
              <a:rPr lang="es-SV" sz="2400" dirty="0" smtClean="0">
                <a:latin typeface="Arial Narrow" pitchFamily="34" charset="0"/>
                <a:cs typeface="Calibri" pitchFamily="34" charset="0"/>
              </a:rPr>
              <a:t>La cantidad de clientes en mora eran alrededor de 300 de un total de 3,800 que tenían créditos en la sucursal donde se había detectado el hecho. Total de sucursales: tres.</a:t>
            </a:r>
            <a:endParaRPr lang="es-SV" sz="2400" dirty="0">
              <a:latin typeface="Arial Narrow" pitchFamily="34" charset="0"/>
              <a:cs typeface="Calibri" pitchFamily="34" charset="0"/>
            </a:endParaRPr>
          </a:p>
        </p:txBody>
      </p:sp>
      <p:sp>
        <p:nvSpPr>
          <p:cNvPr id="4" name="3 CuadroTexto"/>
          <p:cNvSpPr txBox="1"/>
          <p:nvPr/>
        </p:nvSpPr>
        <p:spPr>
          <a:xfrm>
            <a:off x="1979712" y="395953"/>
            <a:ext cx="7147085" cy="584775"/>
          </a:xfrm>
          <a:prstGeom prst="rect">
            <a:avLst/>
          </a:prstGeom>
          <a:noFill/>
        </p:spPr>
        <p:txBody>
          <a:bodyPr wrap="none" rtlCol="0">
            <a:spAutoFit/>
          </a:bodyPr>
          <a:lstStyle/>
          <a:p>
            <a:r>
              <a:rPr lang="es-SV" sz="3200" b="1" dirty="0" smtClean="0">
                <a:solidFill>
                  <a:schemeClr val="bg1"/>
                </a:solidFill>
              </a:rPr>
              <a:t>ASUNTO PRINCIPAL INVESTIGADO</a:t>
            </a:r>
            <a:endParaRPr lang="es-SV" sz="3200" b="1" dirty="0">
              <a:solidFill>
                <a:schemeClr val="bg1"/>
              </a:solidFill>
            </a:endParaRPr>
          </a:p>
        </p:txBody>
      </p:sp>
    </p:spTree>
    <p:extLst>
      <p:ext uri="{BB962C8B-B14F-4D97-AF65-F5344CB8AC3E}">
        <p14:creationId xmlns="" xmlns:p14="http://schemas.microsoft.com/office/powerpoint/2010/main" val="960835032"/>
      </p:ext>
    </p:extLst>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5916</TotalTime>
  <Words>1289</Words>
  <Application>Microsoft Office PowerPoint</Application>
  <PresentationFormat>Presentación en pantalla (4:3)</PresentationFormat>
  <Paragraphs>114</Paragraphs>
  <Slides>28</Slides>
  <Notes>0</Notes>
  <HiddenSlides>0</HiddenSlides>
  <MMClips>0</MMClips>
  <ScaleCrop>false</ScaleCrop>
  <HeadingPairs>
    <vt:vector size="4" baseType="variant">
      <vt:variant>
        <vt:lpstr>Tema</vt:lpstr>
      </vt:variant>
      <vt:variant>
        <vt:i4>1</vt:i4>
      </vt:variant>
      <vt:variant>
        <vt:lpstr>Títulos de diapositiva</vt:lpstr>
      </vt:variant>
      <vt:variant>
        <vt:i4>28</vt:i4>
      </vt:variant>
    </vt:vector>
  </HeadingPairs>
  <TitlesOfParts>
    <vt:vector size="29" baseType="lpstr">
      <vt:lpstr>Diseño predeterminado</vt:lpstr>
      <vt:lpstr>Diapositiva 1</vt:lpstr>
      <vt:lpstr>ENUNCIADO DEL CASO</vt:lpstr>
      <vt:lpstr>PASOS QUE SE REALIZAN EN LOS PAGOS</vt:lpstr>
      <vt:lpstr>Requisitos del recibo a Utilizar</vt:lpstr>
      <vt:lpstr>Objetivos de la Auditoria</vt:lpstr>
      <vt:lpstr>Metodología del desarrollo del servicio ofrecido</vt:lpstr>
      <vt:lpstr>Diapositiva 7</vt:lpstr>
      <vt:lpstr>Diapositiva 8</vt:lpstr>
      <vt:lpstr>Diapositiva 9</vt:lpstr>
      <vt:lpstr>Diapositiva 10</vt:lpstr>
      <vt:lpstr>Estudio y evaluación del control interno: área de créditos y cobros</vt:lpstr>
      <vt:lpstr>Diapositiva 12</vt:lpstr>
      <vt:lpstr>Diapositiva 13</vt:lpstr>
      <vt:lpstr>Conclusiones</vt:lpstr>
      <vt:lpstr>Diapositiva 15</vt:lpstr>
      <vt:lpstr>Procedimiento</vt:lpstr>
      <vt:lpstr>Diapositiva 17</vt:lpstr>
      <vt:lpstr>Procedimiento </vt:lpstr>
      <vt:lpstr>Diapositiva 19</vt:lpstr>
      <vt:lpstr>Diapositiva 20</vt:lpstr>
      <vt:lpstr>Procedimiento</vt:lpstr>
      <vt:lpstr>Diapositiva 22</vt:lpstr>
      <vt:lpstr>Diapositiva 23</vt:lpstr>
      <vt:lpstr>INFORME DE AUDITORIA FORENSE</vt:lpstr>
      <vt:lpstr>Diapositiva 25</vt:lpstr>
      <vt:lpstr>Conclusiones de los puntos de pericia. </vt:lpstr>
      <vt:lpstr>Diapositiva 27</vt:lpstr>
      <vt:lpstr>Diapositiva 28</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FRIDITA</cp:lastModifiedBy>
  <cp:revision>783</cp:revision>
  <dcterms:created xsi:type="dcterms:W3CDTF">2010-05-23T14:28:12Z</dcterms:created>
  <dcterms:modified xsi:type="dcterms:W3CDTF">2013-11-27T01:49:03Z</dcterms:modified>
</cp:coreProperties>
</file>