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67" r:id="rId3"/>
    <p:sldId id="268" r:id="rId4"/>
    <p:sldId id="257" r:id="rId5"/>
    <p:sldId id="258" r:id="rId6"/>
    <p:sldId id="261" r:id="rId7"/>
    <p:sldId id="260" r:id="rId8"/>
    <p:sldId id="262" r:id="rId9"/>
    <p:sldId id="263" r:id="rId10"/>
    <p:sldId id="265" r:id="rId11"/>
    <p:sldId id="264" r:id="rId12"/>
    <p:sldId id="259" r:id="rId13"/>
    <p:sldId id="266" r:id="rId14"/>
  </p:sldIdLst>
  <p:sldSz cx="9144000" cy="6858000" type="screen4x3"/>
  <p:notesSz cx="6858000" cy="9144000"/>
  <p:defaultTextStyle>
    <a:defPPr>
      <a:defRPr lang="es-SV"/>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76" d="100"/>
          <a:sy n="76" d="100"/>
        </p:scale>
        <p:origin x="-1194" y="20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pic>
        <p:nvPicPr>
          <p:cNvPr id="7" name="Picture 6" descr="horizon.png"/>
          <p:cNvPicPr>
            <a:picLocks noChangeAspect="1"/>
          </p:cNvPicPr>
          <p:nvPr/>
        </p:nvPicPr>
        <p:blipFill>
          <a:blip r:embed="rId2" cstate="print"/>
          <a:srcRect t="33333"/>
          <a:stretch>
            <a:fillRect/>
          </a:stretch>
        </p:blipFill>
        <p:spPr>
          <a:xfrm>
            <a:off x="0" y="0"/>
            <a:ext cx="9144000" cy="4572000"/>
          </a:xfrm>
          <a:prstGeom prst="rect">
            <a:avLst/>
          </a:prstGeom>
        </p:spPr>
      </p:pic>
      <p:sp>
        <p:nvSpPr>
          <p:cNvPr id="4" name="Date Placeholder 3"/>
          <p:cNvSpPr>
            <a:spLocks noGrp="1"/>
          </p:cNvSpPr>
          <p:nvPr>
            <p:ph type="dt" sz="half" idx="10"/>
          </p:nvPr>
        </p:nvSpPr>
        <p:spPr/>
        <p:txBody>
          <a:bodyPr/>
          <a:lstStyle/>
          <a:p>
            <a:fld id="{A098FB3A-1052-46C7-A5A5-304E09BFFD4C}" type="datetimeFigureOut">
              <a:rPr lang="es-SV" smtClean="0"/>
              <a:t>03/11/2013</a:t>
            </a:fld>
            <a:endParaRPr lang="es-SV" dirty="0"/>
          </a:p>
        </p:txBody>
      </p:sp>
      <p:sp>
        <p:nvSpPr>
          <p:cNvPr id="5" name="Footer Placeholder 4"/>
          <p:cNvSpPr>
            <a:spLocks noGrp="1"/>
          </p:cNvSpPr>
          <p:nvPr>
            <p:ph type="ftr" sz="quarter" idx="11"/>
          </p:nvPr>
        </p:nvSpPr>
        <p:spPr/>
        <p:txBody>
          <a:bodyPr/>
          <a:lstStyle/>
          <a:p>
            <a:endParaRPr lang="es-SV" dirty="0"/>
          </a:p>
        </p:txBody>
      </p:sp>
      <p:sp>
        <p:nvSpPr>
          <p:cNvPr id="6" name="Slide Number Placeholder 5"/>
          <p:cNvSpPr>
            <a:spLocks noGrp="1"/>
          </p:cNvSpPr>
          <p:nvPr>
            <p:ph type="sldNum" sz="quarter" idx="12"/>
          </p:nvPr>
        </p:nvSpPr>
        <p:spPr/>
        <p:txBody>
          <a:bodyPr/>
          <a:lstStyle/>
          <a:p>
            <a:fld id="{79564113-473C-4542-9F33-7B26B18CD7F7}" type="slidenum">
              <a:rPr lang="es-SV" smtClean="0"/>
              <a:t>‹Nº›</a:t>
            </a:fld>
            <a:endParaRPr lang="es-SV" dirty="0"/>
          </a:p>
        </p:txBody>
      </p:sp>
      <p:sp>
        <p:nvSpPr>
          <p:cNvPr id="3" name="Subtitle 2"/>
          <p:cNvSpPr>
            <a:spLocks noGrp="1"/>
          </p:cNvSpPr>
          <p:nvPr>
            <p:ph type="subTitle" idx="1"/>
          </p:nvPr>
        </p:nvSpPr>
        <p:spPr>
          <a:xfrm>
            <a:off x="1219200" y="3886200"/>
            <a:ext cx="6400800" cy="1752600"/>
          </a:xfrm>
        </p:spPr>
        <p:txBody>
          <a:bodyPr>
            <a:normAutofit/>
          </a:bodyPr>
          <a:lstStyle>
            <a:lvl1pPr marL="0" indent="0" algn="ctr">
              <a:buNone/>
              <a:defRPr sz="1700" baseline="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2" name="Title 1"/>
          <p:cNvSpPr>
            <a:spLocks noGrp="1"/>
          </p:cNvSpPr>
          <p:nvPr>
            <p:ph type="ctrTitle"/>
          </p:nvPr>
        </p:nvSpPr>
        <p:spPr>
          <a:xfrm>
            <a:off x="685800" y="2007888"/>
            <a:ext cx="7772400" cy="1470025"/>
          </a:xfrm>
        </p:spPr>
        <p:txBody>
          <a:bodyPr/>
          <a:lstStyle>
            <a:lvl1pPr algn="ctr">
              <a:defRPr sz="3200"/>
            </a:lvl1pPr>
          </a:lstStyle>
          <a:p>
            <a:r>
              <a:rPr lang="es-ES" smtClean="0"/>
              <a:t>Haga clic para modificar el estilo de título del patrón</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A098FB3A-1052-46C7-A5A5-304E09BFFD4C}" type="datetimeFigureOut">
              <a:rPr lang="es-SV" smtClean="0"/>
              <a:t>03/11/2013</a:t>
            </a:fld>
            <a:endParaRPr lang="es-SV" dirty="0"/>
          </a:p>
        </p:txBody>
      </p:sp>
      <p:sp>
        <p:nvSpPr>
          <p:cNvPr id="5" name="Footer Placeholder 4"/>
          <p:cNvSpPr>
            <a:spLocks noGrp="1"/>
          </p:cNvSpPr>
          <p:nvPr>
            <p:ph type="ftr" sz="quarter" idx="11"/>
          </p:nvPr>
        </p:nvSpPr>
        <p:spPr/>
        <p:txBody>
          <a:bodyPr/>
          <a:lstStyle/>
          <a:p>
            <a:endParaRPr lang="es-SV" dirty="0"/>
          </a:p>
        </p:txBody>
      </p:sp>
      <p:sp>
        <p:nvSpPr>
          <p:cNvPr id="6" name="Slide Number Placeholder 5"/>
          <p:cNvSpPr>
            <a:spLocks noGrp="1"/>
          </p:cNvSpPr>
          <p:nvPr>
            <p:ph type="sldNum" sz="quarter" idx="12"/>
          </p:nvPr>
        </p:nvSpPr>
        <p:spPr/>
        <p:txBody>
          <a:bodyPr/>
          <a:lstStyle/>
          <a:p>
            <a:fld id="{79564113-473C-4542-9F33-7B26B18CD7F7}" type="slidenum">
              <a:rPr lang="es-SV" smtClean="0"/>
              <a:t>‹Nº›</a:t>
            </a:fld>
            <a:endParaRPr lang="es-SV"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A098FB3A-1052-46C7-A5A5-304E09BFFD4C}" type="datetimeFigureOut">
              <a:rPr lang="es-SV" smtClean="0"/>
              <a:t>03/11/2013</a:t>
            </a:fld>
            <a:endParaRPr lang="es-SV" dirty="0"/>
          </a:p>
        </p:txBody>
      </p:sp>
      <p:sp>
        <p:nvSpPr>
          <p:cNvPr id="5" name="Footer Placeholder 4"/>
          <p:cNvSpPr>
            <a:spLocks noGrp="1"/>
          </p:cNvSpPr>
          <p:nvPr>
            <p:ph type="ftr" sz="quarter" idx="11"/>
          </p:nvPr>
        </p:nvSpPr>
        <p:spPr/>
        <p:txBody>
          <a:bodyPr/>
          <a:lstStyle/>
          <a:p>
            <a:endParaRPr lang="es-SV" dirty="0"/>
          </a:p>
        </p:txBody>
      </p:sp>
      <p:sp>
        <p:nvSpPr>
          <p:cNvPr id="6" name="Slide Number Placeholder 5"/>
          <p:cNvSpPr>
            <a:spLocks noGrp="1"/>
          </p:cNvSpPr>
          <p:nvPr>
            <p:ph type="sldNum" sz="quarter" idx="12"/>
          </p:nvPr>
        </p:nvSpPr>
        <p:spPr/>
        <p:txBody>
          <a:bodyPr/>
          <a:lstStyle/>
          <a:p>
            <a:fld id="{79564113-473C-4542-9F33-7B26B18CD7F7}" type="slidenum">
              <a:rPr lang="es-SV" smtClean="0"/>
              <a:t>‹Nº›</a:t>
            </a:fld>
            <a:endParaRPr lang="es-SV"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7924800" cy="1143000"/>
          </a:xfrm>
        </p:spPr>
        <p:txBody>
          <a:bodyPr/>
          <a:lstStyle/>
          <a:p>
            <a:r>
              <a:rPr lang="es-ES" smtClean="0"/>
              <a:t>Haga clic para modificar el estilo de título del patrón</a:t>
            </a:r>
            <a:endParaRPr lang="en-US" dirty="0"/>
          </a:p>
        </p:txBody>
      </p:sp>
      <p:sp>
        <p:nvSpPr>
          <p:cNvPr id="4" name="Date Placeholder 3"/>
          <p:cNvSpPr>
            <a:spLocks noGrp="1"/>
          </p:cNvSpPr>
          <p:nvPr>
            <p:ph type="dt" sz="half" idx="10"/>
          </p:nvPr>
        </p:nvSpPr>
        <p:spPr/>
        <p:txBody>
          <a:bodyPr/>
          <a:lstStyle/>
          <a:p>
            <a:fld id="{A098FB3A-1052-46C7-A5A5-304E09BFFD4C}" type="datetimeFigureOut">
              <a:rPr lang="es-SV" smtClean="0"/>
              <a:t>03/11/2013</a:t>
            </a:fld>
            <a:endParaRPr lang="es-SV" dirty="0"/>
          </a:p>
        </p:txBody>
      </p:sp>
      <p:sp>
        <p:nvSpPr>
          <p:cNvPr id="5" name="Footer Placeholder 4"/>
          <p:cNvSpPr>
            <a:spLocks noGrp="1"/>
          </p:cNvSpPr>
          <p:nvPr>
            <p:ph type="ftr" sz="quarter" idx="11"/>
          </p:nvPr>
        </p:nvSpPr>
        <p:spPr/>
        <p:txBody>
          <a:bodyPr/>
          <a:lstStyle/>
          <a:p>
            <a:endParaRPr lang="es-SV" dirty="0"/>
          </a:p>
        </p:txBody>
      </p:sp>
      <p:sp>
        <p:nvSpPr>
          <p:cNvPr id="6" name="Slide Number Placeholder 5"/>
          <p:cNvSpPr>
            <a:spLocks noGrp="1"/>
          </p:cNvSpPr>
          <p:nvPr>
            <p:ph type="sldNum" sz="quarter" idx="12"/>
          </p:nvPr>
        </p:nvSpPr>
        <p:spPr/>
        <p:txBody>
          <a:bodyPr/>
          <a:lstStyle/>
          <a:p>
            <a:fld id="{79564113-473C-4542-9F33-7B26B18CD7F7}" type="slidenum">
              <a:rPr lang="es-SV" smtClean="0"/>
              <a:t>‹Nº›</a:t>
            </a:fld>
            <a:endParaRPr lang="es-SV" dirty="0"/>
          </a:p>
        </p:txBody>
      </p:sp>
      <p:sp>
        <p:nvSpPr>
          <p:cNvPr id="8" name="Content Placeholder 7"/>
          <p:cNvSpPr>
            <a:spLocks noGrp="1"/>
          </p:cNvSpPr>
          <p:nvPr>
            <p:ph sz="quarter" idx="13"/>
          </p:nvPr>
        </p:nvSpPr>
        <p:spPr>
          <a:xfrm>
            <a:off x="609600" y="1600200"/>
            <a:ext cx="7924800" cy="41148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609600" y="4962525"/>
            <a:ext cx="7885113" cy="1362075"/>
          </a:xfrm>
        </p:spPr>
        <p:txBody>
          <a:bodyPr anchor="t"/>
          <a:lstStyle>
            <a:lvl1pPr algn="l">
              <a:defRPr sz="3200" b="0" i="0" cap="all" baseline="0"/>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09600" y="3462338"/>
            <a:ext cx="7885113" cy="1500187"/>
          </a:xfrm>
        </p:spPr>
        <p:txBody>
          <a:bodyPr anchor="b">
            <a:normAutofit/>
          </a:bodyPr>
          <a:lstStyle>
            <a:lvl1pPr marL="0" indent="0">
              <a:buNone/>
              <a:defRPr sz="1700" baseline="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A098FB3A-1052-46C7-A5A5-304E09BFFD4C}" type="datetimeFigureOut">
              <a:rPr lang="es-SV" smtClean="0"/>
              <a:t>03/11/2013</a:t>
            </a:fld>
            <a:endParaRPr lang="es-SV" dirty="0"/>
          </a:p>
        </p:txBody>
      </p:sp>
      <p:sp>
        <p:nvSpPr>
          <p:cNvPr id="5" name="Footer Placeholder 4"/>
          <p:cNvSpPr>
            <a:spLocks noGrp="1"/>
          </p:cNvSpPr>
          <p:nvPr>
            <p:ph type="ftr" sz="quarter" idx="11"/>
          </p:nvPr>
        </p:nvSpPr>
        <p:spPr/>
        <p:txBody>
          <a:bodyPr/>
          <a:lstStyle/>
          <a:p>
            <a:endParaRPr lang="es-SV" dirty="0"/>
          </a:p>
        </p:txBody>
      </p:sp>
      <p:sp>
        <p:nvSpPr>
          <p:cNvPr id="6" name="Slide Number Placeholder 5"/>
          <p:cNvSpPr>
            <a:spLocks noGrp="1"/>
          </p:cNvSpPr>
          <p:nvPr>
            <p:ph type="sldNum" sz="quarter" idx="12"/>
          </p:nvPr>
        </p:nvSpPr>
        <p:spPr/>
        <p:txBody>
          <a:bodyPr/>
          <a:lstStyle/>
          <a:p>
            <a:fld id="{79564113-473C-4542-9F33-7B26B18CD7F7}" type="slidenum">
              <a:rPr lang="es-SV" smtClean="0"/>
              <a:t>‹Nº›</a:t>
            </a:fld>
            <a:endParaRPr lang="es-SV"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11" name="Content Placeholder 10"/>
          <p:cNvSpPr>
            <a:spLocks noGrp="1"/>
          </p:cNvSpPr>
          <p:nvPr>
            <p:ph sz="quarter" idx="13"/>
          </p:nvPr>
        </p:nvSpPr>
        <p:spPr>
          <a:xfrm>
            <a:off x="609600" y="1600200"/>
            <a:ext cx="3733800" cy="4114800"/>
          </a:xfrm>
        </p:spPr>
        <p:txBody>
          <a:bodyPr/>
          <a:lstStyle>
            <a:lvl5pPr>
              <a:defRPr/>
            </a:lvl5pPr>
            <a:lvl6pPr>
              <a:buClr>
                <a:schemeClr val="tx2"/>
              </a:buClr>
              <a:buFont typeface="Arial" pitchFamily="34" charset="0"/>
              <a:buChar char="•"/>
              <a:defRPr/>
            </a:lvl6pPr>
            <a:lvl7pPr>
              <a:buClr>
                <a:schemeClr val="tx2"/>
              </a:buClr>
              <a:buFont typeface="Arial" pitchFamily="34" charset="0"/>
              <a:buChar char="•"/>
              <a:defRPr/>
            </a:lvl7pPr>
            <a:lvl8pPr>
              <a:buClr>
                <a:schemeClr val="tx2"/>
              </a:buClr>
              <a:buFont typeface="Arial" pitchFamily="34" charset="0"/>
              <a:buChar char="•"/>
              <a:defRPr/>
            </a:lvl8pPr>
            <a:lvl9pPr>
              <a:buClr>
                <a:schemeClr val="tx2"/>
              </a:buClr>
              <a:buFont typeface="Arial" pitchFamily="34" charset="0"/>
              <a:buChar char="•"/>
              <a:defRPr/>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smtClean="0"/>
          </a:p>
        </p:txBody>
      </p:sp>
      <p:sp>
        <p:nvSpPr>
          <p:cNvPr id="13" name="Content Placeholder 12"/>
          <p:cNvSpPr>
            <a:spLocks noGrp="1"/>
          </p:cNvSpPr>
          <p:nvPr>
            <p:ph sz="quarter" idx="14"/>
          </p:nvPr>
        </p:nvSpPr>
        <p:spPr>
          <a:xfrm>
            <a:off x="4800600" y="1600200"/>
            <a:ext cx="3733800" cy="4114800"/>
          </a:xfrm>
        </p:spPr>
        <p:txBody>
          <a:bodyPr/>
          <a:lstStyle>
            <a:lvl6pPr>
              <a:buClr>
                <a:schemeClr val="tx2"/>
              </a:buClr>
              <a:defRPr/>
            </a:lvl6pPr>
            <a:lvl7pPr>
              <a:buClr>
                <a:schemeClr val="tx2"/>
              </a:buClr>
              <a:defRPr/>
            </a:lvl7pPr>
            <a:lvl8pPr>
              <a:buClr>
                <a:schemeClr val="tx2"/>
              </a:buClr>
              <a:defRPr/>
            </a:lvl8pPr>
            <a:lvl9pPr>
              <a:buClr>
                <a:schemeClr val="tx2"/>
              </a:buClr>
              <a:defRPr/>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smtClean="0"/>
          </a:p>
        </p:txBody>
      </p:sp>
      <p:sp>
        <p:nvSpPr>
          <p:cNvPr id="2" name="Title 1"/>
          <p:cNvSpPr>
            <a:spLocks noGrp="1"/>
          </p:cNvSpPr>
          <p:nvPr>
            <p:ph type="title"/>
          </p:nvPr>
        </p:nvSpPr>
        <p:spPr>
          <a:xfrm>
            <a:off x="609600" y="274638"/>
            <a:ext cx="7924800" cy="1143000"/>
          </a:xfrm>
        </p:spPr>
        <p:txBody>
          <a:bodyPr/>
          <a:lstStyle/>
          <a:p>
            <a:r>
              <a:rPr lang="es-ES" smtClean="0"/>
              <a:t>Haga clic para modificar el estilo de título del patrón</a:t>
            </a:r>
            <a:endParaRPr lang="en-US" dirty="0"/>
          </a:p>
        </p:txBody>
      </p:sp>
      <p:sp>
        <p:nvSpPr>
          <p:cNvPr id="5" name="Date Placeholder 4"/>
          <p:cNvSpPr>
            <a:spLocks noGrp="1"/>
          </p:cNvSpPr>
          <p:nvPr>
            <p:ph type="dt" sz="half" idx="10"/>
          </p:nvPr>
        </p:nvSpPr>
        <p:spPr/>
        <p:txBody>
          <a:bodyPr/>
          <a:lstStyle/>
          <a:p>
            <a:fld id="{A098FB3A-1052-46C7-A5A5-304E09BFFD4C}" type="datetimeFigureOut">
              <a:rPr lang="es-SV" smtClean="0"/>
              <a:t>03/11/2013</a:t>
            </a:fld>
            <a:endParaRPr lang="es-SV" dirty="0"/>
          </a:p>
        </p:txBody>
      </p:sp>
      <p:sp>
        <p:nvSpPr>
          <p:cNvPr id="6" name="Footer Placeholder 5"/>
          <p:cNvSpPr>
            <a:spLocks noGrp="1"/>
          </p:cNvSpPr>
          <p:nvPr>
            <p:ph type="ftr" sz="quarter" idx="11"/>
          </p:nvPr>
        </p:nvSpPr>
        <p:spPr/>
        <p:txBody>
          <a:bodyPr/>
          <a:lstStyle/>
          <a:p>
            <a:endParaRPr lang="es-SV" dirty="0"/>
          </a:p>
        </p:txBody>
      </p:sp>
      <p:sp>
        <p:nvSpPr>
          <p:cNvPr id="7" name="Slide Number Placeholder 6"/>
          <p:cNvSpPr>
            <a:spLocks noGrp="1"/>
          </p:cNvSpPr>
          <p:nvPr>
            <p:ph type="sldNum" sz="quarter" idx="12"/>
          </p:nvPr>
        </p:nvSpPr>
        <p:spPr/>
        <p:txBody>
          <a:bodyPr/>
          <a:lstStyle/>
          <a:p>
            <a:fld id="{79564113-473C-4542-9F33-7B26B18CD7F7}" type="slidenum">
              <a:rPr lang="es-SV" smtClean="0"/>
              <a:t>‹Nº›</a:t>
            </a:fld>
            <a:endParaRPr lang="es-SV"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13" name="Content Placeholder 12"/>
          <p:cNvSpPr>
            <a:spLocks noGrp="1"/>
          </p:cNvSpPr>
          <p:nvPr>
            <p:ph sz="quarter" idx="14"/>
          </p:nvPr>
        </p:nvSpPr>
        <p:spPr>
          <a:xfrm>
            <a:off x="4800600" y="2209800"/>
            <a:ext cx="3733800" cy="3505200"/>
          </a:xfrm>
        </p:spPr>
        <p:txBody>
          <a:bodyPr/>
          <a:lstStyle>
            <a:lvl6pPr>
              <a:buClr>
                <a:schemeClr val="tx2"/>
              </a:buClr>
              <a:defRPr/>
            </a:lvl6pPr>
            <a:lvl7pPr>
              <a:buClr>
                <a:schemeClr val="tx2"/>
              </a:buClr>
              <a:defRPr/>
            </a:lvl7pPr>
            <a:lvl8pPr>
              <a:buClr>
                <a:schemeClr val="tx2"/>
              </a:buClr>
              <a:defRPr/>
            </a:lvl8pPr>
            <a:lvl9pPr>
              <a:buClr>
                <a:schemeClr val="tx2"/>
              </a:buClr>
              <a:defRPr/>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smtClean="0"/>
          </a:p>
        </p:txBody>
      </p:sp>
      <p:sp>
        <p:nvSpPr>
          <p:cNvPr id="11" name="Content Placeholder 10"/>
          <p:cNvSpPr>
            <a:spLocks noGrp="1"/>
          </p:cNvSpPr>
          <p:nvPr>
            <p:ph sz="quarter" idx="13"/>
          </p:nvPr>
        </p:nvSpPr>
        <p:spPr>
          <a:xfrm>
            <a:off x="609600" y="2209800"/>
            <a:ext cx="3733800" cy="3505200"/>
          </a:xfrm>
        </p:spPr>
        <p:txBody>
          <a:bodyPr/>
          <a:lstStyle>
            <a:lvl6pPr>
              <a:buClr>
                <a:schemeClr val="tx2"/>
              </a:buClr>
              <a:defRPr/>
            </a:lvl6pPr>
            <a:lvl7pPr>
              <a:buClr>
                <a:schemeClr val="tx2"/>
              </a:buClr>
              <a:defRPr/>
            </a:lvl7pPr>
            <a:lvl8pPr>
              <a:buClr>
                <a:schemeClr val="tx2"/>
              </a:buClr>
              <a:defRPr/>
            </a:lvl8pPr>
            <a:lvl9pPr>
              <a:buClr>
                <a:schemeClr val="tx2"/>
              </a:buClr>
              <a:defRPr/>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smtClean="0"/>
          </a:p>
        </p:txBody>
      </p:sp>
      <p:sp>
        <p:nvSpPr>
          <p:cNvPr id="2" name="Title 1"/>
          <p:cNvSpPr>
            <a:spLocks noGrp="1"/>
          </p:cNvSpPr>
          <p:nvPr>
            <p:ph type="title"/>
          </p:nvPr>
        </p:nvSpPr>
        <p:spPr>
          <a:xfrm>
            <a:off x="609600" y="274638"/>
            <a:ext cx="7924800" cy="1143000"/>
          </a:xfrm>
        </p:spPr>
        <p:txBody>
          <a:bodyPr/>
          <a:lstStyle>
            <a:lvl1pPr>
              <a:defRPr/>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09600" y="1600199"/>
            <a:ext cx="3733800" cy="574675"/>
          </a:xfrm>
        </p:spPr>
        <p:txBody>
          <a:bodyPr anchor="b">
            <a:normAutofit/>
          </a:bodyPr>
          <a:lstStyle>
            <a:lvl1pPr marL="0" indent="0">
              <a:buNone/>
              <a:defRPr sz="1700" b="0" i="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5" name="Text Placeholder 4"/>
          <p:cNvSpPr>
            <a:spLocks noGrp="1"/>
          </p:cNvSpPr>
          <p:nvPr>
            <p:ph type="body" sz="quarter" idx="3"/>
          </p:nvPr>
        </p:nvSpPr>
        <p:spPr>
          <a:xfrm>
            <a:off x="4800600" y="1600199"/>
            <a:ext cx="3733800" cy="574675"/>
          </a:xfrm>
        </p:spPr>
        <p:txBody>
          <a:bodyPr anchor="b">
            <a:normAutofit/>
          </a:bodyPr>
          <a:lstStyle>
            <a:lvl1pPr marL="0" indent="0">
              <a:buNone/>
              <a:defRPr sz="1700" b="0" i="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7" name="Date Placeholder 6"/>
          <p:cNvSpPr>
            <a:spLocks noGrp="1"/>
          </p:cNvSpPr>
          <p:nvPr>
            <p:ph type="dt" sz="half" idx="10"/>
          </p:nvPr>
        </p:nvSpPr>
        <p:spPr/>
        <p:txBody>
          <a:bodyPr/>
          <a:lstStyle/>
          <a:p>
            <a:fld id="{A098FB3A-1052-46C7-A5A5-304E09BFFD4C}" type="datetimeFigureOut">
              <a:rPr lang="es-SV" smtClean="0"/>
              <a:t>03/11/2013</a:t>
            </a:fld>
            <a:endParaRPr lang="es-SV" dirty="0"/>
          </a:p>
        </p:txBody>
      </p:sp>
      <p:sp>
        <p:nvSpPr>
          <p:cNvPr id="8" name="Footer Placeholder 7"/>
          <p:cNvSpPr>
            <a:spLocks noGrp="1"/>
          </p:cNvSpPr>
          <p:nvPr>
            <p:ph type="ftr" sz="quarter" idx="11"/>
          </p:nvPr>
        </p:nvSpPr>
        <p:spPr/>
        <p:txBody>
          <a:bodyPr/>
          <a:lstStyle/>
          <a:p>
            <a:endParaRPr lang="es-SV" dirty="0"/>
          </a:p>
        </p:txBody>
      </p:sp>
      <p:sp>
        <p:nvSpPr>
          <p:cNvPr id="9" name="Slide Number Placeholder 8"/>
          <p:cNvSpPr>
            <a:spLocks noGrp="1"/>
          </p:cNvSpPr>
          <p:nvPr>
            <p:ph type="sldNum" sz="quarter" idx="12"/>
          </p:nvPr>
        </p:nvSpPr>
        <p:spPr/>
        <p:txBody>
          <a:bodyPr/>
          <a:lstStyle/>
          <a:p>
            <a:fld id="{79564113-473C-4542-9F33-7B26B18CD7F7}" type="slidenum">
              <a:rPr lang="es-SV" smtClean="0"/>
              <a:t>‹Nº›</a:t>
            </a:fld>
            <a:endParaRPr lang="es-SV"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7924800" cy="1143000"/>
          </a:xfrm>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A098FB3A-1052-46C7-A5A5-304E09BFFD4C}" type="datetimeFigureOut">
              <a:rPr lang="es-SV" smtClean="0"/>
              <a:t>03/11/2013</a:t>
            </a:fld>
            <a:endParaRPr lang="es-SV" dirty="0"/>
          </a:p>
        </p:txBody>
      </p:sp>
      <p:sp>
        <p:nvSpPr>
          <p:cNvPr id="4" name="Footer Placeholder 3"/>
          <p:cNvSpPr>
            <a:spLocks noGrp="1"/>
          </p:cNvSpPr>
          <p:nvPr>
            <p:ph type="ftr" sz="quarter" idx="11"/>
          </p:nvPr>
        </p:nvSpPr>
        <p:spPr/>
        <p:txBody>
          <a:bodyPr/>
          <a:lstStyle/>
          <a:p>
            <a:endParaRPr lang="es-SV" dirty="0"/>
          </a:p>
        </p:txBody>
      </p:sp>
      <p:sp>
        <p:nvSpPr>
          <p:cNvPr id="5" name="Slide Number Placeholder 4"/>
          <p:cNvSpPr>
            <a:spLocks noGrp="1"/>
          </p:cNvSpPr>
          <p:nvPr>
            <p:ph type="sldNum" sz="quarter" idx="12"/>
          </p:nvPr>
        </p:nvSpPr>
        <p:spPr/>
        <p:txBody>
          <a:bodyPr/>
          <a:lstStyle/>
          <a:p>
            <a:fld id="{79564113-473C-4542-9F33-7B26B18CD7F7}" type="slidenum">
              <a:rPr lang="es-SV" smtClean="0"/>
              <a:t>‹Nº›</a:t>
            </a:fld>
            <a:endParaRPr lang="es-SV"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098FB3A-1052-46C7-A5A5-304E09BFFD4C}" type="datetimeFigureOut">
              <a:rPr lang="es-SV" smtClean="0"/>
              <a:t>03/11/2013</a:t>
            </a:fld>
            <a:endParaRPr lang="es-SV" dirty="0"/>
          </a:p>
        </p:txBody>
      </p:sp>
      <p:sp>
        <p:nvSpPr>
          <p:cNvPr id="3" name="Footer Placeholder 2"/>
          <p:cNvSpPr>
            <a:spLocks noGrp="1"/>
          </p:cNvSpPr>
          <p:nvPr>
            <p:ph type="ftr" sz="quarter" idx="11"/>
          </p:nvPr>
        </p:nvSpPr>
        <p:spPr/>
        <p:txBody>
          <a:bodyPr/>
          <a:lstStyle/>
          <a:p>
            <a:endParaRPr lang="es-SV" dirty="0"/>
          </a:p>
        </p:txBody>
      </p:sp>
      <p:sp>
        <p:nvSpPr>
          <p:cNvPr id="4" name="Slide Number Placeholder 3"/>
          <p:cNvSpPr>
            <a:spLocks noGrp="1"/>
          </p:cNvSpPr>
          <p:nvPr>
            <p:ph type="sldNum" sz="quarter" idx="12"/>
          </p:nvPr>
        </p:nvSpPr>
        <p:spPr/>
        <p:txBody>
          <a:bodyPr/>
          <a:lstStyle/>
          <a:p>
            <a:fld id="{79564113-473C-4542-9F33-7B26B18CD7F7}" type="slidenum">
              <a:rPr lang="es-SV" smtClean="0"/>
              <a:t>‹Nº›</a:t>
            </a:fld>
            <a:endParaRPr lang="es-SV"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9" name="Content Placeholder 8"/>
          <p:cNvSpPr>
            <a:spLocks noGrp="1"/>
          </p:cNvSpPr>
          <p:nvPr>
            <p:ph sz="quarter" idx="13"/>
          </p:nvPr>
        </p:nvSpPr>
        <p:spPr>
          <a:xfrm>
            <a:off x="3962400" y="1447800"/>
            <a:ext cx="4648200" cy="42672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2" name="Title 1"/>
          <p:cNvSpPr>
            <a:spLocks noGrp="1"/>
          </p:cNvSpPr>
          <p:nvPr>
            <p:ph type="title"/>
          </p:nvPr>
        </p:nvSpPr>
        <p:spPr>
          <a:xfrm>
            <a:off x="612648" y="1447800"/>
            <a:ext cx="2971800" cy="1097280"/>
          </a:xfrm>
        </p:spPr>
        <p:txBody>
          <a:bodyPr anchor="b"/>
          <a:lstStyle>
            <a:lvl1pPr algn="l">
              <a:defRPr sz="1800" b="0" i="0" cap="none" baseline="0">
                <a:solidFill>
                  <a:schemeClr val="tx2"/>
                </a:solidFill>
              </a:defRPr>
            </a:lvl1pPr>
          </a:lstStyle>
          <a:p>
            <a:r>
              <a:rPr lang="es-ES" smtClean="0"/>
              <a:t>Haga clic para modificar el estilo de título del patrón</a:t>
            </a:r>
            <a:endParaRPr lang="en-US" dirty="0"/>
          </a:p>
        </p:txBody>
      </p:sp>
      <p:sp>
        <p:nvSpPr>
          <p:cNvPr id="4" name="Text Placeholder 3"/>
          <p:cNvSpPr>
            <a:spLocks noGrp="1"/>
          </p:cNvSpPr>
          <p:nvPr>
            <p:ph type="body" sz="half" idx="2"/>
          </p:nvPr>
        </p:nvSpPr>
        <p:spPr>
          <a:xfrm>
            <a:off x="612648" y="2547891"/>
            <a:ext cx="2971800" cy="3167109"/>
          </a:xfrm>
        </p:spPr>
        <p:txBody>
          <a:bodyPr tIns="9144">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A098FB3A-1052-46C7-A5A5-304E09BFFD4C}" type="datetimeFigureOut">
              <a:rPr lang="es-SV" smtClean="0"/>
              <a:t>03/11/2013</a:t>
            </a:fld>
            <a:endParaRPr lang="es-SV" dirty="0"/>
          </a:p>
        </p:txBody>
      </p:sp>
      <p:sp>
        <p:nvSpPr>
          <p:cNvPr id="6" name="Footer Placeholder 5"/>
          <p:cNvSpPr>
            <a:spLocks noGrp="1"/>
          </p:cNvSpPr>
          <p:nvPr>
            <p:ph type="ftr" sz="quarter" idx="11"/>
          </p:nvPr>
        </p:nvSpPr>
        <p:spPr/>
        <p:txBody>
          <a:bodyPr/>
          <a:lstStyle/>
          <a:p>
            <a:endParaRPr lang="es-SV" dirty="0"/>
          </a:p>
        </p:txBody>
      </p:sp>
      <p:sp>
        <p:nvSpPr>
          <p:cNvPr id="7" name="Slide Number Placeholder 6"/>
          <p:cNvSpPr>
            <a:spLocks noGrp="1"/>
          </p:cNvSpPr>
          <p:nvPr>
            <p:ph type="sldNum" sz="quarter" idx="12"/>
          </p:nvPr>
        </p:nvSpPr>
        <p:spPr/>
        <p:txBody>
          <a:bodyPr/>
          <a:lstStyle/>
          <a:p>
            <a:fld id="{79564113-473C-4542-9F33-7B26B18CD7F7}" type="slidenum">
              <a:rPr lang="es-SV" smtClean="0"/>
              <a:t>‹Nº›</a:t>
            </a:fld>
            <a:endParaRPr lang="es-SV"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pic>
        <p:nvPicPr>
          <p:cNvPr id="11" name="Picture 10" descr="horizon.png"/>
          <p:cNvPicPr>
            <a:picLocks noChangeAspect="1"/>
          </p:cNvPicPr>
          <p:nvPr/>
        </p:nvPicPr>
        <p:blipFill>
          <a:blip r:embed="rId2" cstate="print"/>
          <a:stretch>
            <a:fillRect/>
          </a:stretch>
        </p:blipFill>
        <p:spPr>
          <a:xfrm>
            <a:off x="0" y="0"/>
            <a:ext cx="9144000" cy="6858000"/>
          </a:xfrm>
          <a:prstGeom prst="rect">
            <a:avLst/>
          </a:prstGeom>
        </p:spPr>
      </p:pic>
      <p:sp>
        <p:nvSpPr>
          <p:cNvPr id="2" name="Title 1"/>
          <p:cNvSpPr>
            <a:spLocks noGrp="1"/>
          </p:cNvSpPr>
          <p:nvPr>
            <p:ph type="title"/>
          </p:nvPr>
        </p:nvSpPr>
        <p:spPr>
          <a:xfrm>
            <a:off x="609600" y="1447800"/>
            <a:ext cx="2971800" cy="1097280"/>
          </a:xfrm>
        </p:spPr>
        <p:txBody>
          <a:bodyPr anchor="b"/>
          <a:lstStyle>
            <a:lvl1pPr algn="l">
              <a:defRPr sz="1800" b="0" i="0" cap="none" baseline="0">
                <a:solidFill>
                  <a:schemeClr val="tx2"/>
                </a:solidFill>
              </a:defRPr>
            </a:lvl1pPr>
          </a:lstStyle>
          <a:p>
            <a:r>
              <a:rPr lang="es-ES" smtClean="0"/>
              <a:t>Haga clic para modificar el estilo de título del patrón</a:t>
            </a:r>
            <a:endParaRPr lang="en-US" dirty="0"/>
          </a:p>
        </p:txBody>
      </p:sp>
      <p:sp>
        <p:nvSpPr>
          <p:cNvPr id="3" name="Picture Placeholder 2"/>
          <p:cNvSpPr>
            <a:spLocks noGrp="1"/>
          </p:cNvSpPr>
          <p:nvPr>
            <p:ph type="pic" idx="1"/>
          </p:nvPr>
        </p:nvSpPr>
        <p:spPr>
          <a:xfrm>
            <a:off x="4657344" y="1447800"/>
            <a:ext cx="3419856" cy="3474720"/>
          </a:xfrm>
          <a:custGeom>
            <a:avLst/>
            <a:gdLst>
              <a:gd name="connsiteX0" fmla="*/ 0 w 3419856"/>
              <a:gd name="connsiteY0" fmla="*/ 74450 h 3429000"/>
              <a:gd name="connsiteX1" fmla="*/ 21806 w 3419856"/>
              <a:gd name="connsiteY1" fmla="*/ 21806 h 3429000"/>
              <a:gd name="connsiteX2" fmla="*/ 74450 w 3419856"/>
              <a:gd name="connsiteY2" fmla="*/ 0 h 3429000"/>
              <a:gd name="connsiteX3" fmla="*/ 3345406 w 3419856"/>
              <a:gd name="connsiteY3" fmla="*/ 0 h 3429000"/>
              <a:gd name="connsiteX4" fmla="*/ 3398050 w 3419856"/>
              <a:gd name="connsiteY4" fmla="*/ 21806 h 3429000"/>
              <a:gd name="connsiteX5" fmla="*/ 3419856 w 3419856"/>
              <a:gd name="connsiteY5" fmla="*/ 74450 h 3429000"/>
              <a:gd name="connsiteX6" fmla="*/ 3419856 w 3419856"/>
              <a:gd name="connsiteY6" fmla="*/ 3354550 h 3429000"/>
              <a:gd name="connsiteX7" fmla="*/ 3398050 w 3419856"/>
              <a:gd name="connsiteY7" fmla="*/ 3407194 h 3429000"/>
              <a:gd name="connsiteX8" fmla="*/ 3345406 w 3419856"/>
              <a:gd name="connsiteY8" fmla="*/ 3429000 h 3429000"/>
              <a:gd name="connsiteX9" fmla="*/ 74450 w 3419856"/>
              <a:gd name="connsiteY9" fmla="*/ 3429000 h 3429000"/>
              <a:gd name="connsiteX10" fmla="*/ 21806 w 3419856"/>
              <a:gd name="connsiteY10" fmla="*/ 3407194 h 3429000"/>
              <a:gd name="connsiteX11" fmla="*/ 0 w 3419856"/>
              <a:gd name="connsiteY11" fmla="*/ 3354550 h 3429000"/>
              <a:gd name="connsiteX12" fmla="*/ 0 w 3419856"/>
              <a:gd name="connsiteY12" fmla="*/ 74450 h 3429000"/>
              <a:gd name="connsiteX0" fmla="*/ 0 w 3419856"/>
              <a:gd name="connsiteY0" fmla="*/ 74450 h 3429000"/>
              <a:gd name="connsiteX1" fmla="*/ 21806 w 3419856"/>
              <a:gd name="connsiteY1" fmla="*/ 21806 h 3429000"/>
              <a:gd name="connsiteX2" fmla="*/ 74450 w 3419856"/>
              <a:gd name="connsiteY2" fmla="*/ 0 h 3429000"/>
              <a:gd name="connsiteX3" fmla="*/ 3345406 w 3419856"/>
              <a:gd name="connsiteY3" fmla="*/ 0 h 3429000"/>
              <a:gd name="connsiteX4" fmla="*/ 3398050 w 3419856"/>
              <a:gd name="connsiteY4" fmla="*/ 21806 h 3429000"/>
              <a:gd name="connsiteX5" fmla="*/ 3419856 w 3419856"/>
              <a:gd name="connsiteY5" fmla="*/ 74450 h 3429000"/>
              <a:gd name="connsiteX6" fmla="*/ 3419856 w 3419856"/>
              <a:gd name="connsiteY6" fmla="*/ 3354550 h 3429000"/>
              <a:gd name="connsiteX7" fmla="*/ 3398050 w 3419856"/>
              <a:gd name="connsiteY7" fmla="*/ 3407194 h 3429000"/>
              <a:gd name="connsiteX8" fmla="*/ 3345406 w 3419856"/>
              <a:gd name="connsiteY8" fmla="*/ 3429000 h 3429000"/>
              <a:gd name="connsiteX9" fmla="*/ 21806 w 3419856"/>
              <a:gd name="connsiteY9" fmla="*/ 3407194 h 3429000"/>
              <a:gd name="connsiteX10" fmla="*/ 0 w 3419856"/>
              <a:gd name="connsiteY10" fmla="*/ 3354550 h 3429000"/>
              <a:gd name="connsiteX11" fmla="*/ 0 w 3419856"/>
              <a:gd name="connsiteY11" fmla="*/ 74450 h 3429000"/>
              <a:gd name="connsiteX0" fmla="*/ 0 w 3964392"/>
              <a:gd name="connsiteY0" fmla="*/ 74450 h 3415968"/>
              <a:gd name="connsiteX1" fmla="*/ 21806 w 3964392"/>
              <a:gd name="connsiteY1" fmla="*/ 21806 h 3415968"/>
              <a:gd name="connsiteX2" fmla="*/ 74450 w 3964392"/>
              <a:gd name="connsiteY2" fmla="*/ 0 h 3415968"/>
              <a:gd name="connsiteX3" fmla="*/ 3345406 w 3964392"/>
              <a:gd name="connsiteY3" fmla="*/ 0 h 3415968"/>
              <a:gd name="connsiteX4" fmla="*/ 3398050 w 3964392"/>
              <a:gd name="connsiteY4" fmla="*/ 21806 h 3415968"/>
              <a:gd name="connsiteX5" fmla="*/ 3419856 w 3964392"/>
              <a:gd name="connsiteY5" fmla="*/ 74450 h 3415968"/>
              <a:gd name="connsiteX6" fmla="*/ 3419856 w 3964392"/>
              <a:gd name="connsiteY6" fmla="*/ 3354550 h 3415968"/>
              <a:gd name="connsiteX7" fmla="*/ 3398050 w 3964392"/>
              <a:gd name="connsiteY7" fmla="*/ 3407194 h 3415968"/>
              <a:gd name="connsiteX8" fmla="*/ 21806 w 3964392"/>
              <a:gd name="connsiteY8" fmla="*/ 3407194 h 3415968"/>
              <a:gd name="connsiteX9" fmla="*/ 0 w 3964392"/>
              <a:gd name="connsiteY9" fmla="*/ 3354550 h 3415968"/>
              <a:gd name="connsiteX10" fmla="*/ 0 w 3964392"/>
              <a:gd name="connsiteY10" fmla="*/ 74450 h 3415968"/>
              <a:gd name="connsiteX0" fmla="*/ 0 w 3964392"/>
              <a:gd name="connsiteY0" fmla="*/ 74450 h 3415968"/>
              <a:gd name="connsiteX1" fmla="*/ 21806 w 3964392"/>
              <a:gd name="connsiteY1" fmla="*/ 21806 h 3415968"/>
              <a:gd name="connsiteX2" fmla="*/ 74450 w 3964392"/>
              <a:gd name="connsiteY2" fmla="*/ 0 h 3415968"/>
              <a:gd name="connsiteX3" fmla="*/ 3345406 w 3964392"/>
              <a:gd name="connsiteY3" fmla="*/ 0 h 3415968"/>
              <a:gd name="connsiteX4" fmla="*/ 3398050 w 3964392"/>
              <a:gd name="connsiteY4" fmla="*/ 21806 h 3415968"/>
              <a:gd name="connsiteX5" fmla="*/ 3419856 w 3964392"/>
              <a:gd name="connsiteY5" fmla="*/ 74450 h 3415968"/>
              <a:gd name="connsiteX6" fmla="*/ 3419856 w 3964392"/>
              <a:gd name="connsiteY6" fmla="*/ 3354550 h 3415968"/>
              <a:gd name="connsiteX7" fmla="*/ 3398050 w 3964392"/>
              <a:gd name="connsiteY7" fmla="*/ 3407194 h 3415968"/>
              <a:gd name="connsiteX8" fmla="*/ 21806 w 3964392"/>
              <a:gd name="connsiteY8" fmla="*/ 3407194 h 3415968"/>
              <a:gd name="connsiteX9" fmla="*/ 0 w 3964392"/>
              <a:gd name="connsiteY9" fmla="*/ 3354550 h 3415968"/>
              <a:gd name="connsiteX10" fmla="*/ 0 w 3964392"/>
              <a:gd name="connsiteY10" fmla="*/ 74450 h 3415968"/>
              <a:gd name="connsiteX0" fmla="*/ 0 w 3968026"/>
              <a:gd name="connsiteY0" fmla="*/ 74450 h 3910007"/>
              <a:gd name="connsiteX1" fmla="*/ 21806 w 3968026"/>
              <a:gd name="connsiteY1" fmla="*/ 21806 h 3910007"/>
              <a:gd name="connsiteX2" fmla="*/ 74450 w 3968026"/>
              <a:gd name="connsiteY2" fmla="*/ 0 h 3910007"/>
              <a:gd name="connsiteX3" fmla="*/ 3345406 w 3968026"/>
              <a:gd name="connsiteY3" fmla="*/ 0 h 3910007"/>
              <a:gd name="connsiteX4" fmla="*/ 3398050 w 3968026"/>
              <a:gd name="connsiteY4" fmla="*/ 21806 h 3910007"/>
              <a:gd name="connsiteX5" fmla="*/ 3419856 w 3968026"/>
              <a:gd name="connsiteY5" fmla="*/ 74450 h 3910007"/>
              <a:gd name="connsiteX6" fmla="*/ 3419856 w 3968026"/>
              <a:gd name="connsiteY6" fmla="*/ 3354550 h 3910007"/>
              <a:gd name="connsiteX7" fmla="*/ 3398050 w 3968026"/>
              <a:gd name="connsiteY7" fmla="*/ 3407194 h 3910007"/>
              <a:gd name="connsiteX8" fmla="*/ 0 w 3968026"/>
              <a:gd name="connsiteY8" fmla="*/ 3354550 h 3910007"/>
              <a:gd name="connsiteX9" fmla="*/ 0 w 3968026"/>
              <a:gd name="connsiteY9" fmla="*/ 74450 h 3910007"/>
              <a:gd name="connsiteX0" fmla="*/ 0 w 3419856"/>
              <a:gd name="connsiteY0" fmla="*/ 74450 h 3901233"/>
              <a:gd name="connsiteX1" fmla="*/ 21806 w 3419856"/>
              <a:gd name="connsiteY1" fmla="*/ 21806 h 3901233"/>
              <a:gd name="connsiteX2" fmla="*/ 74450 w 3419856"/>
              <a:gd name="connsiteY2" fmla="*/ 0 h 3901233"/>
              <a:gd name="connsiteX3" fmla="*/ 3345406 w 3419856"/>
              <a:gd name="connsiteY3" fmla="*/ 0 h 3901233"/>
              <a:gd name="connsiteX4" fmla="*/ 3398050 w 3419856"/>
              <a:gd name="connsiteY4" fmla="*/ 21806 h 3901233"/>
              <a:gd name="connsiteX5" fmla="*/ 3419856 w 3419856"/>
              <a:gd name="connsiteY5" fmla="*/ 74450 h 3901233"/>
              <a:gd name="connsiteX6" fmla="*/ 3419856 w 3419856"/>
              <a:gd name="connsiteY6" fmla="*/ 3354550 h 3901233"/>
              <a:gd name="connsiteX7" fmla="*/ 0 w 3419856"/>
              <a:gd name="connsiteY7" fmla="*/ 3354550 h 3901233"/>
              <a:gd name="connsiteX8" fmla="*/ 0 w 3419856"/>
              <a:gd name="connsiteY8" fmla="*/ 74450 h 3901233"/>
              <a:gd name="connsiteX0" fmla="*/ 0 w 3419856"/>
              <a:gd name="connsiteY0" fmla="*/ 74450 h 3354550"/>
              <a:gd name="connsiteX1" fmla="*/ 21806 w 3419856"/>
              <a:gd name="connsiteY1" fmla="*/ 21806 h 3354550"/>
              <a:gd name="connsiteX2" fmla="*/ 74450 w 3419856"/>
              <a:gd name="connsiteY2" fmla="*/ 0 h 3354550"/>
              <a:gd name="connsiteX3" fmla="*/ 3345406 w 3419856"/>
              <a:gd name="connsiteY3" fmla="*/ 0 h 3354550"/>
              <a:gd name="connsiteX4" fmla="*/ 3398050 w 3419856"/>
              <a:gd name="connsiteY4" fmla="*/ 21806 h 3354550"/>
              <a:gd name="connsiteX5" fmla="*/ 3419856 w 3419856"/>
              <a:gd name="connsiteY5" fmla="*/ 74450 h 3354550"/>
              <a:gd name="connsiteX6" fmla="*/ 3419856 w 3419856"/>
              <a:gd name="connsiteY6" fmla="*/ 3354550 h 3354550"/>
              <a:gd name="connsiteX7" fmla="*/ 0 w 3419856"/>
              <a:gd name="connsiteY7" fmla="*/ 3354550 h 3354550"/>
              <a:gd name="connsiteX8" fmla="*/ 0 w 3419856"/>
              <a:gd name="connsiteY8" fmla="*/ 74450 h 3354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19856" h="3354550">
                <a:moveTo>
                  <a:pt x="0" y="74450"/>
                </a:moveTo>
                <a:cubicBezTo>
                  <a:pt x="0" y="54705"/>
                  <a:pt x="7844" y="35768"/>
                  <a:pt x="21806" y="21806"/>
                </a:cubicBezTo>
                <a:cubicBezTo>
                  <a:pt x="35768" y="7844"/>
                  <a:pt x="54705" y="0"/>
                  <a:pt x="74450" y="0"/>
                </a:cubicBezTo>
                <a:lnTo>
                  <a:pt x="3345406" y="0"/>
                </a:lnTo>
                <a:cubicBezTo>
                  <a:pt x="3365151" y="0"/>
                  <a:pt x="3384088" y="7844"/>
                  <a:pt x="3398050" y="21806"/>
                </a:cubicBezTo>
                <a:cubicBezTo>
                  <a:pt x="3412012" y="35768"/>
                  <a:pt x="3419856" y="54705"/>
                  <a:pt x="3419856" y="74450"/>
                </a:cubicBezTo>
                <a:lnTo>
                  <a:pt x="3419856" y="3354550"/>
                </a:lnTo>
                <a:lnTo>
                  <a:pt x="0" y="3354550"/>
                </a:lnTo>
                <a:lnTo>
                  <a:pt x="0" y="74450"/>
                </a:lnTo>
                <a:close/>
              </a:path>
            </a:pathLst>
          </a:custGeom>
        </p:spPr>
        <p:txBody>
          <a:bodyPr>
            <a:normAutofit/>
          </a:bodyPr>
          <a:lstStyle>
            <a:lvl1pPr marL="0" indent="0" algn="ctr">
              <a:buNone/>
              <a:defRPr sz="2000" baseline="0">
                <a:solidFill>
                  <a:schemeClr val="tx1">
                    <a:lumMod val="6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dirty="0" smtClean="0"/>
              <a:t>Haga clic en el icono para agregar una imagen</a:t>
            </a:r>
            <a:endParaRPr lang="en-US" dirty="0"/>
          </a:p>
        </p:txBody>
      </p:sp>
      <p:sp>
        <p:nvSpPr>
          <p:cNvPr id="4" name="Text Placeholder 3"/>
          <p:cNvSpPr>
            <a:spLocks noGrp="1"/>
          </p:cNvSpPr>
          <p:nvPr>
            <p:ph type="body" sz="half" idx="2"/>
          </p:nvPr>
        </p:nvSpPr>
        <p:spPr>
          <a:xfrm>
            <a:off x="609600" y="2547890"/>
            <a:ext cx="2971800" cy="2405109"/>
          </a:xfrm>
        </p:spPr>
        <p:txBody>
          <a:bodyPr tIns="9144">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A098FB3A-1052-46C7-A5A5-304E09BFFD4C}" type="datetimeFigureOut">
              <a:rPr lang="es-SV" smtClean="0"/>
              <a:t>03/11/2013</a:t>
            </a:fld>
            <a:endParaRPr lang="es-SV" dirty="0"/>
          </a:p>
        </p:txBody>
      </p:sp>
      <p:sp>
        <p:nvSpPr>
          <p:cNvPr id="6" name="Footer Placeholder 5"/>
          <p:cNvSpPr>
            <a:spLocks noGrp="1"/>
          </p:cNvSpPr>
          <p:nvPr>
            <p:ph type="ftr" sz="quarter" idx="11"/>
          </p:nvPr>
        </p:nvSpPr>
        <p:spPr/>
        <p:txBody>
          <a:bodyPr/>
          <a:lstStyle/>
          <a:p>
            <a:endParaRPr lang="es-SV" dirty="0"/>
          </a:p>
        </p:txBody>
      </p:sp>
      <p:sp>
        <p:nvSpPr>
          <p:cNvPr id="7" name="Slide Number Placeholder 6"/>
          <p:cNvSpPr>
            <a:spLocks noGrp="1"/>
          </p:cNvSpPr>
          <p:nvPr>
            <p:ph type="sldNum" sz="quarter" idx="12"/>
          </p:nvPr>
        </p:nvSpPr>
        <p:spPr/>
        <p:txBody>
          <a:bodyPr/>
          <a:lstStyle/>
          <a:p>
            <a:fld id="{79564113-473C-4542-9F33-7B26B18CD7F7}" type="slidenum">
              <a:rPr lang="es-SV" smtClean="0"/>
              <a:t>‹Nº›</a:t>
            </a:fld>
            <a:endParaRPr lang="es-SV"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pic>
        <p:nvPicPr>
          <p:cNvPr id="7" name="Picture 6" descr="horizon.png"/>
          <p:cNvPicPr>
            <a:picLocks noChangeAspect="1"/>
          </p:cNvPicPr>
          <p:nvPr/>
        </p:nvPicPr>
        <p:blipFill>
          <a:blip r:embed="rId13" cstate="print"/>
          <a:stretch>
            <a:fillRect/>
          </a:stretch>
        </p:blipFill>
        <p:spPr>
          <a:xfrm>
            <a:off x="0" y="0"/>
            <a:ext cx="9144000" cy="6858000"/>
          </a:xfrm>
          <a:prstGeom prst="rect">
            <a:avLst/>
          </a:prstGeom>
        </p:spPr>
      </p:pic>
      <p:sp>
        <p:nvSpPr>
          <p:cNvPr id="2" name="Title Placeholder 1"/>
          <p:cNvSpPr>
            <a:spLocks noGrp="1"/>
          </p:cNvSpPr>
          <p:nvPr>
            <p:ph type="title"/>
          </p:nvPr>
        </p:nvSpPr>
        <p:spPr>
          <a:xfrm>
            <a:off x="609600" y="274638"/>
            <a:ext cx="7924800" cy="1143000"/>
          </a:xfrm>
          <a:prstGeom prst="rect">
            <a:avLst/>
          </a:prstGeom>
        </p:spPr>
        <p:txBody>
          <a:bodyPr vert="horz" lIns="91440" tIns="45720" rIns="91440" bIns="45720" rtlCol="0" anchor="b" anchorCtr="0">
            <a:no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09600" y="1600200"/>
            <a:ext cx="79248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smtClean="0"/>
          </a:p>
        </p:txBody>
      </p:sp>
      <p:sp>
        <p:nvSpPr>
          <p:cNvPr id="4" name="Date Placeholder 3"/>
          <p:cNvSpPr>
            <a:spLocks noGrp="1"/>
          </p:cNvSpPr>
          <p:nvPr>
            <p:ph type="dt" sz="half" idx="2"/>
          </p:nvPr>
        </p:nvSpPr>
        <p:spPr>
          <a:xfrm>
            <a:off x="5715000" y="6356350"/>
            <a:ext cx="1524000" cy="365125"/>
          </a:xfrm>
          <a:prstGeom prst="rect">
            <a:avLst/>
          </a:prstGeom>
        </p:spPr>
        <p:txBody>
          <a:bodyPr vert="horz" lIns="91440" tIns="45720" rIns="91440" bIns="45720" rtlCol="0" anchor="ctr"/>
          <a:lstStyle>
            <a:lvl1pPr algn="r">
              <a:defRPr sz="1000" strike="noStrike" spc="60" baseline="0">
                <a:solidFill>
                  <a:schemeClr val="tx1"/>
                </a:solidFill>
              </a:defRPr>
            </a:lvl1pPr>
          </a:lstStyle>
          <a:p>
            <a:fld id="{A098FB3A-1052-46C7-A5A5-304E09BFFD4C}" type="datetimeFigureOut">
              <a:rPr lang="es-SV" smtClean="0"/>
              <a:t>03/11/2013</a:t>
            </a:fld>
            <a:endParaRPr lang="es-SV" dirty="0"/>
          </a:p>
        </p:txBody>
      </p:sp>
      <p:sp>
        <p:nvSpPr>
          <p:cNvPr id="5" name="Footer Placeholder 4"/>
          <p:cNvSpPr>
            <a:spLocks noGrp="1"/>
          </p:cNvSpPr>
          <p:nvPr>
            <p:ph type="ftr" sz="quarter" idx="3"/>
          </p:nvPr>
        </p:nvSpPr>
        <p:spPr>
          <a:xfrm>
            <a:off x="609600" y="6356350"/>
            <a:ext cx="2895600" cy="365125"/>
          </a:xfrm>
          <a:prstGeom prst="rect">
            <a:avLst/>
          </a:prstGeom>
        </p:spPr>
        <p:txBody>
          <a:bodyPr vert="horz" lIns="91440" tIns="45720" rIns="91440" bIns="45720" rtlCol="0" anchor="ctr"/>
          <a:lstStyle>
            <a:lvl1pPr algn="l">
              <a:defRPr sz="1000" cap="all" spc="60" baseline="0">
                <a:solidFill>
                  <a:schemeClr val="tx1"/>
                </a:solidFill>
              </a:defRPr>
            </a:lvl1pPr>
          </a:lstStyle>
          <a:p>
            <a:endParaRPr lang="es-SV" dirty="0"/>
          </a:p>
        </p:txBody>
      </p:sp>
      <p:sp>
        <p:nvSpPr>
          <p:cNvPr id="6" name="Slide Number Placeholder 5"/>
          <p:cNvSpPr>
            <a:spLocks noGrp="1"/>
          </p:cNvSpPr>
          <p:nvPr>
            <p:ph type="sldNum" sz="quarter" idx="4"/>
          </p:nvPr>
        </p:nvSpPr>
        <p:spPr>
          <a:xfrm>
            <a:off x="7543800" y="6356350"/>
            <a:ext cx="990600" cy="365125"/>
          </a:xfrm>
          <a:prstGeom prst="rect">
            <a:avLst/>
          </a:prstGeom>
        </p:spPr>
        <p:txBody>
          <a:bodyPr vert="horz" lIns="91440" tIns="45720" rIns="91440" bIns="45720" rtlCol="0" anchor="ctr"/>
          <a:lstStyle>
            <a:lvl1pPr algn="r">
              <a:defRPr sz="1100" baseline="0">
                <a:solidFill>
                  <a:schemeClr val="tx1"/>
                </a:solidFill>
              </a:defRPr>
            </a:lvl1pPr>
          </a:lstStyle>
          <a:p>
            <a:fld id="{79564113-473C-4542-9F33-7B26B18CD7F7}" type="slidenum">
              <a:rPr lang="es-SV" smtClean="0"/>
              <a:t>‹Nº›</a:t>
            </a:fld>
            <a:endParaRPr lang="es-SV" dirty="0"/>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spcBef>
          <a:spcPct val="0"/>
        </a:spcBef>
        <a:buNone/>
        <a:defRPr sz="3000" kern="1200" cap="all" spc="50" baseline="0">
          <a:solidFill>
            <a:schemeClr val="tx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1pPr>
      <a:lvl2pPr marL="742950" indent="-28575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2pPr>
      <a:lvl3pPr marL="11430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3pPr>
      <a:lvl4pPr marL="16002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4pPr>
      <a:lvl5pPr marL="20574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5pPr>
      <a:lvl6pPr marL="25146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6pPr>
      <a:lvl7pPr marL="29718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7pPr>
      <a:lvl8pPr marL="34290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8pPr>
      <a:lvl9pPr marL="38862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hyperlink" Target="http://www.google.com.sv/imgres?q=universidad+de+el+salvador&amp;num=10&amp;hl=es&amp;safe=active&amp;biw=1024&amp;bih=428&amp;tbm=isch&amp;tbnid=Ah8EPUUXkLLShM:&amp;imgrefurl=http://www.ues.edu.sv/inve/index.html&amp;docid=W-OZhTVjLmTYYM&amp;imgurl=http://www.ues.edu.sv/inve/img/BATCH2/MOV.gif&amp;w=350&amp;h=263&amp;ei=BqNTUNaTOpGc8wS_6oCABw&amp;zoom=1&amp;iact=hc&amp;vpx=182&amp;vpy=119&amp;dur=1400&amp;hovh=195&amp;hovw=259&amp;tx=148&amp;ty=107&amp;sig=116904328485874699930&amp;page=1&amp;tbnh=107&amp;tbnw=143&amp;start=0&amp;ndsp=14&amp;ved=1t:429,r:1,s:0,i:73" TargetMode="External"/><Relationship Id="rId1" Type="http://schemas.openxmlformats.org/officeDocument/2006/relationships/slideLayout" Target="../slideLayouts/slideLayout2.xml"/><Relationship Id="rId5" Type="http://schemas.openxmlformats.org/officeDocument/2006/relationships/image" Target="../media/image4.jpeg"/><Relationship Id="rId4" Type="http://schemas.openxmlformats.org/officeDocument/2006/relationships/hyperlink" Target="http://www.google.com.sv/imgres?q=facultad+de+Economia+ues&amp;hl=es&amp;safe=active&amp;biw=1024&amp;bih=428&amp;tbm=isch&amp;tbnid=darJQBdDUYz7JM:&amp;imgrefurl=http://www.ues.edu.sv/inve/present.htm&amp;docid=n1IYZHGxqBlfnM&amp;imgurl=http://www.ues.edu.sv/inve/img/logoec.gif&amp;w=338&amp;h=338&amp;ei=dqNTUPuQFYe49QS2-oH4AQ&amp;zoom=1&amp;iact=hc&amp;vpx=81&amp;vpy=89&amp;dur=516&amp;hovh=225&amp;hovw=225&amp;tx=204&amp;ty=173&amp;sig=116904328485874699930&amp;page=1&amp;tbnh=111&amp;tbnw=111&amp;start=0&amp;ndsp=13&amp;ved=1t:429,r:0,s:0,i:70" TargetMode="External"/></Relationships>
</file>

<file path=ppt/slides/_rels/slide10.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2.xml"/><Relationship Id="rId5" Type="http://schemas.microsoft.com/office/2007/relationships/hdphoto" Target="../media/hdphoto1.wdp"/><Relationship Id="rId4" Type="http://schemas.openxmlformats.org/officeDocument/2006/relationships/image" Target="../media/image8.png"/></Relationships>
</file>

<file path=ppt/slides/_rels/slide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7 Título"/>
          <p:cNvSpPr>
            <a:spLocks noGrp="1"/>
          </p:cNvSpPr>
          <p:nvPr>
            <p:ph type="title"/>
          </p:nvPr>
        </p:nvSpPr>
        <p:spPr/>
        <p:txBody>
          <a:bodyPr/>
          <a:lstStyle/>
          <a:p>
            <a:pPr algn="ctr" fontAlgn="base">
              <a:spcAft>
                <a:spcPct val="0"/>
              </a:spcAft>
            </a:pPr>
            <a:r>
              <a:rPr lang="es-SV" sz="2800" b="1" dirty="0">
                <a:solidFill>
                  <a:srgbClr val="00B0F0"/>
                </a:solidFill>
                <a:latin typeface="Arial Narrow" pitchFamily="34" charset="0"/>
                <a:ea typeface="Calibri" pitchFamily="34" charset="0"/>
                <a:cs typeface="Arial" pitchFamily="34" charset="0"/>
              </a:rPr>
              <a:t>UNIVERSIDAD DE EL SALVADOR</a:t>
            </a:r>
            <a:r>
              <a:rPr lang="es-SV" sz="2800" b="1" dirty="0">
                <a:solidFill>
                  <a:srgbClr val="00B0F0"/>
                </a:solidFill>
                <a:latin typeface="Arial" pitchFamily="34" charset="0"/>
                <a:cs typeface="Arial" pitchFamily="34" charset="0"/>
              </a:rPr>
              <a:t/>
            </a:r>
            <a:br>
              <a:rPr lang="es-SV" sz="2800" b="1" dirty="0">
                <a:solidFill>
                  <a:srgbClr val="00B0F0"/>
                </a:solidFill>
                <a:latin typeface="Arial" pitchFamily="34" charset="0"/>
                <a:cs typeface="Arial" pitchFamily="34" charset="0"/>
              </a:rPr>
            </a:br>
            <a:r>
              <a:rPr lang="es-SV" sz="2800" b="1" dirty="0">
                <a:solidFill>
                  <a:srgbClr val="00B0F0"/>
                </a:solidFill>
                <a:latin typeface="Arial Narrow" pitchFamily="34" charset="0"/>
                <a:ea typeface="Calibri" pitchFamily="34" charset="0"/>
                <a:cs typeface="Arial" pitchFamily="34" charset="0"/>
              </a:rPr>
              <a:t>FACULTAD DE ECONOMIA</a:t>
            </a:r>
            <a:r>
              <a:rPr lang="es-SV" sz="2800" b="1" dirty="0">
                <a:solidFill>
                  <a:srgbClr val="00B0F0"/>
                </a:solidFill>
                <a:latin typeface="Arial" pitchFamily="34" charset="0"/>
                <a:cs typeface="Arial" pitchFamily="34" charset="0"/>
              </a:rPr>
              <a:t/>
            </a:r>
            <a:br>
              <a:rPr lang="es-SV" sz="2800" b="1" dirty="0">
                <a:solidFill>
                  <a:srgbClr val="00B0F0"/>
                </a:solidFill>
                <a:latin typeface="Arial" pitchFamily="34" charset="0"/>
                <a:cs typeface="Arial" pitchFamily="34" charset="0"/>
              </a:rPr>
            </a:br>
            <a:r>
              <a:rPr lang="es-SV" sz="2800" b="1" dirty="0">
                <a:solidFill>
                  <a:srgbClr val="00B0F0"/>
                </a:solidFill>
                <a:latin typeface="Arial Narrow" pitchFamily="34" charset="0"/>
                <a:ea typeface="Calibri" pitchFamily="34" charset="0"/>
                <a:cs typeface="Arial" pitchFamily="34" charset="0"/>
              </a:rPr>
              <a:t>ESCUELA DE CONTADURIA P</a:t>
            </a:r>
            <a:r>
              <a:rPr lang="es-SV" sz="2800" b="1" dirty="0">
                <a:solidFill>
                  <a:srgbClr val="00B0F0"/>
                </a:solidFill>
                <a:ea typeface="Calibri" pitchFamily="34" charset="0"/>
                <a:cs typeface="Arial" pitchFamily="34" charset="0"/>
              </a:rPr>
              <a:t>Ú</a:t>
            </a:r>
            <a:r>
              <a:rPr lang="es-SV" sz="2800" b="1" dirty="0">
                <a:solidFill>
                  <a:srgbClr val="00B0F0"/>
                </a:solidFill>
                <a:latin typeface="Arial Narrow" pitchFamily="34" charset="0"/>
                <a:ea typeface="Calibri" pitchFamily="34" charset="0"/>
                <a:cs typeface="Arial" pitchFamily="34" charset="0"/>
              </a:rPr>
              <a:t>BLICA</a:t>
            </a:r>
            <a:endParaRPr lang="es-SV" sz="2800" b="1" dirty="0">
              <a:solidFill>
                <a:srgbClr val="00B0F0"/>
              </a:solidFill>
              <a:latin typeface="Arial Narrow" pitchFamily="34" charset="0"/>
              <a:cs typeface="Arial" pitchFamily="34" charset="0"/>
            </a:endParaRPr>
          </a:p>
        </p:txBody>
      </p:sp>
      <p:sp>
        <p:nvSpPr>
          <p:cNvPr id="9" name="8 Subtítulo"/>
          <p:cNvSpPr>
            <a:spLocks noGrp="1"/>
          </p:cNvSpPr>
          <p:nvPr>
            <p:ph sz="quarter" idx="13"/>
          </p:nvPr>
        </p:nvSpPr>
        <p:spPr>
          <a:xfrm>
            <a:off x="609600" y="1600200"/>
            <a:ext cx="7924800" cy="4853136"/>
          </a:xfrm>
        </p:spPr>
        <p:txBody>
          <a:bodyPr>
            <a:normAutofit fontScale="70000" lnSpcReduction="20000"/>
          </a:bodyPr>
          <a:lstStyle/>
          <a:p>
            <a:pPr marL="0" indent="0" algn="ctr" fontAlgn="base">
              <a:spcBef>
                <a:spcPct val="0"/>
              </a:spcBef>
              <a:spcAft>
                <a:spcPct val="0"/>
              </a:spcAft>
              <a:buNone/>
            </a:pPr>
            <a:r>
              <a:rPr lang="es-SV" sz="2000" b="1" dirty="0" smtClean="0">
                <a:solidFill>
                  <a:schemeClr val="tx2">
                    <a:lumMod val="75000"/>
                  </a:schemeClr>
                </a:solidFill>
                <a:latin typeface="Arial" charset="0"/>
                <a:cs typeface="Arial" charset="0"/>
              </a:rPr>
              <a:t>Cátedra:</a:t>
            </a:r>
            <a:r>
              <a:rPr lang="es-SV" sz="2000" dirty="0" smtClean="0">
                <a:solidFill>
                  <a:schemeClr val="tx2">
                    <a:lumMod val="75000"/>
                  </a:schemeClr>
                </a:solidFill>
                <a:latin typeface="Arial" charset="0"/>
                <a:cs typeface="Arial" charset="0"/>
              </a:rPr>
              <a:t> Seminario </a:t>
            </a:r>
            <a:r>
              <a:rPr lang="es-SV" sz="2000" dirty="0">
                <a:solidFill>
                  <a:schemeClr val="tx2">
                    <a:lumMod val="75000"/>
                  </a:schemeClr>
                </a:solidFill>
                <a:latin typeface="Arial" charset="0"/>
                <a:cs typeface="Arial" charset="0"/>
              </a:rPr>
              <a:t>de Auditoria </a:t>
            </a:r>
          </a:p>
          <a:p>
            <a:pPr algn="ctr" fontAlgn="base">
              <a:spcBef>
                <a:spcPct val="0"/>
              </a:spcBef>
              <a:spcAft>
                <a:spcPct val="0"/>
              </a:spcAft>
            </a:pPr>
            <a:endParaRPr lang="es-SV" sz="2000" dirty="0">
              <a:solidFill>
                <a:schemeClr val="tx2">
                  <a:lumMod val="75000"/>
                </a:schemeClr>
              </a:solidFill>
              <a:latin typeface="Arial" charset="0"/>
              <a:cs typeface="Arial" charset="0"/>
            </a:endParaRPr>
          </a:p>
          <a:p>
            <a:pPr marL="0" indent="0" algn="ctr" fontAlgn="base">
              <a:spcBef>
                <a:spcPct val="0"/>
              </a:spcBef>
              <a:spcAft>
                <a:spcPct val="0"/>
              </a:spcAft>
              <a:buNone/>
            </a:pPr>
            <a:r>
              <a:rPr lang="es-SV" sz="2000" b="1" dirty="0">
                <a:solidFill>
                  <a:schemeClr val="tx2">
                    <a:lumMod val="75000"/>
                  </a:schemeClr>
                </a:solidFill>
                <a:latin typeface="Arial" charset="0"/>
                <a:cs typeface="Arial" charset="0"/>
              </a:rPr>
              <a:t>Docente:</a:t>
            </a:r>
            <a:r>
              <a:rPr lang="es-SV" sz="2000" dirty="0">
                <a:solidFill>
                  <a:schemeClr val="tx2">
                    <a:lumMod val="75000"/>
                  </a:schemeClr>
                </a:solidFill>
                <a:latin typeface="Arial" charset="0"/>
                <a:cs typeface="Arial" charset="0"/>
              </a:rPr>
              <a:t> </a:t>
            </a:r>
            <a:r>
              <a:rPr lang="es-SV" sz="2000" dirty="0" smtClean="0">
                <a:solidFill>
                  <a:schemeClr val="tx2">
                    <a:lumMod val="75000"/>
                  </a:schemeClr>
                </a:solidFill>
                <a:latin typeface="Arial" charset="0"/>
                <a:cs typeface="Arial" charset="0"/>
              </a:rPr>
              <a:t> </a:t>
            </a:r>
            <a:r>
              <a:rPr lang="es-SV" sz="2000" dirty="0" smtClean="0">
                <a:solidFill>
                  <a:schemeClr val="tx2">
                    <a:lumMod val="75000"/>
                  </a:schemeClr>
                </a:solidFill>
                <a:latin typeface="Arial" pitchFamily="34" charset="0"/>
                <a:cs typeface="Arial" pitchFamily="34" charset="0"/>
              </a:rPr>
              <a:t>Lic</a:t>
            </a:r>
            <a:r>
              <a:rPr lang="es-SV" sz="2000" dirty="0">
                <a:solidFill>
                  <a:schemeClr val="tx2">
                    <a:lumMod val="75000"/>
                  </a:schemeClr>
                </a:solidFill>
                <a:latin typeface="Arial" pitchFamily="34" charset="0"/>
                <a:cs typeface="Arial" pitchFamily="34" charset="0"/>
              </a:rPr>
              <a:t>. Javier Miranda </a:t>
            </a:r>
            <a:endParaRPr lang="es-SV" sz="2000" i="1" dirty="0">
              <a:solidFill>
                <a:schemeClr val="tx2">
                  <a:lumMod val="75000"/>
                </a:schemeClr>
              </a:solidFill>
              <a:latin typeface="Arial" pitchFamily="34" charset="0"/>
              <a:cs typeface="Arial" pitchFamily="34" charset="0"/>
            </a:endParaRPr>
          </a:p>
          <a:p>
            <a:pPr algn="ctr" fontAlgn="base">
              <a:spcBef>
                <a:spcPct val="0"/>
              </a:spcBef>
              <a:spcAft>
                <a:spcPct val="0"/>
              </a:spcAft>
            </a:pPr>
            <a:endParaRPr lang="es-SV" sz="2000" b="1" dirty="0">
              <a:solidFill>
                <a:schemeClr val="tx2">
                  <a:lumMod val="75000"/>
                </a:schemeClr>
              </a:solidFill>
              <a:latin typeface="Arial" pitchFamily="34" charset="0"/>
              <a:cs typeface="Arial" pitchFamily="34" charset="0"/>
            </a:endParaRPr>
          </a:p>
          <a:p>
            <a:pPr marL="0" indent="0" algn="ctr" fontAlgn="base">
              <a:spcBef>
                <a:spcPct val="0"/>
              </a:spcBef>
              <a:spcAft>
                <a:spcPct val="0"/>
              </a:spcAft>
              <a:buNone/>
            </a:pPr>
            <a:r>
              <a:rPr lang="es-SV" sz="2000" b="1" dirty="0">
                <a:solidFill>
                  <a:schemeClr val="tx2">
                    <a:lumMod val="75000"/>
                  </a:schemeClr>
                </a:solidFill>
                <a:latin typeface="Arial" pitchFamily="34" charset="0"/>
                <a:cs typeface="Arial" pitchFamily="34" charset="0"/>
              </a:rPr>
              <a:t>Tema: </a:t>
            </a:r>
            <a:endParaRPr lang="es-SV" sz="2000" b="1" dirty="0" smtClean="0">
              <a:solidFill>
                <a:schemeClr val="tx2">
                  <a:lumMod val="75000"/>
                </a:schemeClr>
              </a:solidFill>
              <a:latin typeface="Arial" pitchFamily="34" charset="0"/>
              <a:cs typeface="Arial" pitchFamily="34" charset="0"/>
            </a:endParaRPr>
          </a:p>
          <a:p>
            <a:pPr marL="0" indent="0" algn="ctr" fontAlgn="base">
              <a:spcBef>
                <a:spcPct val="0"/>
              </a:spcBef>
              <a:spcAft>
                <a:spcPct val="0"/>
              </a:spcAft>
              <a:buNone/>
            </a:pPr>
            <a:r>
              <a:rPr lang="es-SV" sz="2000" dirty="0" smtClean="0">
                <a:solidFill>
                  <a:schemeClr val="tx2">
                    <a:lumMod val="75000"/>
                  </a:schemeClr>
                </a:solidFill>
              </a:rPr>
              <a:t>PARTICIPACION </a:t>
            </a:r>
            <a:r>
              <a:rPr lang="es-SV" sz="2000" dirty="0">
                <a:solidFill>
                  <a:schemeClr val="tx2">
                    <a:lumMod val="75000"/>
                  </a:schemeClr>
                </a:solidFill>
              </a:rPr>
              <a:t>DEL CONTADOR PUBLICO COMO PERITO CONTABLE EN LOS PROCESOS JUDICIALES</a:t>
            </a:r>
            <a:endParaRPr lang="es-SV" sz="2000" b="1" dirty="0">
              <a:solidFill>
                <a:schemeClr val="tx2">
                  <a:lumMod val="75000"/>
                </a:schemeClr>
              </a:solidFill>
              <a:latin typeface="Arial" pitchFamily="34" charset="0"/>
              <a:cs typeface="Arial" pitchFamily="34" charset="0"/>
            </a:endParaRPr>
          </a:p>
          <a:p>
            <a:pPr fontAlgn="base">
              <a:spcBef>
                <a:spcPct val="0"/>
              </a:spcBef>
              <a:spcAft>
                <a:spcPct val="0"/>
              </a:spcAft>
            </a:pPr>
            <a:endParaRPr lang="es-SV" sz="2000" dirty="0">
              <a:solidFill>
                <a:schemeClr val="tx2">
                  <a:lumMod val="75000"/>
                </a:schemeClr>
              </a:solidFill>
              <a:latin typeface="Arial" pitchFamily="34" charset="0"/>
              <a:cs typeface="Arial" pitchFamily="34" charset="0"/>
            </a:endParaRPr>
          </a:p>
          <a:p>
            <a:pPr fontAlgn="base">
              <a:spcBef>
                <a:spcPct val="0"/>
              </a:spcBef>
              <a:spcAft>
                <a:spcPct val="0"/>
              </a:spcAft>
            </a:pPr>
            <a:endParaRPr lang="es-SV" sz="2000" dirty="0">
              <a:solidFill>
                <a:schemeClr val="tx2">
                  <a:lumMod val="75000"/>
                </a:schemeClr>
              </a:solidFill>
              <a:latin typeface="Arial" pitchFamily="34" charset="0"/>
              <a:cs typeface="Arial" pitchFamily="34" charset="0"/>
            </a:endParaRPr>
          </a:p>
          <a:p>
            <a:pPr marL="0" indent="0" algn="ctr" fontAlgn="base">
              <a:spcBef>
                <a:spcPct val="0"/>
              </a:spcBef>
              <a:spcAft>
                <a:spcPct val="0"/>
              </a:spcAft>
              <a:buNone/>
            </a:pPr>
            <a:r>
              <a:rPr lang="es-SV" sz="2000" b="1" dirty="0">
                <a:solidFill>
                  <a:schemeClr val="tx2">
                    <a:lumMod val="75000"/>
                  </a:schemeClr>
                </a:solidFill>
                <a:latin typeface="Arial" charset="0"/>
                <a:cs typeface="Arial" charset="0"/>
              </a:rPr>
              <a:t>Grupo Teórico: </a:t>
            </a:r>
            <a:r>
              <a:rPr lang="es-SV" sz="2000" dirty="0" smtClean="0">
                <a:solidFill>
                  <a:schemeClr val="tx2">
                    <a:lumMod val="75000"/>
                  </a:schemeClr>
                </a:solidFill>
                <a:latin typeface="Arial" charset="0"/>
                <a:cs typeface="Arial" charset="0"/>
              </a:rPr>
              <a:t>04</a:t>
            </a:r>
          </a:p>
          <a:p>
            <a:pPr marL="0" indent="0" algn="ctr" fontAlgn="base">
              <a:spcBef>
                <a:spcPct val="0"/>
              </a:spcBef>
              <a:spcAft>
                <a:spcPct val="0"/>
              </a:spcAft>
              <a:buNone/>
            </a:pPr>
            <a:r>
              <a:rPr lang="es-SV" sz="2000" dirty="0" smtClean="0">
                <a:solidFill>
                  <a:schemeClr val="tx2">
                    <a:lumMod val="75000"/>
                  </a:schemeClr>
                </a:solidFill>
                <a:latin typeface="Arial" charset="0"/>
                <a:cs typeface="Arial" charset="0"/>
              </a:rPr>
              <a:t>Grupo: LOS AUDITORES</a:t>
            </a:r>
            <a:endParaRPr lang="es-SV" sz="2000" dirty="0">
              <a:solidFill>
                <a:schemeClr val="tx2">
                  <a:lumMod val="75000"/>
                </a:schemeClr>
              </a:solidFill>
              <a:latin typeface="Arial" charset="0"/>
              <a:cs typeface="Arial" charset="0"/>
            </a:endParaRPr>
          </a:p>
          <a:p>
            <a:pPr fontAlgn="base">
              <a:spcBef>
                <a:spcPct val="0"/>
              </a:spcBef>
              <a:spcAft>
                <a:spcPct val="0"/>
              </a:spcAft>
            </a:pPr>
            <a:endParaRPr lang="es-SV" sz="2000" b="1" dirty="0" smtClean="0">
              <a:solidFill>
                <a:schemeClr val="tx2">
                  <a:lumMod val="75000"/>
                </a:schemeClr>
              </a:solidFill>
              <a:latin typeface="Arial" charset="0"/>
              <a:cs typeface="Arial" charset="0"/>
            </a:endParaRPr>
          </a:p>
          <a:p>
            <a:pPr fontAlgn="base">
              <a:spcBef>
                <a:spcPct val="0"/>
              </a:spcBef>
              <a:spcAft>
                <a:spcPct val="0"/>
              </a:spcAft>
            </a:pPr>
            <a:endParaRPr lang="es-SV" sz="2000" b="1" dirty="0">
              <a:solidFill>
                <a:schemeClr val="tx2">
                  <a:lumMod val="75000"/>
                </a:schemeClr>
              </a:solidFill>
              <a:latin typeface="Arial" charset="0"/>
              <a:cs typeface="Arial" charset="0"/>
            </a:endParaRPr>
          </a:p>
          <a:p>
            <a:pPr marL="0" indent="0" fontAlgn="base">
              <a:spcBef>
                <a:spcPct val="0"/>
              </a:spcBef>
              <a:spcAft>
                <a:spcPct val="0"/>
              </a:spcAft>
              <a:buNone/>
            </a:pPr>
            <a:r>
              <a:rPr lang="es-SV" sz="2000" b="1" dirty="0" smtClean="0">
                <a:solidFill>
                  <a:schemeClr val="tx2">
                    <a:lumMod val="75000"/>
                  </a:schemeClr>
                </a:solidFill>
                <a:latin typeface="Arial" charset="0"/>
                <a:cs typeface="Arial" charset="0"/>
              </a:rPr>
              <a:t>Alumnos:					Carnet. </a:t>
            </a:r>
            <a:endParaRPr lang="es-SV" sz="2000" dirty="0">
              <a:solidFill>
                <a:schemeClr val="tx2">
                  <a:lumMod val="75000"/>
                </a:schemeClr>
              </a:solidFill>
              <a:latin typeface="Arial" charset="0"/>
              <a:cs typeface="Arial" charset="0"/>
            </a:endParaRPr>
          </a:p>
          <a:p>
            <a:pPr marL="0" indent="0" fontAlgn="base">
              <a:spcBef>
                <a:spcPct val="0"/>
              </a:spcBef>
              <a:spcAft>
                <a:spcPct val="0"/>
              </a:spcAft>
              <a:buNone/>
            </a:pPr>
            <a:r>
              <a:rPr lang="es-SV" sz="2000" dirty="0" smtClean="0">
                <a:solidFill>
                  <a:schemeClr val="tx2">
                    <a:lumMod val="75000"/>
                  </a:schemeClr>
                </a:solidFill>
                <a:latin typeface="Arial" pitchFamily="34" charset="0"/>
                <a:cs typeface="Arial" pitchFamily="34" charset="0"/>
              </a:rPr>
              <a:t>ALEXANDER VLADIMIR DIAZ SOLIZ		</a:t>
            </a:r>
            <a:r>
              <a:rPr lang="es-SV" sz="2000" dirty="0" smtClean="0">
                <a:solidFill>
                  <a:schemeClr val="tx2">
                    <a:lumMod val="75000"/>
                  </a:schemeClr>
                </a:solidFill>
                <a:latin typeface="Arial" pitchFamily="34" charset="0"/>
                <a:cs typeface="Arial" pitchFamily="34" charset="0"/>
              </a:rPr>
              <a:t>DS08011</a:t>
            </a:r>
            <a:endParaRPr lang="es-SV" sz="2000" dirty="0" smtClean="0">
              <a:solidFill>
                <a:schemeClr val="tx2">
                  <a:lumMod val="75000"/>
                </a:schemeClr>
              </a:solidFill>
              <a:latin typeface="Arial" pitchFamily="34" charset="0"/>
              <a:cs typeface="Arial" pitchFamily="34" charset="0"/>
            </a:endParaRPr>
          </a:p>
          <a:p>
            <a:pPr marL="0" indent="0" fontAlgn="base">
              <a:spcBef>
                <a:spcPct val="0"/>
              </a:spcBef>
              <a:spcAft>
                <a:spcPct val="0"/>
              </a:spcAft>
              <a:buNone/>
            </a:pPr>
            <a:r>
              <a:rPr lang="es-SV" sz="2000" dirty="0" smtClean="0">
                <a:solidFill>
                  <a:schemeClr val="tx2">
                    <a:lumMod val="75000"/>
                  </a:schemeClr>
                </a:solidFill>
                <a:latin typeface="Arial" pitchFamily="34" charset="0"/>
                <a:cs typeface="Arial" pitchFamily="34" charset="0"/>
              </a:rPr>
              <a:t>FERNANDO </a:t>
            </a:r>
            <a:r>
              <a:rPr lang="es-SV" sz="2000" dirty="0" smtClean="0">
                <a:solidFill>
                  <a:schemeClr val="tx2">
                    <a:lumMod val="75000"/>
                  </a:schemeClr>
                </a:solidFill>
                <a:latin typeface="Arial" pitchFamily="34" charset="0"/>
                <a:cs typeface="Arial" pitchFamily="34" charset="0"/>
              </a:rPr>
              <a:t>JOSEEMAR PRESIDENTE MARTINEZ	PM09031</a:t>
            </a:r>
            <a:endParaRPr lang="es-SV" sz="2000" dirty="0" smtClean="0">
              <a:solidFill>
                <a:schemeClr val="tx2">
                  <a:lumMod val="75000"/>
                </a:schemeClr>
              </a:solidFill>
              <a:latin typeface="Arial" pitchFamily="34" charset="0"/>
              <a:cs typeface="Arial" pitchFamily="34" charset="0"/>
            </a:endParaRPr>
          </a:p>
          <a:p>
            <a:pPr marL="0" indent="0" fontAlgn="base">
              <a:spcBef>
                <a:spcPct val="0"/>
              </a:spcBef>
              <a:spcAft>
                <a:spcPct val="0"/>
              </a:spcAft>
              <a:buNone/>
            </a:pPr>
            <a:r>
              <a:rPr lang="es-SV" sz="2000" dirty="0" smtClean="0">
                <a:solidFill>
                  <a:schemeClr val="tx2">
                    <a:lumMod val="75000"/>
                  </a:schemeClr>
                </a:solidFill>
                <a:latin typeface="Arial" pitchFamily="34" charset="0"/>
                <a:cs typeface="Arial" pitchFamily="34" charset="0"/>
              </a:rPr>
              <a:t>ALEJANDRO ENRIQUE MARTINEZ HERNANDEZ	MH09004</a:t>
            </a:r>
            <a:endParaRPr lang="es-SV" sz="2000" dirty="0" smtClean="0">
              <a:solidFill>
                <a:schemeClr val="tx2">
                  <a:lumMod val="75000"/>
                </a:schemeClr>
              </a:solidFill>
              <a:latin typeface="Arial" pitchFamily="34" charset="0"/>
              <a:cs typeface="Arial" pitchFamily="34" charset="0"/>
            </a:endParaRPr>
          </a:p>
          <a:p>
            <a:pPr marL="0" indent="0" fontAlgn="base">
              <a:spcBef>
                <a:spcPct val="0"/>
              </a:spcBef>
              <a:spcAft>
                <a:spcPct val="0"/>
              </a:spcAft>
              <a:buNone/>
            </a:pPr>
            <a:r>
              <a:rPr lang="es-SV" sz="2000" dirty="0" smtClean="0">
                <a:solidFill>
                  <a:schemeClr val="tx2">
                    <a:lumMod val="75000"/>
                  </a:schemeClr>
                </a:solidFill>
                <a:latin typeface="Arial" pitchFamily="34" charset="0"/>
                <a:cs typeface="Arial" pitchFamily="34" charset="0"/>
              </a:rPr>
              <a:t>IZELA </a:t>
            </a:r>
            <a:r>
              <a:rPr lang="es-SV" sz="2000" dirty="0" smtClean="0">
                <a:solidFill>
                  <a:schemeClr val="tx2">
                    <a:lumMod val="75000"/>
                  </a:schemeClr>
                </a:solidFill>
                <a:latin typeface="Arial" pitchFamily="34" charset="0"/>
                <a:cs typeface="Arial" pitchFamily="34" charset="0"/>
              </a:rPr>
              <a:t>OLIVARES</a:t>
            </a:r>
            <a:endParaRPr lang="es-SV" sz="2000" dirty="0" smtClean="0">
              <a:solidFill>
                <a:schemeClr val="tx2">
                  <a:lumMod val="75000"/>
                </a:schemeClr>
              </a:solidFill>
              <a:latin typeface="Arial" pitchFamily="34" charset="0"/>
              <a:cs typeface="Arial" pitchFamily="34" charset="0"/>
            </a:endParaRPr>
          </a:p>
          <a:p>
            <a:pPr marL="0" indent="0" fontAlgn="base">
              <a:spcBef>
                <a:spcPct val="0"/>
              </a:spcBef>
              <a:spcAft>
                <a:spcPct val="0"/>
              </a:spcAft>
              <a:buNone/>
            </a:pPr>
            <a:r>
              <a:rPr lang="es-SV" sz="2000" dirty="0" smtClean="0">
                <a:solidFill>
                  <a:schemeClr val="tx2">
                    <a:lumMod val="75000"/>
                  </a:schemeClr>
                </a:solidFill>
                <a:latin typeface="Arial" pitchFamily="34" charset="0"/>
                <a:cs typeface="Arial" pitchFamily="34" charset="0"/>
              </a:rPr>
              <a:t>NOEL </a:t>
            </a:r>
            <a:r>
              <a:rPr lang="es-SV" sz="2000" dirty="0" smtClean="0">
                <a:solidFill>
                  <a:schemeClr val="tx2">
                    <a:lumMod val="75000"/>
                  </a:schemeClr>
                </a:solidFill>
                <a:latin typeface="Arial" pitchFamily="34" charset="0"/>
                <a:cs typeface="Arial" pitchFamily="34" charset="0"/>
              </a:rPr>
              <a:t>HUMBERTO BELTRAN REYES		BR09003</a:t>
            </a:r>
            <a:endParaRPr lang="es-SV" sz="2000" dirty="0" smtClean="0">
              <a:solidFill>
                <a:schemeClr val="tx2">
                  <a:lumMod val="75000"/>
                </a:schemeClr>
              </a:solidFill>
              <a:latin typeface="Arial" pitchFamily="34" charset="0"/>
              <a:cs typeface="Arial" pitchFamily="34" charset="0"/>
            </a:endParaRPr>
          </a:p>
          <a:p>
            <a:pPr marL="0" indent="0" fontAlgn="base">
              <a:spcBef>
                <a:spcPct val="0"/>
              </a:spcBef>
              <a:spcAft>
                <a:spcPct val="0"/>
              </a:spcAft>
              <a:buNone/>
            </a:pPr>
            <a:r>
              <a:rPr lang="es-SV" sz="2000" dirty="0" smtClean="0">
                <a:solidFill>
                  <a:schemeClr val="tx2">
                    <a:lumMod val="75000"/>
                  </a:schemeClr>
                </a:solidFill>
                <a:latin typeface="Arial" pitchFamily="34" charset="0"/>
                <a:cs typeface="Arial" pitchFamily="34" charset="0"/>
              </a:rPr>
              <a:t>DANIEL ANTONIO MARTINEZ PEREZ		MP09008</a:t>
            </a:r>
          </a:p>
          <a:p>
            <a:pPr marL="0" indent="0" fontAlgn="base">
              <a:spcBef>
                <a:spcPct val="0"/>
              </a:spcBef>
              <a:spcAft>
                <a:spcPct val="0"/>
              </a:spcAft>
              <a:buNone/>
            </a:pPr>
            <a:endParaRPr lang="es-SV" sz="2000" dirty="0">
              <a:solidFill>
                <a:schemeClr val="tx2">
                  <a:lumMod val="75000"/>
                </a:schemeClr>
              </a:solidFill>
              <a:latin typeface="Arial" pitchFamily="34" charset="0"/>
              <a:cs typeface="Arial" pitchFamily="34" charset="0"/>
            </a:endParaRPr>
          </a:p>
          <a:p>
            <a:pPr marL="0" indent="0" algn="r">
              <a:lnSpc>
                <a:spcPct val="150000"/>
              </a:lnSpc>
              <a:buNone/>
            </a:pPr>
            <a:endParaRPr lang="es-SV" sz="2000" dirty="0" smtClean="0">
              <a:solidFill>
                <a:schemeClr val="tx2">
                  <a:lumMod val="75000"/>
                </a:schemeClr>
              </a:solidFill>
              <a:latin typeface="Arial" pitchFamily="34" charset="0"/>
              <a:cs typeface="Arial" pitchFamily="34" charset="0"/>
            </a:endParaRPr>
          </a:p>
          <a:p>
            <a:pPr marL="0" indent="0" algn="r">
              <a:lnSpc>
                <a:spcPct val="150000"/>
              </a:lnSpc>
              <a:buNone/>
            </a:pPr>
            <a:r>
              <a:rPr lang="es-SV" sz="2000" dirty="0" smtClean="0">
                <a:solidFill>
                  <a:schemeClr val="tx2">
                    <a:lumMod val="75000"/>
                  </a:schemeClr>
                </a:solidFill>
                <a:latin typeface="Arial" pitchFamily="34" charset="0"/>
                <a:cs typeface="Arial" pitchFamily="34" charset="0"/>
              </a:rPr>
              <a:t>Ciudad </a:t>
            </a:r>
            <a:r>
              <a:rPr lang="es-SV" sz="2000" dirty="0">
                <a:solidFill>
                  <a:schemeClr val="tx2">
                    <a:lumMod val="75000"/>
                  </a:schemeClr>
                </a:solidFill>
                <a:latin typeface="Arial" pitchFamily="34" charset="0"/>
                <a:cs typeface="Arial" pitchFamily="34" charset="0"/>
              </a:rPr>
              <a:t>Universitaria, octubre de 2013</a:t>
            </a:r>
            <a:endParaRPr lang="es-SV" sz="2000" i="1" dirty="0">
              <a:solidFill>
                <a:schemeClr val="tx2">
                  <a:lumMod val="75000"/>
                </a:schemeClr>
              </a:solidFill>
              <a:latin typeface="Arial" pitchFamily="34" charset="0"/>
              <a:cs typeface="Arial" pitchFamily="34" charset="0"/>
            </a:endParaRPr>
          </a:p>
          <a:p>
            <a:pPr marL="0" indent="0">
              <a:buNone/>
            </a:pPr>
            <a:endParaRPr lang="es-SV" sz="2000" dirty="0">
              <a:solidFill>
                <a:schemeClr val="tx2">
                  <a:lumMod val="75000"/>
                </a:schemeClr>
              </a:solidFill>
            </a:endParaRPr>
          </a:p>
        </p:txBody>
      </p:sp>
      <p:pic>
        <p:nvPicPr>
          <p:cNvPr id="5" name="Picture 1" descr="Description: http://t0.gstatic.com/images?q=tbn:ANd9GcRxEv9r3i5_7z1AH2ECpRalXUWPqNS-d7xn7PFMYocuxynHAmlN8w">
            <a:hlinkClick r:id="rId2"/>
          </p:cNvPr>
          <p:cNvPicPr/>
          <p:nvPr/>
        </p:nvPicPr>
        <p:blipFill>
          <a:blip r:embed="rId3" cstate="print"/>
          <a:srcRect l="10417" r="14285"/>
          <a:stretch>
            <a:fillRect/>
          </a:stretch>
        </p:blipFill>
        <p:spPr bwMode="auto">
          <a:xfrm>
            <a:off x="0" y="0"/>
            <a:ext cx="1066800" cy="962025"/>
          </a:xfrm>
          <a:prstGeom prst="rect">
            <a:avLst/>
          </a:prstGeom>
          <a:noFill/>
          <a:ln w="9525">
            <a:noFill/>
            <a:miter lim="800000"/>
            <a:headEnd/>
            <a:tailEnd/>
          </a:ln>
        </p:spPr>
      </p:pic>
      <p:pic>
        <p:nvPicPr>
          <p:cNvPr id="6" name="Picture 2" descr="Description: http://t1.gstatic.com/images?q=tbn:ANd9GcSxYn3qkY563mbfWETQNe1aQdf72DmIaQdlOEynbklbdFV8k2B_Ug">
            <a:hlinkClick r:id="rId4"/>
          </p:cNvPr>
          <p:cNvPicPr/>
          <p:nvPr/>
        </p:nvPicPr>
        <p:blipFill>
          <a:blip r:embed="rId5" cstate="print"/>
          <a:srcRect/>
          <a:stretch>
            <a:fillRect/>
          </a:stretch>
        </p:blipFill>
        <p:spPr bwMode="auto">
          <a:xfrm>
            <a:off x="8153400" y="-15123"/>
            <a:ext cx="990600" cy="914400"/>
          </a:xfrm>
          <a:prstGeom prst="rect">
            <a:avLst/>
          </a:prstGeom>
          <a:noFill/>
          <a:ln w="9525">
            <a:noFill/>
            <a:miter lim="800000"/>
            <a:headEnd/>
            <a:tailEnd/>
          </a:ln>
        </p:spPr>
      </p:pic>
    </p:spTree>
    <p:extLst>
      <p:ext uri="{BB962C8B-B14F-4D97-AF65-F5344CB8AC3E}">
        <p14:creationId xmlns:p14="http://schemas.microsoft.com/office/powerpoint/2010/main" val="166221206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SV" dirty="0" smtClean="0"/>
              <a:t>Participación del perito contable en la vista publica</a:t>
            </a:r>
            <a:endParaRPr lang="es-SV" dirty="0"/>
          </a:p>
        </p:txBody>
      </p:sp>
      <p:sp>
        <p:nvSpPr>
          <p:cNvPr id="3" name="2 Marcador de contenido"/>
          <p:cNvSpPr>
            <a:spLocks noGrp="1"/>
          </p:cNvSpPr>
          <p:nvPr>
            <p:ph sz="quarter" idx="13"/>
          </p:nvPr>
        </p:nvSpPr>
        <p:spPr/>
        <p:txBody>
          <a:bodyPr>
            <a:normAutofit/>
          </a:bodyPr>
          <a:lstStyle/>
          <a:p>
            <a:pPr marL="0" indent="0" algn="just">
              <a:buNone/>
            </a:pPr>
            <a:r>
              <a:rPr lang="es-SV" dirty="0" smtClean="0"/>
              <a:t>Según el Art. 366 El perito es citado a la vista publica por el Secretario del Tribunal.</a:t>
            </a:r>
          </a:p>
          <a:p>
            <a:pPr marL="0" indent="0" algn="just">
              <a:buNone/>
            </a:pPr>
            <a:r>
              <a:rPr lang="es-SV" dirty="0" smtClean="0"/>
              <a:t>Además el art. 375 núm. 3. Da a entender que la presencia del perito en la audiencia es muy importante, cuando la participación del mismo  sea indispensable</a:t>
            </a:r>
          </a:p>
          <a:p>
            <a:pPr marL="0" indent="0" algn="just">
              <a:buNone/>
            </a:pPr>
            <a:endParaRPr lang="es-SV" dirty="0"/>
          </a:p>
          <a:p>
            <a:pPr marL="0" indent="0" algn="just">
              <a:buNone/>
            </a:pPr>
            <a:r>
              <a:rPr lang="es-SV" b="1" dirty="0"/>
              <a:t>Art. 387.-</a:t>
            </a:r>
            <a:r>
              <a:rPr lang="es-SV" dirty="0"/>
              <a:t>La declaración del perito estará referida al contenido del dictamen y a sus conclusiones, en forma de opinión. Previo a que el perito declare, si es necesario, se dará lectura al respectivo informe escrito.</a:t>
            </a:r>
          </a:p>
          <a:p>
            <a:pPr marL="0" indent="0" algn="just">
              <a:buNone/>
            </a:pPr>
            <a:r>
              <a:rPr lang="es-SV" dirty="0" smtClean="0"/>
              <a:t>Durante </a:t>
            </a:r>
            <a:r>
              <a:rPr lang="es-SV" dirty="0"/>
              <a:t>el interrogatorio el perito podrá consultar documentos, notas escritas, publicaciones, y apoyarse en soportes gráficos o audiovisuales que le permitan responder las preguntas formuladas.</a:t>
            </a:r>
          </a:p>
          <a:p>
            <a:pPr marL="0" indent="0" algn="just">
              <a:buNone/>
            </a:pPr>
            <a:endParaRPr lang="es-SV" dirty="0"/>
          </a:p>
        </p:txBody>
      </p:sp>
      <p:pic>
        <p:nvPicPr>
          <p:cNvPr id="8195"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67025" y="4621785"/>
            <a:ext cx="3409950" cy="149400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89595064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SV" dirty="0" smtClean="0"/>
              <a:t>Dictamen o informe del peritaje</a:t>
            </a:r>
            <a:endParaRPr lang="es-SV" dirty="0"/>
          </a:p>
        </p:txBody>
      </p:sp>
      <p:sp>
        <p:nvSpPr>
          <p:cNvPr id="3" name="2 Marcador de contenido"/>
          <p:cNvSpPr>
            <a:spLocks noGrp="1"/>
          </p:cNvSpPr>
          <p:nvPr>
            <p:ph sz="quarter" idx="13"/>
          </p:nvPr>
        </p:nvSpPr>
        <p:spPr/>
        <p:txBody>
          <a:bodyPr/>
          <a:lstStyle/>
          <a:p>
            <a:pPr marL="0" indent="0">
              <a:buNone/>
            </a:pPr>
            <a:r>
              <a:rPr lang="es-SV" b="1" dirty="0"/>
              <a:t>Art. 236.- </a:t>
            </a:r>
            <a:r>
              <a:rPr lang="es-SV" dirty="0"/>
              <a:t>El dictamen pericial se expedirá por escrito o se hará constar en acta, y contendrá en cuanto sea posible:</a:t>
            </a:r>
          </a:p>
          <a:p>
            <a:r>
              <a:rPr lang="es-SV" dirty="0"/>
              <a:t>1) La descripción de la persona, objeto, sustancia o hecho examinado, tal como han sido observados.</a:t>
            </a:r>
          </a:p>
          <a:p>
            <a:r>
              <a:rPr lang="es-SV" dirty="0"/>
              <a:t>2) Las cuestiones objeto del peritaje y una relación detallada de las operaciones, de su resultado y la fecha en que se practicaron.</a:t>
            </a:r>
          </a:p>
          <a:p>
            <a:r>
              <a:rPr lang="es-SV" dirty="0"/>
              <a:t>3) Las conclusiones que formulen los peritos.</a:t>
            </a:r>
          </a:p>
          <a:p>
            <a:r>
              <a:rPr lang="es-SV" dirty="0"/>
              <a:t>4) Cualquier otro dato útil surgido de la pericia y las investigaciones complementarias que recomienden la profesión, ciencia, arte u oficio, dentro de cuya especialidad se ha realizado.</a:t>
            </a:r>
          </a:p>
          <a:p>
            <a:pPr marL="0" indent="0">
              <a:buNone/>
            </a:pPr>
            <a:r>
              <a:rPr lang="es-SV" b="1" dirty="0"/>
              <a:t>Art. 237.-</a:t>
            </a:r>
            <a:r>
              <a:rPr lang="es-SV" dirty="0"/>
              <a:t>El Juez o Tribunal podrá ordenar que el dictamen pericial sea ampliado o que se rinda con mayor claridad, o que se expliquen ciertos conceptos que se consideren oscuros.</a:t>
            </a:r>
          </a:p>
          <a:p>
            <a:pPr marL="0" indent="0">
              <a:buNone/>
            </a:pPr>
            <a:endParaRPr lang="es-SV" dirty="0"/>
          </a:p>
        </p:txBody>
      </p:sp>
      <p:pic>
        <p:nvPicPr>
          <p:cNvPr id="921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812360" y="5418859"/>
            <a:ext cx="1238250" cy="13906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18230931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SV" dirty="0" smtClean="0"/>
              <a:t>Utilidad del trabajo del auditor</a:t>
            </a:r>
            <a:endParaRPr lang="es-SV" dirty="0"/>
          </a:p>
        </p:txBody>
      </p:sp>
      <p:sp>
        <p:nvSpPr>
          <p:cNvPr id="3" name="2 Marcador de contenido"/>
          <p:cNvSpPr>
            <a:spLocks noGrp="1"/>
          </p:cNvSpPr>
          <p:nvPr>
            <p:ph sz="quarter" idx="13"/>
          </p:nvPr>
        </p:nvSpPr>
        <p:spPr/>
        <p:txBody>
          <a:bodyPr/>
          <a:lstStyle/>
          <a:p>
            <a:pPr marL="0" indent="0" algn="just">
              <a:buNone/>
            </a:pPr>
            <a:endParaRPr lang="es-SV" b="1" dirty="0" smtClean="0"/>
          </a:p>
          <a:p>
            <a:pPr marL="0" indent="0" algn="just">
              <a:buNone/>
            </a:pPr>
            <a:r>
              <a:rPr lang="es-SV" b="1" dirty="0" smtClean="0"/>
              <a:t>Art</a:t>
            </a:r>
            <a:r>
              <a:rPr lang="es-SV" b="1" dirty="0"/>
              <a:t>. 177.- </a:t>
            </a:r>
            <a:r>
              <a:rPr lang="es-SV" dirty="0"/>
              <a:t>Será admisible la prueba que resulte útil para la averiguación de la verdad y pertinente por referirse directa o indirectamente a los hechos y circunstancias objeto del juicio, a la identidad y responsabilidad penal del imputado o a la credibilidad de los testigos o peritos.</a:t>
            </a:r>
          </a:p>
          <a:p>
            <a:pPr marL="0" indent="0" algn="just">
              <a:buNone/>
            </a:pPr>
            <a:endParaRPr lang="es-SV" dirty="0" smtClean="0"/>
          </a:p>
          <a:p>
            <a:pPr marL="0" indent="0" algn="just">
              <a:buNone/>
            </a:pPr>
            <a:r>
              <a:rPr lang="es-SV" dirty="0"/>
              <a:t>El trabajo del auditor en los procesos judiciales es muy importante ya que los resultados pueden ser utilizados como pruebas durante el proceso. Por tanto el trabajo del auditor tiene que desempeñarse con mucha responsabilidad y </a:t>
            </a:r>
            <a:r>
              <a:rPr lang="es-SV" dirty="0" smtClean="0"/>
              <a:t>además con la practica </a:t>
            </a:r>
            <a:r>
              <a:rPr lang="es-SV" dirty="0"/>
              <a:t>de </a:t>
            </a:r>
            <a:r>
              <a:rPr lang="es-SV" dirty="0" smtClean="0"/>
              <a:t>la Ética.</a:t>
            </a:r>
            <a:endParaRPr lang="es-SV" dirty="0"/>
          </a:p>
          <a:p>
            <a:pPr marL="0" indent="0" algn="just">
              <a:buNone/>
            </a:pPr>
            <a:endParaRPr lang="es-SV" dirty="0"/>
          </a:p>
        </p:txBody>
      </p:sp>
      <p:pic>
        <p:nvPicPr>
          <p:cNvPr id="1024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71838" y="4437112"/>
            <a:ext cx="2600325" cy="17621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2287629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SV" dirty="0" smtClean="0"/>
              <a:t>Implicaciones de falsedad</a:t>
            </a:r>
            <a:endParaRPr lang="es-SV" dirty="0"/>
          </a:p>
        </p:txBody>
      </p:sp>
      <p:sp>
        <p:nvSpPr>
          <p:cNvPr id="3" name="2 Marcador de contenido"/>
          <p:cNvSpPr>
            <a:spLocks noGrp="1"/>
          </p:cNvSpPr>
          <p:nvPr>
            <p:ph sz="quarter" idx="13"/>
          </p:nvPr>
        </p:nvSpPr>
        <p:spPr/>
        <p:txBody>
          <a:bodyPr/>
          <a:lstStyle/>
          <a:p>
            <a:pPr marL="0" indent="0" algn="just">
              <a:buNone/>
            </a:pPr>
            <a:r>
              <a:rPr lang="es-SV" dirty="0" smtClean="0"/>
              <a:t>La participación del Perito Contable dentro de los procesos judiciales requiere que este realice su trabajo de forma ética, responsable, diligente y honesta, de tal forma que su participación no de lugar a sanciones por  infracciones que el auditor cometa al realizar el trabajo o cuando presente el informe.</a:t>
            </a:r>
            <a:endParaRPr lang="es-SV" dirty="0"/>
          </a:p>
          <a:p>
            <a:pPr marL="0" indent="0" algn="just">
              <a:buNone/>
            </a:pPr>
            <a:endParaRPr lang="es-SV" b="1" dirty="0"/>
          </a:p>
          <a:p>
            <a:pPr marL="0" indent="0" algn="just">
              <a:buNone/>
            </a:pPr>
            <a:r>
              <a:rPr lang="es-SV" b="1" dirty="0" smtClean="0"/>
              <a:t>Art</a:t>
            </a:r>
            <a:r>
              <a:rPr lang="es-SV" b="1" dirty="0"/>
              <a:t>. 379.- </a:t>
            </a:r>
            <a:r>
              <a:rPr lang="es-SV" dirty="0"/>
              <a:t>Si durante la audiencia se comete un delito de acción pública o una falta, el </a:t>
            </a:r>
            <a:r>
              <a:rPr lang="es-SV" dirty="0" smtClean="0"/>
              <a:t>tribunal levantará </a:t>
            </a:r>
            <a:r>
              <a:rPr lang="es-SV" dirty="0"/>
              <a:t>un acta y ordenará la detención del imputado cuando corresponda, quien será puesto a la </a:t>
            </a:r>
            <a:r>
              <a:rPr lang="es-SV" dirty="0" smtClean="0"/>
              <a:t>orden de </a:t>
            </a:r>
            <a:r>
              <a:rPr lang="es-SV" dirty="0"/>
              <a:t>la Fiscalía General de la República junto con las copias y los antecedentes necesarios para el </a:t>
            </a:r>
            <a:r>
              <a:rPr lang="es-SV" dirty="0" smtClean="0"/>
              <a:t>ejercicio de </a:t>
            </a:r>
            <a:r>
              <a:rPr lang="es-SV" dirty="0"/>
              <a:t>la acción penal.</a:t>
            </a:r>
          </a:p>
        </p:txBody>
      </p:sp>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500438" y="4293096"/>
            <a:ext cx="2143125" cy="21431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68365685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8 Subtítulo"/>
          <p:cNvSpPr>
            <a:spLocks noGrp="1"/>
          </p:cNvSpPr>
          <p:nvPr>
            <p:ph type="subTitle" idx="1"/>
          </p:nvPr>
        </p:nvSpPr>
        <p:spPr>
          <a:xfrm>
            <a:off x="1187624" y="2790070"/>
            <a:ext cx="6400800" cy="1752600"/>
          </a:xfrm>
        </p:spPr>
        <p:txBody>
          <a:bodyPr>
            <a:normAutofit/>
          </a:bodyPr>
          <a:lstStyle/>
          <a:p>
            <a:r>
              <a:rPr lang="es-SV" sz="2000" dirty="0" smtClean="0"/>
              <a:t>PARTICIPACION DEL CONTADOR PUBLICO COMO PERITO CONTABLE EN LOS PROCESOS JUDICIALES.</a:t>
            </a:r>
            <a:endParaRPr lang="es-SV" sz="2000" dirty="0"/>
          </a:p>
        </p:txBody>
      </p:sp>
      <p:sp>
        <p:nvSpPr>
          <p:cNvPr id="8" name="7 Título"/>
          <p:cNvSpPr>
            <a:spLocks noGrp="1"/>
          </p:cNvSpPr>
          <p:nvPr>
            <p:ph type="ctrTitle"/>
          </p:nvPr>
        </p:nvSpPr>
        <p:spPr>
          <a:xfrm>
            <a:off x="685800" y="1124744"/>
            <a:ext cx="7772400" cy="1470025"/>
          </a:xfrm>
        </p:spPr>
        <p:txBody>
          <a:bodyPr/>
          <a:lstStyle/>
          <a:p>
            <a:r>
              <a:rPr lang="es-SV" sz="4400" dirty="0" smtClean="0"/>
              <a:t>AUDITORIA FORENCE</a:t>
            </a:r>
            <a:endParaRPr lang="es-SV" sz="4400"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527884" y="4077072"/>
            <a:ext cx="2088232" cy="263945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57525095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SV" dirty="0" smtClean="0"/>
              <a:t>Bases aplicables a la auditoria forense</a:t>
            </a:r>
            <a:endParaRPr lang="es-SV" dirty="0"/>
          </a:p>
        </p:txBody>
      </p:sp>
      <p:pic>
        <p:nvPicPr>
          <p:cNvPr id="1026" name="Picture 2" descr="http://www.lainu.cl/imagenes/NORMAS%20INTERNACIONALES%20DE%20AUDITOR-2006.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rot="21208523">
            <a:off x="917683" y="2229640"/>
            <a:ext cx="1872208" cy="2959953"/>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http://tienda.imcp.org.mx/images/P/009324.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131840" y="2564904"/>
            <a:ext cx="2113307" cy="2880320"/>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http://www.leslibros.com/catalog/images/antiguo-libro-con-tapa-ciega_472.jpg"/>
          <p:cNvPicPr>
            <a:picLocks noChangeAspect="1" noChangeArrowheads="1"/>
          </p:cNvPicPr>
          <p:nvPr/>
        </p:nvPicPr>
        <p:blipFill rotWithShape="1">
          <a:blip r:embed="rId4">
            <a:extLst>
              <a:ext uri="{BEBA8EAE-BF5A-486C-A8C5-ECC9F3942E4B}">
                <a14:imgProps xmlns:a14="http://schemas.microsoft.com/office/drawing/2010/main">
                  <a14:imgLayer r:embed="rId5">
                    <a14:imgEffect>
                      <a14:backgroundRemoval t="0" b="100000" l="799" r="98403"/>
                    </a14:imgEffect>
                  </a14:imgLayer>
                </a14:imgProps>
              </a:ext>
              <a:ext uri="{28A0092B-C50C-407E-A947-70E740481C1C}">
                <a14:useLocalDpi xmlns:a14="http://schemas.microsoft.com/office/drawing/2010/main" val="0"/>
              </a:ext>
            </a:extLst>
          </a:blip>
          <a:srcRect/>
          <a:stretch/>
        </p:blipFill>
        <p:spPr bwMode="auto">
          <a:xfrm>
            <a:off x="5245147" y="1929476"/>
            <a:ext cx="3522892" cy="3168352"/>
          </a:xfrm>
          <a:prstGeom prst="rect">
            <a:avLst/>
          </a:prstGeom>
          <a:noFill/>
          <a:ln>
            <a:noFill/>
          </a:ln>
          <a:extLst>
            <a:ext uri="{909E8E84-426E-40DD-AFC4-6F175D3DCCD1}">
              <a14:hiddenFill xmlns:a14="http://schemas.microsoft.com/office/drawing/2010/main">
                <a:solidFill>
                  <a:srgbClr val="FFFFFF"/>
                </a:solidFill>
              </a14:hiddenFill>
            </a:ext>
          </a:extLst>
        </p:spPr>
      </p:pic>
      <p:sp>
        <p:nvSpPr>
          <p:cNvPr id="4" name="3 CuadroTexto"/>
          <p:cNvSpPr txBox="1"/>
          <p:nvPr/>
        </p:nvSpPr>
        <p:spPr>
          <a:xfrm rot="20595108">
            <a:off x="6172071" y="2238455"/>
            <a:ext cx="1800200" cy="1754326"/>
          </a:xfrm>
          <a:prstGeom prst="rect">
            <a:avLst/>
          </a:prstGeom>
          <a:noFill/>
        </p:spPr>
        <p:txBody>
          <a:bodyPr wrap="square" rtlCol="0">
            <a:spAutoFit/>
          </a:bodyPr>
          <a:lstStyle/>
          <a:p>
            <a:pPr algn="ctr"/>
            <a:r>
              <a:rPr lang="es-SV" dirty="0" smtClean="0">
                <a:solidFill>
                  <a:schemeClr val="bg1"/>
                </a:solidFill>
                <a:latin typeface="Algerian" pitchFamily="82" charset="0"/>
              </a:rPr>
              <a:t>Ley reguladora del ejercicio de la contaduría publica</a:t>
            </a:r>
            <a:endParaRPr lang="es-SV" dirty="0">
              <a:solidFill>
                <a:schemeClr val="bg1"/>
              </a:solidFill>
              <a:latin typeface="Algerian" pitchFamily="82" charset="0"/>
            </a:endParaRPr>
          </a:p>
        </p:txBody>
      </p:sp>
    </p:spTree>
    <p:extLst>
      <p:ext uri="{BB962C8B-B14F-4D97-AF65-F5344CB8AC3E}">
        <p14:creationId xmlns:p14="http://schemas.microsoft.com/office/powerpoint/2010/main" val="326698556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SV" dirty="0" smtClean="0"/>
              <a:t>Auditoria forense</a:t>
            </a:r>
            <a:endParaRPr lang="es-SV" dirty="0"/>
          </a:p>
        </p:txBody>
      </p:sp>
      <p:sp>
        <p:nvSpPr>
          <p:cNvPr id="3" name="2 Marcador de contenido"/>
          <p:cNvSpPr>
            <a:spLocks noGrp="1"/>
          </p:cNvSpPr>
          <p:nvPr>
            <p:ph sz="quarter" idx="13"/>
          </p:nvPr>
        </p:nvSpPr>
        <p:spPr>
          <a:xfrm>
            <a:off x="609600" y="1600200"/>
            <a:ext cx="7924800" cy="3701008"/>
          </a:xfrm>
        </p:spPr>
        <p:txBody>
          <a:bodyPr>
            <a:normAutofit/>
          </a:bodyPr>
          <a:lstStyle/>
          <a:p>
            <a:pPr marL="0" indent="0" algn="just">
              <a:buNone/>
            </a:pPr>
            <a:r>
              <a:rPr lang="es-SV" sz="1800" dirty="0"/>
              <a:t>Cuando en la ejecución de labores de auditoría </a:t>
            </a:r>
            <a:r>
              <a:rPr lang="es-SV" sz="1800" dirty="0" smtClean="0"/>
              <a:t>se </a:t>
            </a:r>
            <a:r>
              <a:rPr lang="es-SV" sz="1800" dirty="0"/>
              <a:t>detecten fraudes financieros significativos; y, se deba </a:t>
            </a:r>
            <a:r>
              <a:rPr lang="es-SV" sz="1800" dirty="0" smtClean="0"/>
              <a:t> </a:t>
            </a:r>
            <a:r>
              <a:rPr lang="es-SV" sz="1800" dirty="0"/>
              <a:t>o desee </a:t>
            </a:r>
            <a:r>
              <a:rPr lang="es-SV" sz="1800" dirty="0" smtClean="0"/>
              <a:t>profundizar </a:t>
            </a:r>
            <a:r>
              <a:rPr lang="es-SV" sz="1800" dirty="0"/>
              <a:t>sobre ellos, se está incursionando en la denominada auditoría forense. La  investigación de un fraude financiero será obligatoria dependiendo de: 1) el tipo de fraude; 2) el entorno en el que fue cometido </a:t>
            </a:r>
            <a:r>
              <a:rPr lang="es-SV" sz="1800" dirty="0" smtClean="0"/>
              <a:t>; </a:t>
            </a:r>
            <a:r>
              <a:rPr lang="es-SV" sz="1800" dirty="0"/>
              <a:t>y, 3) la legislación aplicable.  Un trabajo de auditoría forense también puede iniciar directamente sin necesidad de una auditoría previa de otra clase, por ejemplo en el caso de existir denuncias específicas.</a:t>
            </a:r>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57550" y="4077072"/>
            <a:ext cx="2628900" cy="17430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5319093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SV" dirty="0" smtClean="0"/>
              <a:t>¿Cómo participa el contador publico en los procesos judiciales?</a:t>
            </a:r>
            <a:endParaRPr lang="es-SV" dirty="0"/>
          </a:p>
        </p:txBody>
      </p:sp>
      <p:sp>
        <p:nvSpPr>
          <p:cNvPr id="3" name="2 Marcador de contenido"/>
          <p:cNvSpPr>
            <a:spLocks noGrp="1"/>
          </p:cNvSpPr>
          <p:nvPr>
            <p:ph sz="quarter" idx="13"/>
          </p:nvPr>
        </p:nvSpPr>
        <p:spPr/>
        <p:txBody>
          <a:bodyPr/>
          <a:lstStyle/>
          <a:p>
            <a:pPr marL="0" indent="0" algn="ctr">
              <a:buNone/>
            </a:pPr>
            <a:r>
              <a:rPr lang="es-SV" b="1" dirty="0" smtClean="0"/>
              <a:t>Los Contadores Públicos puede participar como Consultores Técnicos</a:t>
            </a:r>
          </a:p>
          <a:p>
            <a:pPr marL="0" indent="0">
              <a:buNone/>
            </a:pPr>
            <a:endParaRPr lang="es-SV" dirty="0"/>
          </a:p>
          <a:p>
            <a:pPr marL="0" indent="0" algn="just">
              <a:buNone/>
            </a:pPr>
            <a:r>
              <a:rPr lang="es-SV" b="1" dirty="0"/>
              <a:t>Art. </a:t>
            </a:r>
            <a:r>
              <a:rPr lang="es-SV" b="1" dirty="0" smtClean="0"/>
              <a:t>128. código procesal penal.- </a:t>
            </a:r>
            <a:r>
              <a:rPr lang="es-SV" dirty="0"/>
              <a:t>Si alguna de las partes considera necesario ser asistida por un consultor, en una ciencia, arte o técnica, lo solicitará al juez su </a:t>
            </a:r>
            <a:r>
              <a:rPr lang="es-SV" dirty="0" smtClean="0"/>
              <a:t>autorización.</a:t>
            </a:r>
          </a:p>
          <a:p>
            <a:pPr marL="0" indent="0" algn="just">
              <a:buNone/>
            </a:pPr>
            <a:r>
              <a:rPr lang="es-SV" dirty="0" smtClean="0"/>
              <a:t>En </a:t>
            </a:r>
            <a:r>
              <a:rPr lang="es-SV" dirty="0"/>
              <a:t>las audiencias podrán acompañar a la parte con quien colaboran y auxiliarla en los actos propios de su función. Los peritos permanentes no podrán ser consultores técnicos.</a:t>
            </a:r>
          </a:p>
          <a:p>
            <a:endParaRPr lang="es-SV"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98050" y="3717032"/>
            <a:ext cx="2619375" cy="17430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33348265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SV" dirty="0" smtClean="0"/>
              <a:t>Por que el contador publico puede ser perito</a:t>
            </a:r>
            <a:endParaRPr lang="es-SV" dirty="0"/>
          </a:p>
        </p:txBody>
      </p:sp>
      <p:sp>
        <p:nvSpPr>
          <p:cNvPr id="3" name="2 Marcador de contenido"/>
          <p:cNvSpPr>
            <a:spLocks noGrp="1"/>
          </p:cNvSpPr>
          <p:nvPr>
            <p:ph sz="quarter" idx="13"/>
          </p:nvPr>
        </p:nvSpPr>
        <p:spPr/>
        <p:txBody>
          <a:bodyPr>
            <a:normAutofit fontScale="92500" lnSpcReduction="10000"/>
          </a:bodyPr>
          <a:lstStyle/>
          <a:p>
            <a:pPr marL="0" indent="0" algn="just">
              <a:buNone/>
            </a:pPr>
            <a:r>
              <a:rPr lang="es-SV" dirty="0"/>
              <a:t>Los peritos serán de dos clases: Permanentes o </a:t>
            </a:r>
            <a:r>
              <a:rPr lang="es-SV" dirty="0" smtClean="0"/>
              <a:t>accidentales</a:t>
            </a:r>
          </a:p>
          <a:p>
            <a:pPr marL="0" indent="0" algn="just">
              <a:buNone/>
            </a:pPr>
            <a:endParaRPr lang="es-SV" b="1" dirty="0" smtClean="0"/>
          </a:p>
          <a:p>
            <a:pPr marL="0" indent="0" algn="just">
              <a:buNone/>
            </a:pPr>
            <a:r>
              <a:rPr lang="es-SV" b="1" dirty="0" smtClean="0"/>
              <a:t>Art</a:t>
            </a:r>
            <a:r>
              <a:rPr lang="es-SV" b="1" dirty="0"/>
              <a:t>. 227.- </a:t>
            </a:r>
            <a:r>
              <a:rPr lang="es-SV" dirty="0"/>
              <a:t>Los peritos deberán tener título en la materia a que pertenezca el punto sobre el que han de pronunciarse, siempre que la profesión, arte o técnica estén reglamentadas. En caso contrario, podrá designarse a personas de idoneidad manifiesta.</a:t>
            </a:r>
          </a:p>
          <a:p>
            <a:pPr marL="0" indent="0" algn="just">
              <a:buNone/>
            </a:pPr>
            <a:endParaRPr lang="es-SV" dirty="0" smtClean="0"/>
          </a:p>
          <a:p>
            <a:pPr marL="0" indent="0" algn="just">
              <a:buNone/>
            </a:pPr>
            <a:r>
              <a:rPr lang="es-SV" dirty="0" smtClean="0"/>
              <a:t>El Contador tiene:</a:t>
            </a:r>
            <a:endParaRPr lang="es-SV" dirty="0"/>
          </a:p>
          <a:p>
            <a:pPr algn="just"/>
            <a:r>
              <a:rPr lang="es-SV" dirty="0" smtClean="0"/>
              <a:t>Titulo de Licenciado en Contaduría Pública.</a:t>
            </a:r>
          </a:p>
          <a:p>
            <a:pPr algn="just"/>
            <a:r>
              <a:rPr lang="es-SV" dirty="0" smtClean="0"/>
              <a:t>Profesión esta reglamentada por Ley Reguladora del Ejercicio de la Contaduría Publica </a:t>
            </a:r>
          </a:p>
          <a:p>
            <a:pPr algn="just"/>
            <a:r>
              <a:rPr lang="es-SV" dirty="0" smtClean="0"/>
              <a:t>Profesión supervisada </a:t>
            </a:r>
            <a:r>
              <a:rPr lang="es-SV" dirty="0"/>
              <a:t>por  Consejo de Vigilancia de la Profesión de la Contaduría Pública y Auditoria</a:t>
            </a:r>
          </a:p>
          <a:p>
            <a:pPr marL="0" indent="0" algn="just">
              <a:buNone/>
            </a:pPr>
            <a:r>
              <a:rPr lang="es-SV" dirty="0" smtClean="0"/>
              <a:t>Por tanto el Contador Publico cumple los requisitos para tener la calidad de Perito, en este caso Perito Contable.</a:t>
            </a:r>
            <a:endParaRPr lang="es-SV" dirty="0"/>
          </a:p>
        </p:txBody>
      </p:sp>
    </p:spTree>
    <p:extLst>
      <p:ext uri="{BB962C8B-B14F-4D97-AF65-F5344CB8AC3E}">
        <p14:creationId xmlns:p14="http://schemas.microsoft.com/office/powerpoint/2010/main" val="201995331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SV" dirty="0" smtClean="0"/>
              <a:t>Nombramiento de los peritos</a:t>
            </a:r>
            <a:endParaRPr lang="es-SV" dirty="0"/>
          </a:p>
        </p:txBody>
      </p:sp>
      <p:sp>
        <p:nvSpPr>
          <p:cNvPr id="3" name="2 Marcador de contenido"/>
          <p:cNvSpPr>
            <a:spLocks noGrp="1"/>
          </p:cNvSpPr>
          <p:nvPr>
            <p:ph sz="quarter" idx="13"/>
          </p:nvPr>
        </p:nvSpPr>
        <p:spPr>
          <a:xfrm>
            <a:off x="609600" y="1600200"/>
            <a:ext cx="7924800" cy="1684784"/>
          </a:xfrm>
        </p:spPr>
        <p:txBody>
          <a:bodyPr/>
          <a:lstStyle/>
          <a:p>
            <a:pPr marL="0" indent="0">
              <a:buNone/>
            </a:pPr>
            <a:r>
              <a:rPr lang="es-SV" b="1" dirty="0"/>
              <a:t>Art. 226.</a:t>
            </a:r>
            <a:r>
              <a:rPr lang="es-SV" dirty="0"/>
              <a:t>- El juez o tribunal ordenará peritajes, cuando para descubrir o valorar un elemento de prueba, sea necesario o conveniente poseer conocimientos especiales en alguna ciencia, arte o técnica.</a:t>
            </a:r>
          </a:p>
          <a:p>
            <a:pPr marL="0" indent="0">
              <a:buNone/>
            </a:pPr>
            <a:r>
              <a:rPr lang="es-SV" dirty="0"/>
              <a:t>En los actos urgentes de comprobación que no requieran autorización judicial el fiscal podrá disponer el auxilio de peritos.</a:t>
            </a:r>
          </a:p>
          <a:p>
            <a:pPr marL="0" indent="0">
              <a:buNone/>
            </a:pPr>
            <a:endParaRPr lang="es-SV" dirty="0"/>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338513" y="3212976"/>
            <a:ext cx="2466975" cy="18478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31738000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SV" dirty="0"/>
              <a:t>Nombramiento </a:t>
            </a:r>
            <a:r>
              <a:rPr lang="es-SV" dirty="0" smtClean="0"/>
              <a:t>y notificación de </a:t>
            </a:r>
            <a:r>
              <a:rPr lang="es-SV" dirty="0"/>
              <a:t>los peritos</a:t>
            </a:r>
          </a:p>
        </p:txBody>
      </p:sp>
      <p:sp>
        <p:nvSpPr>
          <p:cNvPr id="3" name="2 Marcador de contenido"/>
          <p:cNvSpPr>
            <a:spLocks noGrp="1"/>
          </p:cNvSpPr>
          <p:nvPr>
            <p:ph sz="quarter" idx="13"/>
          </p:nvPr>
        </p:nvSpPr>
        <p:spPr/>
        <p:txBody>
          <a:bodyPr/>
          <a:lstStyle/>
          <a:p>
            <a:pPr marL="0" indent="0" algn="just">
              <a:buNone/>
            </a:pPr>
            <a:r>
              <a:rPr lang="es-SV" b="1" dirty="0"/>
              <a:t>Art. 231.- </a:t>
            </a:r>
            <a:r>
              <a:rPr lang="es-SV" dirty="0"/>
              <a:t>El juez o tribunal designará un perito, salvo que estime necesario nombrar </a:t>
            </a:r>
            <a:r>
              <a:rPr lang="es-SV" dirty="0" smtClean="0"/>
              <a:t>otros.</a:t>
            </a:r>
          </a:p>
          <a:p>
            <a:pPr marL="0" indent="0" algn="just">
              <a:buNone/>
            </a:pPr>
            <a:r>
              <a:rPr lang="es-SV" dirty="0" smtClean="0"/>
              <a:t>La </a:t>
            </a:r>
            <a:r>
              <a:rPr lang="es-SV" dirty="0"/>
              <a:t>realización de la diligencia será notificada a las partes con la indicación de los puntos de </a:t>
            </a:r>
            <a:r>
              <a:rPr lang="es-SV" dirty="0" smtClean="0"/>
              <a:t>pericia y </a:t>
            </a:r>
            <a:r>
              <a:rPr lang="es-SV" dirty="0"/>
              <a:t>del nombre del perito.</a:t>
            </a:r>
          </a:p>
          <a:p>
            <a:pPr marL="0" indent="0" algn="just">
              <a:buNone/>
            </a:pPr>
            <a:endParaRPr lang="es-SV" dirty="0" smtClean="0"/>
          </a:p>
          <a:p>
            <a:pPr marL="0" indent="0" algn="just">
              <a:buNone/>
            </a:pPr>
            <a:r>
              <a:rPr lang="es-SV" b="1" dirty="0"/>
              <a:t>Art. 232.-</a:t>
            </a:r>
            <a:r>
              <a:rPr lang="es-SV" dirty="0"/>
              <a:t>En el término de tres días a partir de la notificación, las partes podrán proponer a </a:t>
            </a:r>
            <a:r>
              <a:rPr lang="es-SV" dirty="0" smtClean="0"/>
              <a:t>su costa </a:t>
            </a:r>
            <a:r>
              <a:rPr lang="es-SV" dirty="0"/>
              <a:t>otro perito.</a:t>
            </a:r>
          </a:p>
          <a:p>
            <a:pPr marL="0" indent="0" algn="just">
              <a:buNone/>
            </a:pPr>
            <a:r>
              <a:rPr lang="es-SV" dirty="0"/>
              <a:t>También podrán proponer puntos de pericia distintos u objetar los propuestos por el juez </a:t>
            </a:r>
            <a:r>
              <a:rPr lang="es-SV" dirty="0" smtClean="0"/>
              <a:t>o tribunal</a:t>
            </a:r>
            <a:r>
              <a:rPr lang="es-SV" dirty="0"/>
              <a:t>. Este resolverá de inmediato, sin recurso alguno.</a:t>
            </a:r>
          </a:p>
          <a:p>
            <a:pPr marL="0" indent="0" algn="just">
              <a:buNone/>
            </a:pPr>
            <a:endParaRPr lang="es-SV" dirty="0"/>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164425" y="4365104"/>
            <a:ext cx="2847975" cy="1600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17354595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SV" dirty="0" smtClean="0"/>
              <a:t>Alcance y plazos del  peritaje</a:t>
            </a:r>
            <a:endParaRPr lang="es-SV" dirty="0"/>
          </a:p>
        </p:txBody>
      </p:sp>
      <p:sp>
        <p:nvSpPr>
          <p:cNvPr id="3" name="2 Marcador de contenido"/>
          <p:cNvSpPr>
            <a:spLocks noGrp="1"/>
          </p:cNvSpPr>
          <p:nvPr>
            <p:ph sz="quarter" idx="13"/>
          </p:nvPr>
        </p:nvSpPr>
        <p:spPr/>
        <p:txBody>
          <a:bodyPr/>
          <a:lstStyle/>
          <a:p>
            <a:pPr marL="0" indent="0" algn="just">
              <a:buNone/>
            </a:pPr>
            <a:r>
              <a:rPr lang="es-SV" b="1" dirty="0"/>
              <a:t>Art. 233.-</a:t>
            </a:r>
            <a:r>
              <a:rPr lang="es-SV" dirty="0"/>
              <a:t>El juez o fiscal que ordene la pericia formulará las cuestiones objeto del peritaje, fijará el plazo en que ha de realizarse y pondrá a disposición de los peritos las actuaciones y elementos necesarios para cumplir el acto.</a:t>
            </a:r>
          </a:p>
          <a:p>
            <a:pPr marL="0" indent="0" algn="just">
              <a:buNone/>
            </a:pPr>
            <a:endParaRPr lang="es-SV" dirty="0" smtClean="0"/>
          </a:p>
          <a:p>
            <a:pPr marL="0" indent="0" algn="just">
              <a:buNone/>
            </a:pPr>
            <a:r>
              <a:rPr lang="es-SV" b="1" dirty="0"/>
              <a:t>Art. 234.-</a:t>
            </a:r>
            <a:r>
              <a:rPr lang="es-SV" dirty="0"/>
              <a:t>Al practicar la pericia se procurará que los objetos a examinar sean en lo posible conservados, de modo que el peritaje pueda repetirse. </a:t>
            </a:r>
            <a:endParaRPr lang="es-SV" dirty="0" smtClean="0"/>
          </a:p>
          <a:p>
            <a:pPr marL="0" indent="0" algn="just">
              <a:buNone/>
            </a:pPr>
            <a:endParaRPr lang="es-SV" dirty="0"/>
          </a:p>
          <a:p>
            <a:pPr marL="0" indent="0" algn="just">
              <a:buNone/>
            </a:pPr>
            <a:r>
              <a:rPr lang="es-SV" dirty="0" smtClean="0"/>
              <a:t>Por tanto los objetivos de la auditoria, el alcance y el plazo en que debe de realizarse la misma será fijada por el juez o el fiscal que este a cargo y que solicite el peritaje. Además el auditor deberá hacer su trabajo con la documentación que le fue entregada teniendo el cuidad de no alterarla o perderla.</a:t>
            </a:r>
            <a:endParaRPr lang="es-SV" dirty="0"/>
          </a:p>
        </p:txBody>
      </p:sp>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585473" y="5046696"/>
            <a:ext cx="2552700" cy="17907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386823193"/>
      </p:ext>
    </p:extLst>
  </p:cSld>
  <p:clrMapOvr>
    <a:masterClrMapping/>
  </p:clrMapOvr>
</p:sld>
</file>

<file path=ppt/theme/theme1.xml><?xml version="1.0" encoding="utf-8"?>
<a:theme xmlns:a="http://schemas.openxmlformats.org/drawingml/2006/main" name="Horizonte">
  <a:themeElements>
    <a:clrScheme name="Horizonte">
      <a:dk1>
        <a:srgbClr val="000000"/>
      </a:dk1>
      <a:lt1>
        <a:srgbClr val="FFFFFF"/>
      </a:lt1>
      <a:dk2>
        <a:srgbClr val="1F2123"/>
      </a:dk2>
      <a:lt2>
        <a:srgbClr val="DC9E1F"/>
      </a:lt2>
      <a:accent1>
        <a:srgbClr val="7E97AD"/>
      </a:accent1>
      <a:accent2>
        <a:srgbClr val="CC8E60"/>
      </a:accent2>
      <a:accent3>
        <a:srgbClr val="7A6A60"/>
      </a:accent3>
      <a:accent4>
        <a:srgbClr val="B4936D"/>
      </a:accent4>
      <a:accent5>
        <a:srgbClr val="67787B"/>
      </a:accent5>
      <a:accent6>
        <a:srgbClr val="9D936F"/>
      </a:accent6>
      <a:hlink>
        <a:srgbClr val="646464"/>
      </a:hlink>
      <a:folHlink>
        <a:srgbClr val="969696"/>
      </a:folHlink>
    </a:clrScheme>
    <a:fontScheme name="Horizonte">
      <a:majorFont>
        <a:latin typeface="Arial Narrow"/>
        <a:ea typeface=""/>
        <a:cs typeface=""/>
        <a:font script="Jpan" typeface="HGｺﾞｼｯｸM"/>
        <a:font script="Hang" typeface="HY얕은샘물M"/>
        <a:font script="Hans" typeface="方正姚体"/>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Arial Narrow"/>
        <a:ea typeface=""/>
        <a:cs typeface=""/>
        <a:font script="Jpan" typeface="HGｺﾞｼｯｸM"/>
        <a:font script="Hang" typeface="HY얕은샘물M"/>
        <a:font script="Hans" typeface="方正姚体"/>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Horizonte">
      <a:fillStyleLst>
        <a:solidFill>
          <a:schemeClr val="phClr"/>
        </a:solidFill>
        <a:gradFill rotWithShape="1">
          <a:gsLst>
            <a:gs pos="0">
              <a:schemeClr val="phClr">
                <a:tint val="83000"/>
                <a:shade val="100000"/>
                <a:satMod val="100000"/>
              </a:schemeClr>
            </a:gs>
            <a:gs pos="100000">
              <a:schemeClr val="phClr">
                <a:tint val="61000"/>
                <a:alpha val="100000"/>
                <a:satMod val="200000"/>
              </a:schemeClr>
            </a:gs>
          </a:gsLst>
          <a:path path="circle">
            <a:fillToRect l="100000" t="100000" r="100000" b="100000"/>
          </a:path>
        </a:gradFill>
        <a:gradFill rotWithShape="1">
          <a:gsLst>
            <a:gs pos="0">
              <a:schemeClr val="phClr">
                <a:shade val="85000"/>
              </a:schemeClr>
            </a:gs>
            <a:gs pos="100000">
              <a:schemeClr val="phClr">
                <a:tint val="90000"/>
                <a:alpha val="100000"/>
                <a:satMod val="200000"/>
              </a:schemeClr>
            </a:gs>
          </a:gsLst>
          <a:path path="circle">
            <a:fillToRect l="100000" t="100000" r="100000" b="100000"/>
          </a:path>
        </a:gradFill>
      </a:fillStyleLst>
      <a:lnStyleLst>
        <a:ln w="9525" cap="flat" cmpd="sng" algn="ctr">
          <a:solidFill>
            <a:schemeClr val="phClr"/>
          </a:solidFill>
          <a:prstDash val="solid"/>
        </a:ln>
        <a:ln w="10795" cap="flat" cmpd="sng" algn="ctr">
          <a:solidFill>
            <a:schemeClr val="phClr"/>
          </a:solidFill>
          <a:prstDash val="solid"/>
        </a:ln>
        <a:ln w="15240" cap="flat" cmpd="sng" algn="ctr">
          <a:solidFill>
            <a:schemeClr val="phClr">
              <a:tint val="25000"/>
              <a:alpha val="25000"/>
            </a:schemeClr>
          </a:solidFill>
          <a:prstDash val="solid"/>
        </a:ln>
      </a:lnStyleLst>
      <a:effectStyleLst>
        <a:effectStyle>
          <a:effectLst>
            <a:outerShdw blurRad="38100" dist="25400" dir="5400000" rotWithShape="0">
              <a:srgbClr val="000000">
                <a:alpha val="40000"/>
              </a:srgbClr>
            </a:outerShdw>
          </a:effectLst>
        </a:effectStyle>
        <a:effectStyle>
          <a:effectLst>
            <a:outerShdw blurRad="50800" dist="42924" dir="5400000" rotWithShape="0">
              <a:srgbClr val="000000">
                <a:alpha val="40000"/>
              </a:srgbClr>
            </a:outerShdw>
          </a:effectLst>
        </a:effectStyle>
        <a:effectStyle>
          <a:effectLst>
            <a:outerShdw blurRad="50800" dist="25400" dir="5400000" rotWithShape="0">
              <a:srgbClr val="000000">
                <a:alpha val="40000"/>
              </a:srgbClr>
            </a:outerShdw>
          </a:effectLst>
          <a:scene3d>
            <a:camera prst="orthographicFront">
              <a:rot lat="0" lon="0" rev="0"/>
            </a:camera>
            <a:lightRig rig="flat" dir="t">
              <a:rot lat="0" lon="0" rev="3600000"/>
            </a:lightRig>
          </a:scene3d>
          <a:sp3d prstMaterial="flat">
            <a:bevelT w="34925" h="47625" prst="coolSlant"/>
          </a:sp3d>
        </a:effectStyle>
      </a:effectStyleLst>
      <a:bgFillStyleLst>
        <a:solidFill>
          <a:schemeClr val="phClr"/>
        </a:solidFill>
        <a:gradFill rotWithShape="1">
          <a:gsLst>
            <a:gs pos="0">
              <a:schemeClr val="phClr">
                <a:tint val="96000"/>
                <a:shade val="100000"/>
                <a:alpha val="100000"/>
                <a:satMod val="140000"/>
              </a:schemeClr>
            </a:gs>
            <a:gs pos="31000">
              <a:schemeClr val="phClr">
                <a:tint val="100000"/>
                <a:shade val="90000"/>
                <a:alpha val="100000"/>
              </a:schemeClr>
            </a:gs>
            <a:gs pos="100000">
              <a:schemeClr val="phClr">
                <a:tint val="100000"/>
                <a:shade val="80000"/>
                <a:alpha val="100000"/>
              </a:schemeClr>
            </a:gs>
          </a:gsLst>
          <a:lin ang="5400000" scaled="0"/>
        </a:gradFill>
        <a:gradFill rotWithShape="1">
          <a:gsLst>
            <a:gs pos="0">
              <a:schemeClr val="phClr">
                <a:tint val="96000"/>
                <a:shade val="100000"/>
                <a:alpha val="100000"/>
                <a:satMod val="180000"/>
              </a:schemeClr>
            </a:gs>
            <a:gs pos="41000">
              <a:schemeClr val="phClr">
                <a:tint val="100000"/>
                <a:shade val="100000"/>
                <a:alpha val="100000"/>
                <a:satMod val="150000"/>
              </a:schemeClr>
            </a:gs>
            <a:gs pos="100000">
              <a:schemeClr val="phClr">
                <a:tint val="100000"/>
                <a:shade val="65000"/>
                <a:alpha val="100000"/>
              </a:schemeClr>
            </a:gs>
          </a:gsLst>
          <a:path path="circle">
            <a:fillToRect l="50000" t="80000" r="100000" b="10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Horizon</Template>
  <TotalTime>241</TotalTime>
  <Words>1087</Words>
  <Application>Microsoft Office PowerPoint</Application>
  <PresentationFormat>Presentación en pantalla (4:3)</PresentationFormat>
  <Paragraphs>81</Paragraphs>
  <Slides>13</Slides>
  <Notes>0</Notes>
  <HiddenSlides>0</HiddenSlides>
  <MMClips>0</MMClips>
  <ScaleCrop>false</ScaleCrop>
  <HeadingPairs>
    <vt:vector size="4" baseType="variant">
      <vt:variant>
        <vt:lpstr>Tema</vt:lpstr>
      </vt:variant>
      <vt:variant>
        <vt:i4>1</vt:i4>
      </vt:variant>
      <vt:variant>
        <vt:lpstr>Títulos de diapositiva</vt:lpstr>
      </vt:variant>
      <vt:variant>
        <vt:i4>13</vt:i4>
      </vt:variant>
    </vt:vector>
  </HeadingPairs>
  <TitlesOfParts>
    <vt:vector size="14" baseType="lpstr">
      <vt:lpstr>Horizonte</vt:lpstr>
      <vt:lpstr>UNIVERSIDAD DE EL SALVADOR FACULTAD DE ECONOMIA ESCUELA DE CONTADURIA PÚBLICA</vt:lpstr>
      <vt:lpstr>AUDITORIA FORENCE</vt:lpstr>
      <vt:lpstr>Bases aplicables a la auditoria forense</vt:lpstr>
      <vt:lpstr>Auditoria forense</vt:lpstr>
      <vt:lpstr>¿Cómo participa el contador publico en los procesos judiciales?</vt:lpstr>
      <vt:lpstr>Por que el contador publico puede ser perito</vt:lpstr>
      <vt:lpstr>Nombramiento de los peritos</vt:lpstr>
      <vt:lpstr>Nombramiento y notificación de los peritos</vt:lpstr>
      <vt:lpstr>Alcance y plazos del  peritaje</vt:lpstr>
      <vt:lpstr>Participación del perito contable en la vista publica</vt:lpstr>
      <vt:lpstr>Dictamen o informe del peritaje</vt:lpstr>
      <vt:lpstr>Utilidad del trabajo del auditor</vt:lpstr>
      <vt:lpstr>Implicaciones de falsedad</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AUDITORIA FORENCE</dc:title>
  <dc:creator>Home</dc:creator>
  <cp:lastModifiedBy>Jossy Presidente</cp:lastModifiedBy>
  <cp:revision>20</cp:revision>
  <dcterms:created xsi:type="dcterms:W3CDTF">2013-11-03T21:30:52Z</dcterms:created>
  <dcterms:modified xsi:type="dcterms:W3CDTF">2013-11-04T06:31:12Z</dcterms:modified>
</cp:coreProperties>
</file>