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s-S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876" y="10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2933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2925286"/>
            <a:ext cx="9144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514600" y="236220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>
              <a:spcBef>
                <a:spcPts val="400"/>
              </a:spcBef>
            </a:pPr>
            <a:endParaRPr lang="en-US" b="1" cap="all">
              <a:solidFill>
                <a:srgbClr val="000000"/>
              </a:solidFill>
              <a:cs typeface="Tunga" pitchFamily="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5400" y="3045460"/>
            <a:ext cx="4013200" cy="428625"/>
          </a:xfrm>
        </p:spPr>
        <p:txBody>
          <a:bodyPr tIns="0" anchor="t">
            <a:noAutofit/>
          </a:bodyPr>
          <a:lstStyle>
            <a:lvl1pPr marL="0" indent="0" algn="ctr">
              <a:buNone/>
              <a:defRPr sz="1600" b="0" i="0" cap="none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65400" y="2397760"/>
            <a:ext cx="4013200" cy="599440"/>
          </a:xfrm>
          <a:noFill/>
          <a:ln>
            <a:noFill/>
          </a:ln>
        </p:spPr>
        <p:txBody>
          <a:bodyPr bIns="0" anchor="b"/>
          <a:lstStyle>
            <a:lvl1pPr>
              <a:defRPr>
                <a:effectLst>
                  <a:glow rad="88900">
                    <a:schemeClr val="tx1">
                      <a:alpha val="60000"/>
                    </a:schemeClr>
                  </a:glow>
                </a:effectLst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F2151CCD-1B51-4C2C-9656-110D1978AD0A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11/11/2015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EA21F7-A9B7-4CFD-AF8B-60AA9B034C91}" type="slidenum">
              <a:rPr lang="es-ES" smtClean="0">
                <a:solidFill>
                  <a:srgbClr val="FFFFFF"/>
                </a:solidFill>
              </a:rPr>
              <a:pPr/>
              <a:t>‹Nº›</a:t>
            </a:fld>
            <a:endParaRPr lang="es-ES">
              <a:solidFill>
                <a:srgbClr val="FFFFFF"/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263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51CCD-1B51-4C2C-9656-110D1978AD0A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11/11/2015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A21F7-A9B7-4CFD-AF8B-60AA9B034C91}" type="slidenum">
              <a:rPr lang="es-ES" smtClean="0">
                <a:solidFill>
                  <a:srgbClr val="FFFFFF"/>
                </a:solidFill>
              </a:rPr>
              <a:pPr/>
              <a:t>‹Nº›</a:t>
            </a:fld>
            <a:endParaRPr lang="es-E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55748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 rot="5400000">
            <a:off x="4267200" y="3429000"/>
            <a:ext cx="6858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 bwMode="hidden">
          <a:xfrm>
            <a:off x="0" y="1"/>
            <a:ext cx="7696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629400" cy="50292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51CCD-1B51-4C2C-9656-110D1978AD0A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11/11/2015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A21F7-A9B7-4CFD-AF8B-60AA9B034C91}" type="slidenum">
              <a:rPr lang="es-ES" smtClean="0">
                <a:solidFill>
                  <a:srgbClr val="FFFFFF"/>
                </a:solidFill>
              </a:rPr>
              <a:pPr/>
              <a:t>‹Nº›</a:t>
            </a:fld>
            <a:endParaRPr lang="es-ES">
              <a:solidFill>
                <a:srgbClr val="FFFFFF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914401"/>
            <a:ext cx="926980" cy="50292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953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075176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2151CCD-1B51-4C2C-9656-110D1978AD0A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11/11/2015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AEA21F7-A9B7-4CFD-AF8B-60AA9B034C91}" type="slidenum">
              <a:rPr lang="es-ES" smtClean="0">
                <a:solidFill>
                  <a:srgbClr val="FFFFFF"/>
                </a:solidFill>
              </a:rPr>
              <a:pPr/>
              <a:t>‹Nº›</a:t>
            </a:fld>
            <a:endParaRPr lang="es-ES">
              <a:solidFill>
                <a:srgbClr val="FFFFFF"/>
              </a:solidFill>
            </a:endParaRP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69072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922776"/>
            <a:ext cx="9144000" cy="29352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921760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514600" y="336804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>
              <a:spcBef>
                <a:spcPts val="400"/>
              </a:spcBef>
            </a:pPr>
            <a:endParaRPr lang="en-US" b="1" cap="all">
              <a:solidFill>
                <a:srgbClr val="000000"/>
              </a:solidFill>
              <a:cs typeface="Tunga" pitchFamily="2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black">
          <a:xfrm>
            <a:off x="2529052" y="3367246"/>
            <a:ext cx="4085897" cy="706821"/>
          </a:xfrm>
          <a:prstGeom prst="rect">
            <a:avLst/>
          </a:prstGeom>
          <a:noFill/>
          <a:ln w="98425" cmpd="thinThick">
            <a:noFill/>
            <a:miter lim="800000"/>
          </a:ln>
        </p:spPr>
        <p:txBody>
          <a:bodyPr vert="horz" lIns="91440" tIns="45720" rIns="91440" bIns="0" rtlCol="0" anchor="b" anchorCtr="0">
            <a:normAutofit/>
          </a:bodyPr>
          <a:lstStyle>
            <a:lvl1pPr>
              <a:defRPr kumimoji="0" lang="en-US" sz="1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 bwMode="black">
          <a:xfrm>
            <a:off x="2518542" y="4084577"/>
            <a:ext cx="4106917" cy="397094"/>
          </a:xfrm>
        </p:spPr>
        <p:txBody>
          <a:bodyPr tIns="0" anchor="t" anchorCtr="0">
            <a:normAutofit/>
          </a:bodyPr>
          <a:lstStyle>
            <a:lvl1pPr marL="0" indent="0" algn="ctr">
              <a:buNone/>
              <a:def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51CCD-1B51-4C2C-9656-110D1978AD0A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11/11/2015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EA21F7-A9B7-4CFD-AF8B-60AA9B034C91}" type="slidenum">
              <a:rPr lang="es-ES" smtClean="0">
                <a:solidFill>
                  <a:srgbClr val="FFFFFF"/>
                </a:solidFill>
              </a:rPr>
              <a:pPr/>
              <a:t>‹Nº›</a:t>
            </a:fld>
            <a:endParaRPr lang="es-ES">
              <a:solidFill>
                <a:srgbClr val="FFFFFF"/>
              </a:solidFill>
            </a:endParaRP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3565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020824"/>
            <a:ext cx="4023360" cy="400507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5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020824"/>
            <a:ext cx="4023360" cy="400507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F2151CCD-1B51-4C2C-9656-110D1978AD0A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11/11/2015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AEA21F7-A9B7-4CFD-AF8B-60AA9B034C91}" type="slidenum">
              <a:rPr lang="es-ES" smtClean="0">
                <a:solidFill>
                  <a:srgbClr val="FFFFFF"/>
                </a:solidFill>
              </a:rPr>
              <a:pPr/>
              <a:t>‹Nº›</a:t>
            </a:fld>
            <a:endParaRPr lang="es-ES">
              <a:solidFill>
                <a:srgbClr val="FFFFFF"/>
              </a:solidFill>
            </a:endParaRP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7632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819400"/>
            <a:ext cx="4023360" cy="3209544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24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816352"/>
            <a:ext cx="4023360" cy="3209544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kern="1200" cap="none" spc="200" baseline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6344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i="0" kern="1200" cap="none" spc="200" baseline="0" dirty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Tx/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F2151CCD-1B51-4C2C-9656-110D1978AD0A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11/11/2015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AEA21F7-A9B7-4CFD-AF8B-60AA9B034C91}" type="slidenum">
              <a:rPr lang="es-ES" smtClean="0">
                <a:solidFill>
                  <a:srgbClr val="FFFFFF"/>
                </a:solidFill>
              </a:rPr>
              <a:pPr/>
              <a:t>‹Nº›</a:t>
            </a:fld>
            <a:endParaRPr lang="es-ES">
              <a:solidFill>
                <a:srgbClr val="FFFFFF"/>
              </a:solidFill>
            </a:endParaRP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000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51CCD-1B51-4C2C-9656-110D1978AD0A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11/11/2015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EA21F7-A9B7-4CFD-AF8B-60AA9B034C91}" type="slidenum">
              <a:rPr lang="es-ES" smtClean="0">
                <a:solidFill>
                  <a:srgbClr val="FFFFFF"/>
                </a:solidFill>
              </a:rPr>
              <a:pPr/>
              <a:t>‹Nº›</a:t>
            </a:fld>
            <a:endParaRPr lang="es-ES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4180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51CCD-1B51-4C2C-9656-110D1978AD0A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11/11/2015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EA21F7-A9B7-4CFD-AF8B-60AA9B034C91}" type="slidenum">
              <a:rPr lang="es-ES" smtClean="0">
                <a:solidFill>
                  <a:srgbClr val="FFFFFF"/>
                </a:solidFill>
              </a:rPr>
              <a:pPr/>
              <a:t>‹Nº›</a:t>
            </a:fld>
            <a:endParaRPr lang="es-ES">
              <a:solidFill>
                <a:srgbClr val="FFFFFF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4371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4"/>
          </p:nvPr>
        </p:nvSpPr>
        <p:spPr>
          <a:xfrm>
            <a:off x="1485900" y="1914525"/>
            <a:ext cx="6172200" cy="351091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7360" y="5513832"/>
            <a:ext cx="5669280" cy="548640"/>
          </a:xfrm>
        </p:spPr>
        <p:txBody>
          <a:bodyPr vert="horz" lIns="91440" tIns="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lang="en-US" sz="1400" b="0" i="0" kern="1200" cap="none" spc="0" baseline="0" smtClean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F2151CCD-1B51-4C2C-9656-110D1978AD0A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11/11/2015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AEA21F7-A9B7-4CFD-AF8B-60AA9B034C91}" type="slidenum">
              <a:rPr lang="es-ES" smtClean="0">
                <a:solidFill>
                  <a:srgbClr val="FFFFFF"/>
                </a:solidFill>
              </a:rPr>
              <a:pPr/>
              <a:t>‹Nº›</a:t>
            </a:fld>
            <a:endParaRPr lang="es-ES">
              <a:solidFill>
                <a:srgbClr val="FFFFFF"/>
              </a:solidFill>
            </a:endParaRPr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38259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52209" y="2026918"/>
            <a:ext cx="5439582" cy="3263750"/>
          </a:xfrm>
          <a:solidFill>
            <a:schemeClr val="tx1"/>
          </a:solidFill>
          <a:ln w="69850" cmpd="dbl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0" kern="1200" cap="none" spc="0" baseline="0" dirty="0">
                <a:solidFill>
                  <a:schemeClr val="bg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1737360" y="5516880"/>
            <a:ext cx="5669280" cy="548640"/>
          </a:xfrm>
        </p:spPr>
        <p:txBody>
          <a:bodyPr vert="horz" lIns="91440" tIns="0" rIns="9144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1400" b="0" i="0" kern="1200" cap="none" spc="30" baseline="0" smtClean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>
          <a:xfrm>
            <a:off x="2981325" y="273180"/>
            <a:ext cx="3181350" cy="292100"/>
          </a:xfrm>
        </p:spPr>
        <p:txBody>
          <a:bodyPr/>
          <a:lstStyle/>
          <a:p>
            <a:fld id="{F2151CCD-1B51-4C2C-9656-110D1978AD0A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11/11/2015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5"/>
          </p:nvPr>
        </p:nvSpPr>
        <p:spPr>
          <a:xfrm>
            <a:off x="4038600" y="6172200"/>
            <a:ext cx="1066800" cy="304800"/>
          </a:xfrm>
        </p:spPr>
        <p:txBody>
          <a:bodyPr/>
          <a:lstStyle/>
          <a:p>
            <a:fld id="{BAEA21F7-A9B7-4CFD-AF8B-60AA9B034C91}" type="slidenum">
              <a:rPr lang="es-ES" smtClean="0">
                <a:solidFill>
                  <a:srgbClr val="FFFFFF"/>
                </a:solidFill>
              </a:rPr>
              <a:pPr/>
              <a:t>‹Nº›</a:t>
            </a:fld>
            <a:endParaRPr lang="es-ES">
              <a:solidFill>
                <a:srgbClr val="FFFFFF"/>
              </a:solidFill>
            </a:endParaRP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>
          <a:xfrm>
            <a:off x="1447800" y="6486525"/>
            <a:ext cx="6248400" cy="292100"/>
          </a:xfrm>
        </p:spPr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28116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hidden">
          <a:xfrm>
            <a:off x="0" y="1335973"/>
            <a:ext cx="9144000" cy="55220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19301"/>
            <a:ext cx="8229600" cy="41173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81325" y="273180"/>
            <a:ext cx="318135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 b="0" cap="all" spc="300" baseline="0">
                <a:solidFill>
                  <a:schemeClr val="tx1"/>
                </a:solidFill>
              </a:defRPr>
            </a:lvl1pPr>
          </a:lstStyle>
          <a:p>
            <a:fld id="{2594B3E7-25E8-466B-AEE4-8CB5B2694677}" type="datetimeFigureOut">
              <a:rPr lang="es-ES" smtClean="0">
                <a:solidFill>
                  <a:srgbClr val="FFFFFF"/>
                </a:solidFill>
              </a:rPr>
              <a:pPr/>
              <a:t>11/11/2015</a:t>
            </a:fld>
            <a:endParaRPr lang="es-E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7800" y="6486525"/>
            <a:ext cx="62484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100" b="0" cap="all" spc="300" baseline="0">
                <a:solidFill>
                  <a:schemeClr val="tx1"/>
                </a:solidFill>
              </a:defRPr>
            </a:lvl1pPr>
          </a:lstStyle>
          <a:p>
            <a:endParaRPr lang="es-E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8600" y="6172200"/>
            <a:ext cx="1066800" cy="3048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>
            <a:normAutofit/>
          </a:bodyPr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fld id="{CDD5764D-48E1-4634-BA46-B8FB843783F2}" type="slidenum">
              <a:rPr lang="es-ES" smtClean="0">
                <a:solidFill>
                  <a:srgbClr val="FFFFFF"/>
                </a:solidFill>
              </a:rPr>
              <a:pPr/>
              <a:t>‹Nº›</a:t>
            </a:fld>
            <a:endParaRPr lang="es-ES">
              <a:solidFill>
                <a:srgbClr val="FFFFFF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331436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026123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ts val="400"/>
        </a:spcBef>
        <a:buNone/>
        <a:defRPr sz="1800" b="1" kern="1200" cap="all" spc="0" baseline="0">
          <a:solidFill>
            <a:schemeClr val="bg1">
              <a:lumMod val="75000"/>
              <a:lumOff val="25000"/>
            </a:schemeClr>
          </a:solidFill>
          <a:effectLst/>
          <a:latin typeface="+mj-lt"/>
          <a:ea typeface="+mj-ea"/>
          <a:cs typeface="Tunga" pitchFamily="2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FontTx/>
        <a:buNone/>
        <a:defRPr sz="20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 baseline="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contenido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algn="l"/>
            <a:r>
              <a:rPr lang="es-SV" dirty="0"/>
              <a:t>Dentro de la Base Legal aplicables a los trabajos de auditoría forense se encuentra: </a:t>
            </a:r>
            <a:endParaRPr lang="es-SV" dirty="0" smtClean="0"/>
          </a:p>
          <a:p>
            <a:pPr algn="l"/>
            <a:endParaRPr lang="es-SV" dirty="0" smtClean="0"/>
          </a:p>
          <a:p>
            <a:pPr marL="342900" indent="-342900" algn="l">
              <a:buFont typeface="Wingdings" pitchFamily="2" charset="2"/>
              <a:buChar char="Ø"/>
            </a:pPr>
            <a:r>
              <a:rPr lang="es-SV" dirty="0" smtClean="0"/>
              <a:t>Código </a:t>
            </a:r>
            <a:r>
              <a:rPr lang="es-SV" dirty="0"/>
              <a:t>Penal, </a:t>
            </a:r>
            <a:endParaRPr lang="es-SV" dirty="0" smtClean="0"/>
          </a:p>
          <a:p>
            <a:pPr marL="342900" indent="-342900" algn="l">
              <a:buFont typeface="Wingdings" pitchFamily="2" charset="2"/>
              <a:buChar char="Ø"/>
            </a:pPr>
            <a:r>
              <a:rPr lang="es-SV" dirty="0" smtClean="0"/>
              <a:t>Código </a:t>
            </a:r>
            <a:r>
              <a:rPr lang="es-SV" dirty="0"/>
              <a:t>Procesal </a:t>
            </a:r>
            <a:r>
              <a:rPr lang="es-SV" dirty="0" smtClean="0"/>
              <a:t>Penal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s-SV" dirty="0" smtClean="0"/>
              <a:t> </a:t>
            </a:r>
            <a:r>
              <a:rPr lang="es-SV" dirty="0"/>
              <a:t>Ley Reguladora del Ejercicio de la Contaduría Pública.</a:t>
            </a:r>
            <a:endParaRPr lang="es-ES" dirty="0"/>
          </a:p>
          <a:p>
            <a:pPr algn="l"/>
            <a:endParaRPr lang="es-ES" dirty="0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ASPECTOS TÉCNICOS Y LEGALES</a:t>
            </a:r>
            <a:endParaRPr lang="es-E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149080"/>
            <a:ext cx="2171700" cy="2114550"/>
          </a:xfrm>
          <a:prstGeom prst="rect">
            <a:avLst/>
          </a:prstGeom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4974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ASPECTOS TÉCNICOS Y LEGALES</a:t>
            </a:r>
            <a:endParaRPr lang="es-E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4" t="5194" r="1841" b="7025"/>
          <a:stretch/>
        </p:blipFill>
        <p:spPr bwMode="auto">
          <a:xfrm>
            <a:off x="179512" y="2420888"/>
            <a:ext cx="8600302" cy="32868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45721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ASPECTOS TÉCNICOS Y LEGALES</a:t>
            </a:r>
            <a:endParaRPr lang="es-E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96"/>
          <a:stretch/>
        </p:blipFill>
        <p:spPr bwMode="auto">
          <a:xfrm>
            <a:off x="539552" y="2564904"/>
            <a:ext cx="8027097" cy="23042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5303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ASPECTOS TÉCNICOS Y LEGALES</a:t>
            </a:r>
            <a:endParaRPr lang="es-E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0"/>
          <a:stretch/>
        </p:blipFill>
        <p:spPr bwMode="auto">
          <a:xfrm>
            <a:off x="234778" y="2363589"/>
            <a:ext cx="8470440" cy="29485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19617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contenido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algn="l"/>
            <a:r>
              <a:rPr lang="es-SV" dirty="0"/>
              <a:t>Dentro de la </a:t>
            </a:r>
            <a:r>
              <a:rPr lang="es-SV" dirty="0" smtClean="0"/>
              <a:t>Técnica aplicable </a:t>
            </a:r>
            <a:r>
              <a:rPr lang="es-SV" dirty="0"/>
              <a:t>a los trabajos de auditoría forense se encuentra: </a:t>
            </a:r>
            <a:endParaRPr lang="es-SV" dirty="0" smtClean="0"/>
          </a:p>
          <a:p>
            <a:pPr algn="l"/>
            <a:endParaRPr lang="es-SV" dirty="0" smtClean="0"/>
          </a:p>
          <a:p>
            <a:pPr marL="342900" indent="-342900" algn="l">
              <a:buFont typeface="Wingdings" pitchFamily="2" charset="2"/>
              <a:buChar char="Ø"/>
            </a:pPr>
            <a:r>
              <a:rPr lang="es-ES" dirty="0" smtClean="0"/>
              <a:t>Norma Internacional de Trabajo para Atestiguar 3000-3699 (NITA)</a:t>
            </a:r>
          </a:p>
          <a:p>
            <a:pPr marL="342900" indent="-342900" algn="l">
              <a:buFont typeface="Wingdings" pitchFamily="2" charset="2"/>
              <a:buChar char="Ø"/>
            </a:pPr>
            <a:endParaRPr lang="es-ES" dirty="0"/>
          </a:p>
          <a:p>
            <a:pPr algn="l"/>
            <a:r>
              <a:rPr lang="es-ES" dirty="0" smtClean="0"/>
              <a:t>Y retoma aspectos de las Normas Internacionales de Auditoría (NIA’S)</a:t>
            </a:r>
            <a:endParaRPr lang="es-ES" dirty="0"/>
          </a:p>
          <a:p>
            <a:pPr algn="l"/>
            <a:endParaRPr lang="es-ES" dirty="0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ASPECTOS TÉCNICOS Y LEGALES</a:t>
            </a:r>
            <a:endParaRPr lang="es-E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149080"/>
            <a:ext cx="2171700" cy="2114550"/>
          </a:xfrm>
          <a:prstGeom prst="rect">
            <a:avLst/>
          </a:prstGeom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47886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ckTie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BlackTi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20000"/>
              </a:schemeClr>
            </a:gs>
            <a:gs pos="30000">
              <a:schemeClr val="phClr">
                <a:tint val="61000"/>
                <a:satMod val="220000"/>
              </a:schemeClr>
            </a:gs>
            <a:gs pos="45000">
              <a:schemeClr val="phClr">
                <a:tint val="66000"/>
                <a:satMod val="240000"/>
              </a:schemeClr>
            </a:gs>
            <a:gs pos="55000">
              <a:schemeClr val="phClr">
                <a:tint val="66000"/>
                <a:satMod val="220000"/>
              </a:schemeClr>
            </a:gs>
            <a:gs pos="73000">
              <a:schemeClr val="phClr">
                <a:tint val="61000"/>
                <a:satMod val="220000"/>
              </a:schemeClr>
            </a:gs>
            <a:gs pos="100000">
              <a:schemeClr val="phClr">
                <a:tint val="45000"/>
                <a:satMod val="22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  <a:satMod val="110000"/>
              </a:schemeClr>
            </a:gs>
            <a:gs pos="30000">
              <a:schemeClr val="phClr">
                <a:shade val="90000"/>
                <a:satMod val="120000"/>
              </a:schemeClr>
            </a:gs>
            <a:gs pos="45000">
              <a:schemeClr val="phClr">
                <a:shade val="100000"/>
                <a:satMod val="128000"/>
              </a:schemeClr>
            </a:gs>
            <a:gs pos="55000">
              <a:schemeClr val="phClr">
                <a:shade val="100000"/>
                <a:satMod val="128000"/>
              </a:schemeClr>
            </a:gs>
            <a:gs pos="73000">
              <a:schemeClr val="phClr">
                <a:shade val="90000"/>
                <a:satMod val="120000"/>
              </a:schemeClr>
            </a:gs>
            <a:gs pos="100000">
              <a:schemeClr val="phClr">
                <a:shade val="63000"/>
                <a:satMod val="11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7150" dist="38100" dir="5400000" algn="br" rotWithShape="0">
              <a:srgbClr val="000000">
                <a:alpha val="5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1800000"/>
            </a:lightRig>
          </a:scene3d>
          <a:sp3d>
            <a:bevelT w="44450" h="3175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87</Words>
  <Application>Microsoft Office PowerPoint</Application>
  <PresentationFormat>Presentación en pantalla (4:3)</PresentationFormat>
  <Paragraphs>15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BlackTie</vt:lpstr>
      <vt:lpstr>ASPECTOS TÉCNICOS Y LEGALES</vt:lpstr>
      <vt:lpstr>ASPECTOS TÉCNICOS Y LEGALES</vt:lpstr>
      <vt:lpstr>ASPECTOS TÉCNICOS Y LEGALES</vt:lpstr>
      <vt:lpstr>ASPECTOS TÉCNICOS Y LEGALES</vt:lpstr>
      <vt:lpstr>ASPECTOS TÉCNICOS Y LEGALES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ASPECTOS TÉCNICOS Y LEGALES</dc:title>
  <dc:creator>Estudiante</dc:creator>
  <cp:lastModifiedBy>Estudiante</cp:lastModifiedBy>
  <cp:revision>1</cp:revision>
  <dcterms:created xsi:type="dcterms:W3CDTF">2015-11-11T23:59:37Z</dcterms:created>
  <dcterms:modified xsi:type="dcterms:W3CDTF">2015-11-12T00:00:07Z</dcterms:modified>
</cp:coreProperties>
</file>