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74" r:id="rId2"/>
    <p:sldId id="256" r:id="rId3"/>
    <p:sldId id="271" r:id="rId4"/>
    <p:sldId id="257" r:id="rId5"/>
    <p:sldId id="258" r:id="rId6"/>
    <p:sldId id="259" r:id="rId7"/>
    <p:sldId id="260" r:id="rId8"/>
    <p:sldId id="261" r:id="rId9"/>
    <p:sldId id="262" r:id="rId10"/>
    <p:sldId id="272" r:id="rId11"/>
    <p:sldId id="273" r:id="rId12"/>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9" d="100"/>
          <a:sy n="79" d="100"/>
        </p:scale>
        <p:origin x="16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306473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4205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D3F5159-10C4-4673-B013-7DF0A688E0BF}" type="slidenum">
              <a:rPr lang="es-SV" smtClean="0"/>
              <a:t>‹Nº›</a:t>
            </a:fld>
            <a:endParaRPr lang="es-SV"/>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74910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930364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13565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792537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39869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921351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296020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094108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266882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604F365-5CE2-45C3-BAE9-6D4DBB16A63E}" type="datetimeFigureOut">
              <a:rPr lang="es-SV" smtClean="0"/>
              <a:t>30/11/2015</a:t>
            </a:fld>
            <a:endParaRPr lang="es-SV"/>
          </a:p>
        </p:txBody>
      </p:sp>
      <p:sp>
        <p:nvSpPr>
          <p:cNvPr id="8" name="Footer Placeholder 7"/>
          <p:cNvSpPr>
            <a:spLocks noGrp="1"/>
          </p:cNvSpPr>
          <p:nvPr>
            <p:ph type="ftr" sz="quarter" idx="11"/>
          </p:nvPr>
        </p:nvSpPr>
        <p:spPr/>
        <p:txBody>
          <a:bodyPr/>
          <a:lstStyle/>
          <a:p>
            <a:endParaRPr lang="es-SV"/>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853019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04F365-5CE2-45C3-BAE9-6D4DBB16A63E}" type="datetimeFigureOut">
              <a:rPr lang="es-SV" smtClean="0"/>
              <a:t>30/11/2015</a:t>
            </a:fld>
            <a:endParaRPr lang="es-SV"/>
          </a:p>
        </p:txBody>
      </p:sp>
      <p:sp>
        <p:nvSpPr>
          <p:cNvPr id="4" name="Footer Placeholder 3"/>
          <p:cNvSpPr>
            <a:spLocks noGrp="1"/>
          </p:cNvSpPr>
          <p:nvPr>
            <p:ph type="ftr" sz="quarter" idx="11"/>
          </p:nvPr>
        </p:nvSpPr>
        <p:spPr/>
        <p:txBody>
          <a:bodyPr/>
          <a:lstStyle/>
          <a:p>
            <a:endParaRPr lang="es-SV"/>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542091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04F365-5CE2-45C3-BAE9-6D4DBB16A63E}" type="datetimeFigureOut">
              <a:rPr lang="es-SV" smtClean="0"/>
              <a:t>30/11/2015</a:t>
            </a:fld>
            <a:endParaRPr lang="es-SV"/>
          </a:p>
        </p:txBody>
      </p:sp>
      <p:sp>
        <p:nvSpPr>
          <p:cNvPr id="3" name="Footer Placeholder 2"/>
          <p:cNvSpPr>
            <a:spLocks noGrp="1"/>
          </p:cNvSpPr>
          <p:nvPr>
            <p:ph type="ftr" sz="quarter" idx="11"/>
          </p:nvPr>
        </p:nvSpPr>
        <p:spPr/>
        <p:txBody>
          <a:bodyPr/>
          <a:lstStyle/>
          <a:p>
            <a:endParaRPr lang="es-SV"/>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10757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21229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589659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604F365-5CE2-45C3-BAE9-6D4DBB16A63E}" type="datetimeFigureOut">
              <a:rPr lang="es-SV" smtClean="0"/>
              <a:t>30/11/2015</a:t>
            </a:fld>
            <a:endParaRPr lang="es-SV"/>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SV"/>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D3F5159-10C4-4673-B013-7DF0A688E0BF}" type="slidenum">
              <a:rPr lang="es-SV" smtClean="0"/>
              <a:t>‹Nº›</a:t>
            </a:fld>
            <a:endParaRPr lang="es-SV"/>
          </a:p>
        </p:txBody>
      </p:sp>
    </p:spTree>
    <p:extLst>
      <p:ext uri="{BB962C8B-B14F-4D97-AF65-F5344CB8AC3E}">
        <p14:creationId xmlns:p14="http://schemas.microsoft.com/office/powerpoint/2010/main" val="21323040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64895" y="577516"/>
            <a:ext cx="9639717" cy="5333706"/>
          </a:xfrm>
        </p:spPr>
        <p:txBody>
          <a:bodyPr>
            <a:normAutofit fontScale="85000" lnSpcReduction="20000"/>
          </a:bodyPr>
          <a:lstStyle/>
          <a:p>
            <a:pPr algn="ctr">
              <a:buNone/>
            </a:pPr>
            <a:endParaRPr lang="es-CR" sz="2000" b="1" dirty="0">
              <a:latin typeface="Algerian" pitchFamily="82" charset="0"/>
            </a:endParaRPr>
          </a:p>
          <a:p>
            <a:pPr algn="ctr">
              <a:buNone/>
            </a:pPr>
            <a:r>
              <a:rPr lang="es-CR" sz="2000" b="1" dirty="0">
                <a:latin typeface="Algerian" pitchFamily="82" charset="0"/>
              </a:rPr>
              <a:t>UNIVERSIDAD DE EL SALVADOR</a:t>
            </a:r>
            <a:endParaRPr lang="es-SV" sz="2000" dirty="0">
              <a:latin typeface="Algerian" pitchFamily="82" charset="0"/>
            </a:endParaRPr>
          </a:p>
          <a:p>
            <a:pPr algn="ctr">
              <a:buNone/>
            </a:pPr>
            <a:r>
              <a:rPr lang="es-CR" sz="2000" b="1" dirty="0">
                <a:latin typeface="Algerian" pitchFamily="82" charset="0"/>
              </a:rPr>
              <a:t>FACULTAD DE CIENCIAS ECONÓMICAS</a:t>
            </a:r>
            <a:endParaRPr lang="es-SV" sz="2000" dirty="0">
              <a:latin typeface="Algerian" pitchFamily="82" charset="0"/>
            </a:endParaRPr>
          </a:p>
          <a:p>
            <a:pPr algn="ctr">
              <a:buNone/>
            </a:pPr>
            <a:r>
              <a:rPr lang="es-CR" sz="2000" b="1" dirty="0">
                <a:latin typeface="Algerian" pitchFamily="82" charset="0"/>
              </a:rPr>
              <a:t>ESCUELA DE CONTADURÍA PÚBLICA</a:t>
            </a:r>
            <a:endParaRPr lang="es-SV" sz="2000" dirty="0">
              <a:latin typeface="Algerian" pitchFamily="82" charset="0"/>
            </a:endParaRPr>
          </a:p>
          <a:p>
            <a:pPr>
              <a:buNone/>
            </a:pPr>
            <a:endParaRPr lang="es-SV" dirty="0"/>
          </a:p>
          <a:p>
            <a:pPr algn="ctr">
              <a:buNone/>
            </a:pPr>
            <a:r>
              <a:rPr lang="es-MX" b="1" dirty="0"/>
              <a:t>Tema: </a:t>
            </a:r>
            <a:r>
              <a:rPr lang="es-MX" dirty="0"/>
              <a:t>Trabajo ex aula Unidad III Auditoría Forense</a:t>
            </a:r>
            <a:endParaRPr lang="es-SV" dirty="0"/>
          </a:p>
          <a:p>
            <a:pPr algn="ctr">
              <a:buNone/>
            </a:pPr>
            <a:r>
              <a:rPr lang="es-MX" b="1" dirty="0"/>
              <a:t>Asignatura: </a:t>
            </a:r>
            <a:r>
              <a:rPr lang="es-MX" dirty="0"/>
              <a:t>Seminario de auditoría	</a:t>
            </a:r>
            <a:endParaRPr lang="es-SV" dirty="0"/>
          </a:p>
          <a:p>
            <a:pPr algn="ctr">
              <a:buNone/>
            </a:pPr>
            <a:r>
              <a:rPr lang="es-MX" b="1" dirty="0"/>
              <a:t>Grupo Teórico:</a:t>
            </a:r>
            <a:r>
              <a:rPr lang="es-MX" dirty="0"/>
              <a:t> GT </a:t>
            </a:r>
            <a:r>
              <a:rPr lang="es-MX" dirty="0" smtClean="0"/>
              <a:t>03</a:t>
            </a:r>
            <a:endParaRPr lang="es-SV" dirty="0"/>
          </a:p>
          <a:p>
            <a:pPr algn="ctr">
              <a:buNone/>
            </a:pPr>
            <a:r>
              <a:rPr lang="es-MX" b="1" dirty="0"/>
              <a:t>Grupo de trabajo: </a:t>
            </a:r>
            <a:r>
              <a:rPr lang="es-MX" dirty="0" smtClean="0"/>
              <a:t>08</a:t>
            </a:r>
            <a:endParaRPr lang="es-SV" dirty="0"/>
          </a:p>
          <a:p>
            <a:pPr algn="ctr">
              <a:buNone/>
            </a:pPr>
            <a:r>
              <a:rPr lang="es-MX" b="1" dirty="0"/>
              <a:t>Catedrático:</a:t>
            </a:r>
            <a:r>
              <a:rPr lang="es-MX" dirty="0"/>
              <a:t> Lic. Javier Enrique Miranda Rivera</a:t>
            </a:r>
          </a:p>
          <a:p>
            <a:pPr>
              <a:buNone/>
            </a:pPr>
            <a:endParaRPr lang="es-MX" dirty="0"/>
          </a:p>
          <a:p>
            <a:pPr algn="ctr">
              <a:buNone/>
            </a:pPr>
            <a:r>
              <a:rPr lang="es-MX" b="1" dirty="0"/>
              <a:t>Presentado por:</a:t>
            </a:r>
            <a:r>
              <a:rPr lang="es-MX" dirty="0"/>
              <a:t>	</a:t>
            </a:r>
            <a:endParaRPr lang="es-SV" dirty="0"/>
          </a:p>
          <a:p>
            <a:pPr>
              <a:buNone/>
            </a:pPr>
            <a:r>
              <a:rPr lang="es-MX" b="1" dirty="0"/>
              <a:t>        Nombre</a:t>
            </a:r>
            <a:r>
              <a:rPr lang="es-SV" dirty="0"/>
              <a:t>                                                            </a:t>
            </a:r>
            <a:r>
              <a:rPr lang="es-MX" b="1" dirty="0"/>
              <a:t>Carnet</a:t>
            </a:r>
            <a:r>
              <a:rPr lang="es-SV" dirty="0"/>
              <a:t>                       </a:t>
            </a:r>
            <a:r>
              <a:rPr lang="es-MX" b="1" dirty="0"/>
              <a:t>Participación.</a:t>
            </a:r>
            <a:endParaRPr lang="es-SV" dirty="0"/>
          </a:p>
          <a:p>
            <a:pPr>
              <a:buNone/>
            </a:pPr>
            <a:r>
              <a:rPr lang="es-MX" dirty="0"/>
              <a:t>       </a:t>
            </a:r>
            <a:r>
              <a:rPr lang="es-MX" dirty="0" smtClean="0"/>
              <a:t>Carlos Humberto Guevara Martínez</a:t>
            </a:r>
            <a:r>
              <a:rPr lang="es-MX" dirty="0"/>
              <a:t>	   	</a:t>
            </a:r>
            <a:r>
              <a:rPr lang="es-MX" dirty="0" smtClean="0"/>
              <a:t>GM10074           </a:t>
            </a:r>
            <a:r>
              <a:rPr lang="es-SV" dirty="0"/>
              <a:t>		</a:t>
            </a:r>
            <a:r>
              <a:rPr lang="es-MX" dirty="0"/>
              <a:t>100%</a:t>
            </a:r>
            <a:endParaRPr lang="es-SV" dirty="0"/>
          </a:p>
          <a:p>
            <a:pPr>
              <a:buNone/>
            </a:pPr>
            <a:r>
              <a:rPr lang="es-MX" dirty="0"/>
              <a:t>       </a:t>
            </a:r>
            <a:r>
              <a:rPr lang="es-MX" dirty="0" smtClean="0"/>
              <a:t>Jorge Alfredo Cruz </a:t>
            </a:r>
            <a:r>
              <a:rPr lang="es-MX" dirty="0" err="1" smtClean="0"/>
              <a:t>Mejia</a:t>
            </a:r>
            <a:r>
              <a:rPr lang="es-MX" dirty="0" smtClean="0"/>
              <a:t>                      </a:t>
            </a:r>
            <a:r>
              <a:rPr lang="es-MX" dirty="0"/>
              <a:t>	</a:t>
            </a:r>
            <a:r>
              <a:rPr lang="es-MX" dirty="0" smtClean="0"/>
              <a:t>CM08015</a:t>
            </a:r>
            <a:r>
              <a:rPr lang="es-SV" dirty="0"/>
              <a:t>	</a:t>
            </a:r>
            <a:r>
              <a:rPr lang="es-SV" dirty="0" smtClean="0"/>
              <a:t>                  </a:t>
            </a:r>
            <a:r>
              <a:rPr lang="es-SV" dirty="0"/>
              <a:t>	</a:t>
            </a:r>
            <a:r>
              <a:rPr lang="es-MX" dirty="0"/>
              <a:t>100%</a:t>
            </a:r>
            <a:endParaRPr lang="es-SV" dirty="0"/>
          </a:p>
          <a:p>
            <a:pPr>
              <a:buNone/>
            </a:pPr>
            <a:r>
              <a:rPr lang="es-MX" dirty="0"/>
              <a:t>       </a:t>
            </a:r>
            <a:r>
              <a:rPr lang="es-MX" dirty="0" err="1" smtClean="0"/>
              <a:t>Leydi</a:t>
            </a:r>
            <a:r>
              <a:rPr lang="es-MX" dirty="0" smtClean="0"/>
              <a:t> </a:t>
            </a:r>
            <a:r>
              <a:rPr lang="es-MX" dirty="0" err="1" smtClean="0"/>
              <a:t>Crisitna</a:t>
            </a:r>
            <a:r>
              <a:rPr lang="es-MX" dirty="0" smtClean="0"/>
              <a:t> Amaya Ramos	</a:t>
            </a:r>
            <a:r>
              <a:rPr lang="es-SV" dirty="0"/>
              <a:t>		</a:t>
            </a:r>
            <a:r>
              <a:rPr lang="es-MX" dirty="0" smtClean="0"/>
              <a:t>AR05802</a:t>
            </a:r>
            <a:r>
              <a:rPr lang="es-SV" dirty="0"/>
              <a:t>	</a:t>
            </a:r>
            <a:r>
              <a:rPr lang="es-SV" dirty="0" smtClean="0"/>
              <a:t>                  </a:t>
            </a:r>
            <a:r>
              <a:rPr lang="es-SV" dirty="0"/>
              <a:t>	</a:t>
            </a:r>
            <a:r>
              <a:rPr lang="es-MX" dirty="0"/>
              <a:t>100%</a:t>
            </a:r>
            <a:endParaRPr lang="es-SV" dirty="0"/>
          </a:p>
          <a:p>
            <a:endParaRPr lang="es-SV" dirty="0"/>
          </a:p>
        </p:txBody>
      </p:sp>
      <p:pic>
        <p:nvPicPr>
          <p:cNvPr id="4" name="13 Imagen" descr="Descripción: ues.PNG"/>
          <p:cNvPicPr/>
          <p:nvPr/>
        </p:nvPicPr>
        <p:blipFill>
          <a:blip r:embed="rId2" cstate="print">
            <a:duotone>
              <a:schemeClr val="accent2">
                <a:shade val="45000"/>
                <a:satMod val="135000"/>
              </a:schemeClr>
              <a:prstClr val="white"/>
            </a:duotone>
          </a:blip>
          <a:stretch>
            <a:fillRect/>
          </a:stretch>
        </p:blipFill>
        <p:spPr>
          <a:xfrm>
            <a:off x="9426043" y="577516"/>
            <a:ext cx="1385570" cy="1543050"/>
          </a:xfrm>
          <a:prstGeom prst="rect">
            <a:avLst/>
          </a:prstGeom>
        </p:spPr>
      </p:pic>
    </p:spTree>
    <p:extLst>
      <p:ext uri="{BB962C8B-B14F-4D97-AF65-F5344CB8AC3E}">
        <p14:creationId xmlns:p14="http://schemas.microsoft.com/office/powerpoint/2010/main" val="12440973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359412"/>
            <a:ext cx="8911687" cy="1280890"/>
          </a:xfrm>
        </p:spPr>
        <p:txBody>
          <a:bodyPr/>
          <a:lstStyle/>
          <a:p>
            <a:r>
              <a:rPr lang="es-ES" dirty="0" smtClean="0"/>
              <a:t>VALORACION OFICIAL DE LA PRUEBA DOCUMENTAL</a:t>
            </a:r>
            <a:endParaRPr lang="es-SV" dirty="0"/>
          </a:p>
        </p:txBody>
      </p:sp>
      <p:sp>
        <p:nvSpPr>
          <p:cNvPr id="3" name="Marcador de contenido 2"/>
          <p:cNvSpPr>
            <a:spLocks noGrp="1"/>
          </p:cNvSpPr>
          <p:nvPr>
            <p:ph idx="1"/>
          </p:nvPr>
        </p:nvSpPr>
        <p:spPr>
          <a:xfrm>
            <a:off x="2589212" y="1652334"/>
            <a:ext cx="8915400" cy="4940972"/>
          </a:xfrm>
        </p:spPr>
        <p:txBody>
          <a:bodyPr/>
          <a:lstStyle/>
          <a:p>
            <a:pPr marL="0" indent="0">
              <a:lnSpc>
                <a:spcPct val="150000"/>
              </a:lnSpc>
              <a:buNone/>
            </a:pPr>
            <a:r>
              <a:rPr lang="es-SV" dirty="0"/>
              <a:t>La clasificación de los documentos públicos y privados, mencionados con anterioridad, es importante desde la perspectiva de la valoración o apreciación de la prueba documental.</a:t>
            </a:r>
          </a:p>
          <a:p>
            <a:r>
              <a:rPr lang="es-SV" dirty="0"/>
              <a:t>Conviene hacer una sustancial diferenciación entre el proceso civil y el proceso penal. En el proceso civil, en el que la prueba documental suelen ser determinante, la misma es la depreciación legal o tasada, como se infiere examinando las reglas que para su apreciación da el </a:t>
            </a:r>
            <a:r>
              <a:rPr lang="es-SV" i="1" dirty="0"/>
              <a:t>Código Civil y el Código de Procedimientos Civiles</a:t>
            </a:r>
            <a:r>
              <a:rPr lang="es-SV" i="1" dirty="0" smtClean="0"/>
              <a:t>.</a:t>
            </a:r>
          </a:p>
          <a:p>
            <a:endParaRPr lang="es-ES" i="1" dirty="0"/>
          </a:p>
          <a:p>
            <a:r>
              <a:rPr lang="es-SV" dirty="0"/>
              <a:t>En el proceso penal, donde no se persigue la verdad formal, si no la histórica o real, estas reglas no tienen  la fuerza vinculante que les otorga la legislación procesal civil. En aquel rige con toda fuerza el principio de la libre valoración de la prueba (art. 162 inc. Ultimo CPP)</a:t>
            </a:r>
          </a:p>
          <a:p>
            <a:endParaRPr lang="es-SV" dirty="0"/>
          </a:p>
        </p:txBody>
      </p:sp>
    </p:spTree>
    <p:extLst>
      <p:ext uri="{BB962C8B-B14F-4D97-AF65-F5344CB8AC3E}">
        <p14:creationId xmlns:p14="http://schemas.microsoft.com/office/powerpoint/2010/main" val="3914579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SV" dirty="0"/>
              <a:t>LA PRUEBA INFORMATICA</a:t>
            </a:r>
            <a:br>
              <a:rPr lang="es-SV" dirty="0"/>
            </a:br>
            <a:endParaRPr lang="es-SV" dirty="0"/>
          </a:p>
        </p:txBody>
      </p:sp>
      <p:sp>
        <p:nvSpPr>
          <p:cNvPr id="3" name="Marcador de contenido 2"/>
          <p:cNvSpPr>
            <a:spLocks noGrp="1"/>
          </p:cNvSpPr>
          <p:nvPr>
            <p:ph idx="1"/>
          </p:nvPr>
        </p:nvSpPr>
        <p:spPr/>
        <p:txBody>
          <a:bodyPr/>
          <a:lstStyle/>
          <a:p>
            <a:pPr>
              <a:lnSpc>
                <a:spcPct val="200000"/>
              </a:lnSpc>
            </a:pPr>
            <a:r>
              <a:rPr lang="es-SV" dirty="0"/>
              <a:t>Las unidades informáticas  de almacenamiento de datos contenidas contenida en las computadoras tienen como soporte físico una amplia gama de dispositivos llamadas comúnmente “unidades de almacenamiento de datos”, cuya función es el almacenamiento, protección y recuperación de los mismos.</a:t>
            </a:r>
            <a:endParaRPr lang="es-SV" dirty="0"/>
          </a:p>
        </p:txBody>
      </p:sp>
    </p:spTree>
    <p:extLst>
      <p:ext uri="{BB962C8B-B14F-4D97-AF65-F5344CB8AC3E}">
        <p14:creationId xmlns:p14="http://schemas.microsoft.com/office/powerpoint/2010/main" val="3146315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2107182"/>
            <a:ext cx="8915399" cy="2262781"/>
          </a:xfrm>
        </p:spPr>
        <p:txBody>
          <a:bodyPr>
            <a:normAutofit fontScale="90000"/>
          </a:bodyPr>
          <a:lstStyle/>
          <a:p>
            <a:r>
              <a:rPr lang="es-ES" dirty="0"/>
              <a:t>EXTENCION, PERTINENCIA Y VALORACION DE LA </a:t>
            </a:r>
            <a:r>
              <a:rPr lang="es-ES" dirty="0" smtClean="0"/>
              <a:t>PRUEBA</a:t>
            </a:r>
            <a:br>
              <a:rPr lang="es-ES" dirty="0" smtClean="0"/>
            </a:br>
            <a:r>
              <a:rPr lang="es-ES" sz="3600" dirty="0" smtClean="0"/>
              <a:t>(Referencia Legal El Salvador)</a:t>
            </a:r>
            <a:endParaRPr lang="es-SV" sz="3600" dirty="0"/>
          </a:p>
        </p:txBody>
      </p:sp>
    </p:spTree>
    <p:extLst>
      <p:ext uri="{BB962C8B-B14F-4D97-AF65-F5344CB8AC3E}">
        <p14:creationId xmlns:p14="http://schemas.microsoft.com/office/powerpoint/2010/main" val="2535599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SV" b="1" dirty="0"/>
              <a:t>Extensión, pertinencia y valoración de la prueba </a:t>
            </a:r>
            <a:r>
              <a:rPr lang="es-SV" dirty="0"/>
              <a:t/>
            </a:r>
            <a:br>
              <a:rPr lang="es-SV" dirty="0"/>
            </a:br>
            <a:endParaRPr lang="es-SV" dirty="0"/>
          </a:p>
        </p:txBody>
      </p:sp>
      <p:sp>
        <p:nvSpPr>
          <p:cNvPr id="3" name="Marcador de contenido 2"/>
          <p:cNvSpPr>
            <a:spLocks noGrp="1"/>
          </p:cNvSpPr>
          <p:nvPr>
            <p:ph idx="1"/>
          </p:nvPr>
        </p:nvSpPr>
        <p:spPr>
          <a:xfrm>
            <a:off x="2589212" y="2133599"/>
            <a:ext cx="8915400" cy="3906253"/>
          </a:xfrm>
        </p:spPr>
        <p:txBody>
          <a:bodyPr/>
          <a:lstStyle/>
          <a:p>
            <a:pPr algn="just">
              <a:lnSpc>
                <a:spcPct val="150000"/>
              </a:lnSpc>
            </a:pPr>
            <a:endParaRPr lang="es-SV" dirty="0"/>
          </a:p>
          <a:p>
            <a:pPr algn="just">
              <a:lnSpc>
                <a:spcPct val="150000"/>
              </a:lnSpc>
            </a:pPr>
            <a:r>
              <a:rPr lang="es-SV" b="1" dirty="0" smtClean="0"/>
              <a:t>“</a:t>
            </a:r>
            <a:r>
              <a:rPr lang="es-SV" b="1" dirty="0"/>
              <a:t>Los hechos y circunstancias relacionadas con el delito podrán ser probados por medios legales, respetando las garantías fundamentales de las personas, establecidas en la Constitución de la República y demás leyes, siempre que se refiera, directa o indirectamente al objeto de la investigación y sea útil para el descubrimiento de la verdad. Para que las pruebas tengan validez deben ser incorporadas al proceso conforme a las disposiciones del Código Penal y Procesal Penal”. </a:t>
            </a:r>
            <a:endParaRPr lang="es-SV" b="1" dirty="0" smtClean="0"/>
          </a:p>
          <a:p>
            <a:pPr algn="just">
              <a:lnSpc>
                <a:spcPct val="150000"/>
              </a:lnSpc>
            </a:pPr>
            <a:endParaRPr lang="es-ES" b="1" dirty="0"/>
          </a:p>
          <a:p>
            <a:pPr marL="0" indent="0" algn="just">
              <a:lnSpc>
                <a:spcPct val="150000"/>
              </a:lnSpc>
              <a:buNone/>
            </a:pPr>
            <a:endParaRPr lang="es-SV" dirty="0"/>
          </a:p>
        </p:txBody>
      </p:sp>
    </p:spTree>
    <p:extLst>
      <p:ext uri="{BB962C8B-B14F-4D97-AF65-F5344CB8AC3E}">
        <p14:creationId xmlns:p14="http://schemas.microsoft.com/office/powerpoint/2010/main" val="24646848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SV" b="1" dirty="0"/>
              <a:t>EXTENCION DE LA </a:t>
            </a:r>
            <a:r>
              <a:rPr lang="es-SV" b="1" dirty="0" smtClean="0"/>
              <a:t>PRUEBA</a:t>
            </a:r>
            <a:endParaRPr lang="es-SV" b="1" dirty="0"/>
          </a:p>
        </p:txBody>
      </p:sp>
      <p:sp>
        <p:nvSpPr>
          <p:cNvPr id="3" name="Marcador de contenido 2"/>
          <p:cNvSpPr>
            <a:spLocks noGrp="1"/>
          </p:cNvSpPr>
          <p:nvPr>
            <p:ph idx="1"/>
          </p:nvPr>
        </p:nvSpPr>
        <p:spPr/>
        <p:txBody>
          <a:bodyPr>
            <a:normAutofit/>
          </a:bodyPr>
          <a:lstStyle/>
          <a:p>
            <a:pPr marL="0" indent="0">
              <a:buNone/>
            </a:pPr>
            <a:r>
              <a:rPr lang="es-SV" sz="2400" b="1" dirty="0" smtClean="0"/>
              <a:t>Es </a:t>
            </a:r>
            <a:r>
              <a:rPr lang="es-SV" sz="2400" b="1" dirty="0"/>
              <a:t>el ámbito de aplicación donde se desarrollan las pruebas, determina el alcance jurídico donde están se desenvuelven el juez valora los supuestos delitos cometidos y lo clasificara en el ámbito jurídico al cual se a incumplido.</a:t>
            </a:r>
            <a:endParaRPr lang="es-SV" sz="2400" b="1" dirty="0"/>
          </a:p>
        </p:txBody>
      </p:sp>
    </p:spTree>
    <p:extLst>
      <p:ext uri="{BB962C8B-B14F-4D97-AF65-F5344CB8AC3E}">
        <p14:creationId xmlns:p14="http://schemas.microsoft.com/office/powerpoint/2010/main" val="567853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976090"/>
          </a:xfrm>
        </p:spPr>
        <p:txBody>
          <a:bodyPr/>
          <a:lstStyle/>
          <a:p>
            <a:pPr algn="ctr"/>
            <a:r>
              <a:rPr lang="es-SV" b="1" dirty="0" smtClean="0"/>
              <a:t>EJEMPLOS DE CRITERIOS JURIDICOS</a:t>
            </a:r>
            <a:endParaRPr lang="es-SV" b="1" dirty="0"/>
          </a:p>
        </p:txBody>
      </p:sp>
      <p:sp>
        <p:nvSpPr>
          <p:cNvPr id="3" name="Marcador de contenido 2"/>
          <p:cNvSpPr>
            <a:spLocks noGrp="1"/>
          </p:cNvSpPr>
          <p:nvPr>
            <p:ph idx="1"/>
          </p:nvPr>
        </p:nvSpPr>
        <p:spPr>
          <a:xfrm>
            <a:off x="2502568" y="2115246"/>
            <a:ext cx="9646362" cy="2925982"/>
          </a:xfrm>
        </p:spPr>
        <p:txBody>
          <a:bodyPr>
            <a:noAutofit/>
          </a:bodyPr>
          <a:lstStyle/>
          <a:p>
            <a:pPr marL="0" indent="0">
              <a:buNone/>
            </a:pPr>
            <a:endParaRPr lang="es-SV" sz="2400" b="1" dirty="0"/>
          </a:p>
          <a:p>
            <a:pPr lvl="0"/>
            <a:r>
              <a:rPr lang="es-SV" sz="2400" b="1" dirty="0"/>
              <a:t>PENAL: Normalmente implica </a:t>
            </a:r>
            <a:r>
              <a:rPr lang="es-SV" sz="2400" b="1" dirty="0" smtClean="0"/>
              <a:t>cárcel</a:t>
            </a:r>
          </a:p>
          <a:p>
            <a:pPr marL="0" lvl="0" indent="0">
              <a:buNone/>
            </a:pPr>
            <a:endParaRPr lang="es-SV" sz="2400" b="1" dirty="0"/>
          </a:p>
          <a:p>
            <a:pPr lvl="0"/>
            <a:r>
              <a:rPr lang="es-SV" sz="2400" b="1" dirty="0"/>
              <a:t>MERCANTIL: Litigios que normalmente implican EMBARGO Y </a:t>
            </a:r>
            <a:r>
              <a:rPr lang="es-SV" sz="2400" b="1" dirty="0" smtClean="0"/>
              <a:t>COBROS</a:t>
            </a:r>
          </a:p>
          <a:p>
            <a:pPr marL="0" lvl="0" indent="0">
              <a:buNone/>
            </a:pPr>
            <a:endParaRPr lang="es-SV" sz="2400" b="1" dirty="0"/>
          </a:p>
          <a:p>
            <a:pPr lvl="0"/>
            <a:r>
              <a:rPr lang="es-SV" sz="2400" b="1" dirty="0"/>
              <a:t>CIVIL: Comúnmente  determinación de patrimonio, ingresos, gastos y resultados “DIVORCIOS”.</a:t>
            </a:r>
          </a:p>
        </p:txBody>
      </p:sp>
    </p:spTree>
    <p:extLst>
      <p:ext uri="{BB962C8B-B14F-4D97-AF65-F5344CB8AC3E}">
        <p14:creationId xmlns:p14="http://schemas.microsoft.com/office/powerpoint/2010/main" val="7608265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09"/>
            <a:ext cx="8911687" cy="1288911"/>
          </a:xfrm>
        </p:spPr>
        <p:txBody>
          <a:bodyPr>
            <a:normAutofit/>
          </a:bodyPr>
          <a:lstStyle/>
          <a:p>
            <a:pPr lvl="0" algn="ctr"/>
            <a:r>
              <a:rPr lang="es-SV" b="1" u="sng" dirty="0" smtClean="0"/>
              <a:t>PERTINENCIA </a:t>
            </a:r>
            <a:r>
              <a:rPr lang="es-SV" b="1" u="sng" dirty="0"/>
              <a:t>Y UTILIDAD  DE LA PRUEBA</a:t>
            </a:r>
            <a:endParaRPr lang="es-SV" b="1" u="sng" dirty="0"/>
          </a:p>
        </p:txBody>
      </p:sp>
      <p:sp>
        <p:nvSpPr>
          <p:cNvPr id="3" name="Marcador de contenido 2"/>
          <p:cNvSpPr>
            <a:spLocks noGrp="1"/>
          </p:cNvSpPr>
          <p:nvPr>
            <p:ph idx="1"/>
          </p:nvPr>
        </p:nvSpPr>
        <p:spPr/>
        <p:txBody>
          <a:bodyPr>
            <a:normAutofit/>
          </a:bodyPr>
          <a:lstStyle/>
          <a:p>
            <a:r>
              <a:rPr lang="es-SV" dirty="0"/>
              <a:t>Art. 177.- Será admisible la prueba que resulte útil para la averiguación de la verdad y pertinente por referirse directa o indirectamente a los hechos y circunstancias objeto del juicio, a la identidad y responsabilidad penal del imputado o a la credibilidad de los testigos o peritos.</a:t>
            </a:r>
          </a:p>
          <a:p>
            <a:pPr marL="0" indent="0">
              <a:buNone/>
            </a:pPr>
            <a:endParaRPr lang="es-SV" dirty="0" smtClean="0"/>
          </a:p>
          <a:p>
            <a:pPr marL="0" indent="0">
              <a:buNone/>
            </a:pPr>
            <a:endParaRPr lang="es-SV" dirty="0" smtClean="0"/>
          </a:p>
          <a:p>
            <a:endParaRPr lang="es-SV" dirty="0"/>
          </a:p>
        </p:txBody>
      </p:sp>
    </p:spTree>
    <p:extLst>
      <p:ext uri="{BB962C8B-B14F-4D97-AF65-F5344CB8AC3E}">
        <p14:creationId xmlns:p14="http://schemas.microsoft.com/office/powerpoint/2010/main" val="2020491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a:t>VALORACION DE LA PRUEBA</a:t>
            </a:r>
            <a:br>
              <a:rPr lang="es-SV" b="1" dirty="0"/>
            </a:br>
            <a:endParaRPr lang="es-SV" b="1" dirty="0"/>
          </a:p>
        </p:txBody>
      </p:sp>
      <p:sp>
        <p:nvSpPr>
          <p:cNvPr id="3" name="Marcador de contenido 2"/>
          <p:cNvSpPr>
            <a:spLocks noGrp="1"/>
          </p:cNvSpPr>
          <p:nvPr>
            <p:ph idx="1"/>
          </p:nvPr>
        </p:nvSpPr>
        <p:spPr>
          <a:xfrm>
            <a:off x="2364623" y="2270794"/>
            <a:ext cx="9139989" cy="3072052"/>
          </a:xfrm>
        </p:spPr>
        <p:txBody>
          <a:bodyPr>
            <a:normAutofit/>
          </a:bodyPr>
          <a:lstStyle/>
          <a:p>
            <a:r>
              <a:rPr lang="es-SV" dirty="0"/>
              <a:t>Es una actividad  en la que la evaluación psicológica de la prueba no ofrece aun exteriorización alguna, porque nos encontramos  en el ámbito íntimo de la conciencia del juez y del proceso intelectual previo a la valoración  definitiva de la sentencia.</a:t>
            </a:r>
            <a:endParaRPr lang="es-SV" dirty="0"/>
          </a:p>
        </p:txBody>
      </p:sp>
    </p:spTree>
    <p:extLst>
      <p:ext uri="{BB962C8B-B14F-4D97-AF65-F5344CB8AC3E}">
        <p14:creationId xmlns:p14="http://schemas.microsoft.com/office/powerpoint/2010/main" val="2057077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dirty="0"/>
              <a:t>SISTEMAS DE VALORACION DE </a:t>
            </a:r>
            <a:r>
              <a:rPr lang="es-SV" dirty="0" smtClean="0"/>
              <a:t>PRUEBAS</a:t>
            </a:r>
            <a:endParaRPr lang="es-SV" dirty="0"/>
          </a:p>
        </p:txBody>
      </p:sp>
      <p:sp>
        <p:nvSpPr>
          <p:cNvPr id="3" name="Marcador de contenido 2"/>
          <p:cNvSpPr>
            <a:spLocks noGrp="1"/>
          </p:cNvSpPr>
          <p:nvPr>
            <p:ph idx="1"/>
          </p:nvPr>
        </p:nvSpPr>
        <p:spPr>
          <a:xfrm>
            <a:off x="2589212" y="1431758"/>
            <a:ext cx="8915400" cy="4479464"/>
          </a:xfrm>
        </p:spPr>
        <p:txBody>
          <a:bodyPr>
            <a:normAutofit/>
          </a:bodyPr>
          <a:lstStyle/>
          <a:p>
            <a:pPr marL="0" indent="0">
              <a:buNone/>
            </a:pPr>
            <a:endParaRPr lang="es-SV" dirty="0" smtClean="0"/>
          </a:p>
          <a:p>
            <a:pPr marL="0" indent="0">
              <a:buNone/>
            </a:pPr>
            <a:r>
              <a:rPr lang="es-SV" dirty="0"/>
              <a:t>Pueden distinguirse en el tiempo y en el espacio dos sistemas legales de valoración de la prueba: el sistema legal y el sistema de prueba libre</a:t>
            </a:r>
            <a:r>
              <a:rPr lang="es-SV" dirty="0" smtClean="0"/>
              <a:t>.</a:t>
            </a:r>
          </a:p>
          <a:p>
            <a:pPr marL="0" indent="0">
              <a:buNone/>
            </a:pPr>
            <a:endParaRPr lang="es-ES" dirty="0"/>
          </a:p>
          <a:p>
            <a:pPr marL="0" indent="0">
              <a:buNone/>
            </a:pPr>
            <a:r>
              <a:rPr lang="es-SV" b="1" u="sng" dirty="0"/>
              <a:t>SISTEMA LEGAL:</a:t>
            </a:r>
            <a:r>
              <a:rPr lang="es-SV" dirty="0"/>
              <a:t> Es donde la ley impone al juez determinadas reglas, positivas o negativas, para determinar el resultado de un medio concreto de </a:t>
            </a:r>
            <a:r>
              <a:rPr lang="es-SV" dirty="0" smtClean="0"/>
              <a:t>prueba.</a:t>
            </a:r>
          </a:p>
          <a:p>
            <a:pPr marL="0" indent="0">
              <a:buNone/>
            </a:pPr>
            <a:endParaRPr lang="es-ES" dirty="0"/>
          </a:p>
          <a:p>
            <a:pPr marL="0" indent="0">
              <a:buNone/>
            </a:pPr>
            <a:r>
              <a:rPr lang="es-SV" b="1" u="sng" dirty="0"/>
              <a:t>SISTEMA DE LIBRE CONVICCION O DE PRUEBA LIBRE</a:t>
            </a:r>
            <a:r>
              <a:rPr lang="es-SV" dirty="0"/>
              <a:t>: Frente al anterior, es aquel en que el juez se libera de la coerción que suponen los principios legales de prueba y tiene plena libertad para valorar  el resultado de cada medio de </a:t>
            </a:r>
            <a:r>
              <a:rPr lang="es-SV" dirty="0" smtClean="0"/>
              <a:t>prueba,</a:t>
            </a:r>
            <a:r>
              <a:rPr lang="es-SV" dirty="0"/>
              <a:t> pudiendo así, sin razón alguna, creer más a un testigo con antecedentes penales que a otros que no lo </a:t>
            </a:r>
            <a:r>
              <a:rPr lang="es-SV" dirty="0" smtClean="0"/>
              <a:t>tiene.</a:t>
            </a:r>
          </a:p>
        </p:txBody>
      </p:sp>
    </p:spTree>
    <p:extLst>
      <p:ext uri="{BB962C8B-B14F-4D97-AF65-F5344CB8AC3E}">
        <p14:creationId xmlns:p14="http://schemas.microsoft.com/office/powerpoint/2010/main" val="4135240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a:t>TIPOS DE FUNDAMENTACION</a:t>
            </a:r>
          </a:p>
        </p:txBody>
      </p:sp>
      <p:sp>
        <p:nvSpPr>
          <p:cNvPr id="3" name="Marcador de contenido 2"/>
          <p:cNvSpPr>
            <a:spLocks noGrp="1"/>
          </p:cNvSpPr>
          <p:nvPr>
            <p:ph idx="1"/>
          </p:nvPr>
        </p:nvSpPr>
        <p:spPr/>
        <p:txBody>
          <a:bodyPr>
            <a:normAutofit/>
          </a:bodyPr>
          <a:lstStyle/>
          <a:p>
            <a:pPr>
              <a:lnSpc>
                <a:spcPct val="200000"/>
              </a:lnSpc>
            </a:pPr>
            <a:r>
              <a:rPr lang="es-SV" dirty="0" smtClean="0"/>
              <a:t>La </a:t>
            </a:r>
            <a:r>
              <a:rPr lang="es-SV" dirty="0"/>
              <a:t>fundación fáctica de la sentencia,  es la operación de adecuación de los hechos a la prueba, y exige que en la valoración  o apreciación de la misma se responda expresamente a las preguntas de si se han verificado o no los hechos objeto de la acusación y de si los medios utilizados han sido lícitos, en función de la respuesta.</a:t>
            </a:r>
            <a:endParaRPr lang="es-SV" dirty="0"/>
          </a:p>
        </p:txBody>
      </p:sp>
    </p:spTree>
    <p:extLst>
      <p:ext uri="{BB962C8B-B14F-4D97-AF65-F5344CB8AC3E}">
        <p14:creationId xmlns:p14="http://schemas.microsoft.com/office/powerpoint/2010/main" val="944740986"/>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108</TotalTime>
  <Words>697</Words>
  <Application>Microsoft Office PowerPoint</Application>
  <PresentationFormat>Panorámica</PresentationFormat>
  <Paragraphs>50</Paragraphs>
  <Slides>11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Algerian</vt:lpstr>
      <vt:lpstr>Arial</vt:lpstr>
      <vt:lpstr>Century Gothic</vt:lpstr>
      <vt:lpstr>Wingdings 3</vt:lpstr>
      <vt:lpstr>Espiral</vt:lpstr>
      <vt:lpstr>Presentación de PowerPoint</vt:lpstr>
      <vt:lpstr>EXTENCION, PERTINENCIA Y VALORACION DE LA PRUEBA (Referencia Legal El Salvador)</vt:lpstr>
      <vt:lpstr>Extensión, pertinencia y valoración de la prueba  </vt:lpstr>
      <vt:lpstr>EXTENCION DE LA PRUEBA</vt:lpstr>
      <vt:lpstr>EJEMPLOS DE CRITERIOS JURIDICOS</vt:lpstr>
      <vt:lpstr>PERTINENCIA Y UTILIDAD  DE LA PRUEBA</vt:lpstr>
      <vt:lpstr>VALORACION DE LA PRUEBA </vt:lpstr>
      <vt:lpstr>SISTEMAS DE VALORACION DE PRUEBAS</vt:lpstr>
      <vt:lpstr>TIPOS DE FUNDAMENTACION</vt:lpstr>
      <vt:lpstr>VALORACION OFICIAL DE LA PRUEBA DOCUMENTAL</vt:lpstr>
      <vt:lpstr>LA PRUEBA INFORMATICA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Conversión de la Evidencia en Prueba</dc:title>
  <dc:creator>Jorge Cruz</dc:creator>
  <cp:lastModifiedBy>Carlos Humberto</cp:lastModifiedBy>
  <cp:revision>9</cp:revision>
  <dcterms:created xsi:type="dcterms:W3CDTF">2015-11-30T12:06:14Z</dcterms:created>
  <dcterms:modified xsi:type="dcterms:W3CDTF">2015-11-30T18:47:58Z</dcterms:modified>
</cp:coreProperties>
</file>