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71"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12192000" cy="6858000"/>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96" y="3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2306473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142054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D3F5159-10C4-4673-B013-7DF0A688E0BF}" type="slidenum">
              <a:rPr lang="es-SV" smtClean="0"/>
              <a:t>‹Nº›</a:t>
            </a:fld>
            <a:endParaRPr lang="es-SV"/>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74910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3930364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D3F5159-10C4-4673-B013-7DF0A688E0BF}" type="slidenum">
              <a:rPr lang="es-SV" smtClean="0"/>
              <a:t>‹Nº›</a:t>
            </a:fld>
            <a:endParaRPr lang="es-SV"/>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13565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3792537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239869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3921351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1296020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604F365-5CE2-45C3-BAE9-6D4DBB16A63E}" type="datetimeFigureOut">
              <a:rPr lang="es-SV" smtClean="0"/>
              <a:t>30/11/2015</a:t>
            </a:fld>
            <a:endParaRPr lang="es-SV"/>
          </a:p>
        </p:txBody>
      </p:sp>
      <p:sp>
        <p:nvSpPr>
          <p:cNvPr id="5" name="Footer Placeholder 4"/>
          <p:cNvSpPr>
            <a:spLocks noGrp="1"/>
          </p:cNvSpPr>
          <p:nvPr>
            <p:ph type="ftr" sz="quarter" idx="11"/>
          </p:nvPr>
        </p:nvSpPr>
        <p:spPr/>
        <p:txBody>
          <a:bodyPr/>
          <a:lstStyle/>
          <a:p>
            <a:endParaRPr lang="es-SV"/>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2094108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2266882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604F365-5CE2-45C3-BAE9-6D4DBB16A63E}" type="datetimeFigureOut">
              <a:rPr lang="es-SV" smtClean="0"/>
              <a:t>30/11/2015</a:t>
            </a:fld>
            <a:endParaRPr lang="es-SV"/>
          </a:p>
        </p:txBody>
      </p:sp>
      <p:sp>
        <p:nvSpPr>
          <p:cNvPr id="8" name="Footer Placeholder 7"/>
          <p:cNvSpPr>
            <a:spLocks noGrp="1"/>
          </p:cNvSpPr>
          <p:nvPr>
            <p:ph type="ftr" sz="quarter" idx="11"/>
          </p:nvPr>
        </p:nvSpPr>
        <p:spPr/>
        <p:txBody>
          <a:bodyPr/>
          <a:lstStyle/>
          <a:p>
            <a:endParaRPr lang="es-SV"/>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853019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604F365-5CE2-45C3-BAE9-6D4DBB16A63E}" type="datetimeFigureOut">
              <a:rPr lang="es-SV" smtClean="0"/>
              <a:t>30/11/2015</a:t>
            </a:fld>
            <a:endParaRPr lang="es-SV"/>
          </a:p>
        </p:txBody>
      </p:sp>
      <p:sp>
        <p:nvSpPr>
          <p:cNvPr id="4" name="Footer Placeholder 3"/>
          <p:cNvSpPr>
            <a:spLocks noGrp="1"/>
          </p:cNvSpPr>
          <p:nvPr>
            <p:ph type="ftr" sz="quarter" idx="11"/>
          </p:nvPr>
        </p:nvSpPr>
        <p:spPr/>
        <p:txBody>
          <a:bodyPr/>
          <a:lstStyle/>
          <a:p>
            <a:endParaRPr lang="es-SV"/>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3542091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04F365-5CE2-45C3-BAE9-6D4DBB16A63E}" type="datetimeFigureOut">
              <a:rPr lang="es-SV" smtClean="0"/>
              <a:t>30/11/2015</a:t>
            </a:fld>
            <a:endParaRPr lang="es-SV"/>
          </a:p>
        </p:txBody>
      </p:sp>
      <p:sp>
        <p:nvSpPr>
          <p:cNvPr id="3" name="Footer Placeholder 2"/>
          <p:cNvSpPr>
            <a:spLocks noGrp="1"/>
          </p:cNvSpPr>
          <p:nvPr>
            <p:ph type="ftr" sz="quarter" idx="11"/>
          </p:nvPr>
        </p:nvSpPr>
        <p:spPr/>
        <p:txBody>
          <a:bodyPr/>
          <a:lstStyle/>
          <a:p>
            <a:endParaRPr lang="es-SV"/>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110757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121229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04F365-5CE2-45C3-BAE9-6D4DBB16A63E}" type="datetimeFigureOut">
              <a:rPr lang="es-SV" smtClean="0"/>
              <a:t>30/11/2015</a:t>
            </a:fld>
            <a:endParaRPr lang="es-SV"/>
          </a:p>
        </p:txBody>
      </p:sp>
      <p:sp>
        <p:nvSpPr>
          <p:cNvPr id="6" name="Footer Placeholder 5"/>
          <p:cNvSpPr>
            <a:spLocks noGrp="1"/>
          </p:cNvSpPr>
          <p:nvPr>
            <p:ph type="ftr" sz="quarter" idx="11"/>
          </p:nvPr>
        </p:nvSpPr>
        <p:spPr/>
        <p:txBody>
          <a:bodyPr/>
          <a:lstStyle/>
          <a:p>
            <a:endParaRPr lang="es-SV"/>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D3F5159-10C4-4673-B013-7DF0A688E0BF}" type="slidenum">
              <a:rPr lang="es-SV" smtClean="0"/>
              <a:t>‹Nº›</a:t>
            </a:fld>
            <a:endParaRPr lang="es-SV"/>
          </a:p>
        </p:txBody>
      </p:sp>
    </p:spTree>
    <p:extLst>
      <p:ext uri="{BB962C8B-B14F-4D97-AF65-F5344CB8AC3E}">
        <p14:creationId xmlns:p14="http://schemas.microsoft.com/office/powerpoint/2010/main" val="2589659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604F365-5CE2-45C3-BAE9-6D4DBB16A63E}" type="datetimeFigureOut">
              <a:rPr lang="es-SV" smtClean="0"/>
              <a:t>30/11/2015</a:t>
            </a:fld>
            <a:endParaRPr lang="es-SV"/>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SV"/>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D3F5159-10C4-4673-B013-7DF0A688E0BF}" type="slidenum">
              <a:rPr lang="es-SV" smtClean="0"/>
              <a:t>‹Nº›</a:t>
            </a:fld>
            <a:endParaRPr lang="es-SV"/>
          </a:p>
        </p:txBody>
      </p:sp>
    </p:spTree>
    <p:extLst>
      <p:ext uri="{BB962C8B-B14F-4D97-AF65-F5344CB8AC3E}">
        <p14:creationId xmlns:p14="http://schemas.microsoft.com/office/powerpoint/2010/main" val="213230400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64895" y="577516"/>
            <a:ext cx="9639717" cy="5333706"/>
          </a:xfrm>
        </p:spPr>
        <p:txBody>
          <a:bodyPr>
            <a:normAutofit fontScale="85000" lnSpcReduction="20000"/>
          </a:bodyPr>
          <a:lstStyle/>
          <a:p>
            <a:pPr algn="ctr">
              <a:buNone/>
            </a:pPr>
            <a:endParaRPr lang="es-CR" sz="2000" b="1" dirty="0">
              <a:latin typeface="Algerian" pitchFamily="82" charset="0"/>
            </a:endParaRPr>
          </a:p>
          <a:p>
            <a:pPr algn="ctr">
              <a:buNone/>
            </a:pPr>
            <a:r>
              <a:rPr lang="es-CR" sz="2000" b="1" dirty="0">
                <a:latin typeface="Times New Roman" panose="02020603050405020304" pitchFamily="18" charset="0"/>
                <a:cs typeface="Times New Roman" panose="02020603050405020304" pitchFamily="18" charset="0"/>
              </a:rPr>
              <a:t>UNIVERSIDAD DE EL SALVADOR</a:t>
            </a:r>
            <a:endParaRPr lang="es-SV" sz="2000" dirty="0">
              <a:latin typeface="Times New Roman" panose="02020603050405020304" pitchFamily="18" charset="0"/>
              <a:cs typeface="Times New Roman" panose="02020603050405020304" pitchFamily="18" charset="0"/>
            </a:endParaRPr>
          </a:p>
          <a:p>
            <a:pPr algn="ctr">
              <a:buNone/>
            </a:pPr>
            <a:r>
              <a:rPr lang="es-CR" sz="2000" b="1" dirty="0">
                <a:latin typeface="Times New Roman" panose="02020603050405020304" pitchFamily="18" charset="0"/>
                <a:cs typeface="Times New Roman" panose="02020603050405020304" pitchFamily="18" charset="0"/>
              </a:rPr>
              <a:t>FACULTAD DE CIENCIAS ECONÓMICAS</a:t>
            </a:r>
            <a:endParaRPr lang="es-SV" sz="2000" dirty="0">
              <a:latin typeface="Times New Roman" panose="02020603050405020304" pitchFamily="18" charset="0"/>
              <a:cs typeface="Times New Roman" panose="02020603050405020304" pitchFamily="18" charset="0"/>
            </a:endParaRPr>
          </a:p>
          <a:p>
            <a:pPr algn="ctr">
              <a:buNone/>
            </a:pPr>
            <a:r>
              <a:rPr lang="es-CR" sz="2000" b="1" dirty="0">
                <a:latin typeface="Times New Roman" panose="02020603050405020304" pitchFamily="18" charset="0"/>
                <a:cs typeface="Times New Roman" panose="02020603050405020304" pitchFamily="18" charset="0"/>
              </a:rPr>
              <a:t>ESCUELA DE CONTADURÍA PÚBLICA</a:t>
            </a:r>
            <a:endParaRPr lang="es-SV" sz="2000" dirty="0">
              <a:latin typeface="Times New Roman" panose="02020603050405020304" pitchFamily="18" charset="0"/>
              <a:cs typeface="Times New Roman" panose="02020603050405020304" pitchFamily="18" charset="0"/>
            </a:endParaRPr>
          </a:p>
          <a:p>
            <a:pPr>
              <a:buNone/>
            </a:pPr>
            <a:endParaRPr lang="es-SV" dirty="0"/>
          </a:p>
          <a:p>
            <a:pPr algn="ctr">
              <a:buNone/>
            </a:pPr>
            <a:r>
              <a:rPr lang="es-MX" b="1" dirty="0"/>
              <a:t>Tema: </a:t>
            </a:r>
            <a:r>
              <a:rPr lang="es-MX" dirty="0"/>
              <a:t>Trabajo ex aula Unidad III Auditoría Forense</a:t>
            </a:r>
            <a:endParaRPr lang="es-SV" dirty="0"/>
          </a:p>
          <a:p>
            <a:pPr algn="ctr">
              <a:buNone/>
            </a:pPr>
            <a:r>
              <a:rPr lang="es-MX" b="1" dirty="0"/>
              <a:t>Asignatura: </a:t>
            </a:r>
            <a:r>
              <a:rPr lang="es-MX" dirty="0"/>
              <a:t>Seminario de auditoría	</a:t>
            </a:r>
            <a:endParaRPr lang="es-SV" dirty="0"/>
          </a:p>
          <a:p>
            <a:pPr algn="ctr">
              <a:buNone/>
            </a:pPr>
            <a:r>
              <a:rPr lang="es-MX" b="1" dirty="0"/>
              <a:t>Grupo Teórico:</a:t>
            </a:r>
            <a:r>
              <a:rPr lang="es-MX" dirty="0"/>
              <a:t> GT </a:t>
            </a:r>
            <a:r>
              <a:rPr lang="es-MX" dirty="0" smtClean="0"/>
              <a:t>03</a:t>
            </a:r>
            <a:endParaRPr lang="es-SV" dirty="0"/>
          </a:p>
          <a:p>
            <a:pPr algn="ctr">
              <a:buNone/>
            </a:pPr>
            <a:r>
              <a:rPr lang="es-MX" b="1" dirty="0"/>
              <a:t>Grupo de trabajo: </a:t>
            </a:r>
            <a:r>
              <a:rPr lang="es-MX" dirty="0" smtClean="0"/>
              <a:t>08</a:t>
            </a:r>
            <a:endParaRPr lang="es-SV" dirty="0"/>
          </a:p>
          <a:p>
            <a:pPr algn="ctr">
              <a:buNone/>
            </a:pPr>
            <a:r>
              <a:rPr lang="es-MX" b="1" dirty="0"/>
              <a:t>Catedrático:</a:t>
            </a:r>
            <a:r>
              <a:rPr lang="es-MX" dirty="0"/>
              <a:t> Lic. Javier Enrique Miranda Rivera</a:t>
            </a:r>
          </a:p>
          <a:p>
            <a:pPr>
              <a:buNone/>
            </a:pPr>
            <a:endParaRPr lang="es-MX" dirty="0"/>
          </a:p>
          <a:p>
            <a:pPr algn="ctr">
              <a:buNone/>
            </a:pPr>
            <a:r>
              <a:rPr lang="es-MX" b="1" dirty="0"/>
              <a:t>Presentado por:</a:t>
            </a:r>
            <a:r>
              <a:rPr lang="es-MX" dirty="0"/>
              <a:t>	</a:t>
            </a:r>
            <a:endParaRPr lang="es-SV" dirty="0"/>
          </a:p>
          <a:p>
            <a:pPr>
              <a:buNone/>
            </a:pPr>
            <a:r>
              <a:rPr lang="es-MX" b="1" dirty="0"/>
              <a:t>        Nombre</a:t>
            </a:r>
            <a:r>
              <a:rPr lang="es-SV" dirty="0"/>
              <a:t>                                                            </a:t>
            </a:r>
            <a:r>
              <a:rPr lang="es-MX" b="1" dirty="0"/>
              <a:t>Carnet</a:t>
            </a:r>
            <a:r>
              <a:rPr lang="es-SV" dirty="0"/>
              <a:t>                       </a:t>
            </a:r>
            <a:r>
              <a:rPr lang="es-MX" b="1" dirty="0"/>
              <a:t>Participación.</a:t>
            </a:r>
            <a:endParaRPr lang="es-SV" dirty="0"/>
          </a:p>
          <a:p>
            <a:pPr>
              <a:buNone/>
            </a:pPr>
            <a:r>
              <a:rPr lang="es-MX" dirty="0"/>
              <a:t>       </a:t>
            </a:r>
            <a:r>
              <a:rPr lang="es-MX" dirty="0" smtClean="0"/>
              <a:t>Carlos Humberto Guevara Martínez</a:t>
            </a:r>
            <a:r>
              <a:rPr lang="es-MX" dirty="0"/>
              <a:t>	   	</a:t>
            </a:r>
            <a:r>
              <a:rPr lang="es-MX" dirty="0" smtClean="0"/>
              <a:t>GM10074           </a:t>
            </a:r>
            <a:r>
              <a:rPr lang="es-SV" dirty="0"/>
              <a:t>		</a:t>
            </a:r>
            <a:r>
              <a:rPr lang="es-MX" dirty="0"/>
              <a:t>100%</a:t>
            </a:r>
            <a:endParaRPr lang="es-SV" dirty="0"/>
          </a:p>
          <a:p>
            <a:pPr>
              <a:buNone/>
            </a:pPr>
            <a:r>
              <a:rPr lang="es-MX" dirty="0"/>
              <a:t>       </a:t>
            </a:r>
            <a:r>
              <a:rPr lang="es-MX" dirty="0" smtClean="0"/>
              <a:t>Jorge Alfredo Cruz </a:t>
            </a:r>
            <a:r>
              <a:rPr lang="es-MX" dirty="0" err="1" smtClean="0"/>
              <a:t>Mejia</a:t>
            </a:r>
            <a:r>
              <a:rPr lang="es-MX" dirty="0" smtClean="0"/>
              <a:t>                      </a:t>
            </a:r>
            <a:r>
              <a:rPr lang="es-MX" dirty="0"/>
              <a:t>	</a:t>
            </a:r>
            <a:r>
              <a:rPr lang="es-MX" dirty="0" smtClean="0"/>
              <a:t>CM08015</a:t>
            </a:r>
            <a:r>
              <a:rPr lang="es-SV" dirty="0"/>
              <a:t>	</a:t>
            </a:r>
            <a:r>
              <a:rPr lang="es-SV" dirty="0" smtClean="0"/>
              <a:t>                  </a:t>
            </a:r>
            <a:r>
              <a:rPr lang="es-SV" dirty="0"/>
              <a:t>	</a:t>
            </a:r>
            <a:r>
              <a:rPr lang="es-MX" dirty="0"/>
              <a:t>100%</a:t>
            </a:r>
            <a:endParaRPr lang="es-SV" dirty="0"/>
          </a:p>
          <a:p>
            <a:pPr>
              <a:buNone/>
            </a:pPr>
            <a:r>
              <a:rPr lang="es-MX" dirty="0"/>
              <a:t>       </a:t>
            </a:r>
            <a:r>
              <a:rPr lang="es-MX" dirty="0" err="1" smtClean="0"/>
              <a:t>Leydi</a:t>
            </a:r>
            <a:r>
              <a:rPr lang="es-MX" dirty="0" smtClean="0"/>
              <a:t> </a:t>
            </a:r>
            <a:r>
              <a:rPr lang="es-MX" dirty="0" err="1" smtClean="0"/>
              <a:t>Crisitna</a:t>
            </a:r>
            <a:r>
              <a:rPr lang="es-MX" dirty="0" smtClean="0"/>
              <a:t> Amaya Ramos	</a:t>
            </a:r>
            <a:r>
              <a:rPr lang="es-SV" dirty="0"/>
              <a:t>		</a:t>
            </a:r>
            <a:r>
              <a:rPr lang="es-MX" dirty="0" smtClean="0"/>
              <a:t>AR05802</a:t>
            </a:r>
            <a:r>
              <a:rPr lang="es-SV" dirty="0"/>
              <a:t>	</a:t>
            </a:r>
            <a:r>
              <a:rPr lang="es-SV" dirty="0" smtClean="0"/>
              <a:t>                  </a:t>
            </a:r>
            <a:r>
              <a:rPr lang="es-SV" dirty="0"/>
              <a:t>	</a:t>
            </a:r>
            <a:r>
              <a:rPr lang="es-MX" dirty="0"/>
              <a:t>100%</a:t>
            </a:r>
            <a:endParaRPr lang="es-SV" dirty="0"/>
          </a:p>
          <a:p>
            <a:endParaRPr lang="es-SV" dirty="0"/>
          </a:p>
        </p:txBody>
      </p:sp>
      <p:pic>
        <p:nvPicPr>
          <p:cNvPr id="4" name="13 Imagen" descr="Descripción: ues.PNG"/>
          <p:cNvPicPr/>
          <p:nvPr/>
        </p:nvPicPr>
        <p:blipFill>
          <a:blip r:embed="rId2" cstate="print">
            <a:duotone>
              <a:schemeClr val="accent2">
                <a:shade val="45000"/>
                <a:satMod val="135000"/>
              </a:schemeClr>
              <a:prstClr val="white"/>
            </a:duotone>
          </a:blip>
          <a:stretch>
            <a:fillRect/>
          </a:stretch>
        </p:blipFill>
        <p:spPr>
          <a:xfrm>
            <a:off x="9426043" y="577516"/>
            <a:ext cx="1385570" cy="1543050"/>
          </a:xfrm>
          <a:prstGeom prst="rect">
            <a:avLst/>
          </a:prstGeom>
        </p:spPr>
      </p:pic>
    </p:spTree>
    <p:extLst>
      <p:ext uri="{BB962C8B-B14F-4D97-AF65-F5344CB8AC3E}">
        <p14:creationId xmlns:p14="http://schemas.microsoft.com/office/powerpoint/2010/main" val="8202941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SV" b="1" dirty="0" smtClean="0"/>
              <a:t>METODOS PARA CONVERTIR EVIDENCIA EN PRUEBA</a:t>
            </a:r>
            <a:endParaRPr lang="es-SV" b="1" dirty="0"/>
          </a:p>
        </p:txBody>
      </p:sp>
      <p:sp>
        <p:nvSpPr>
          <p:cNvPr id="3" name="Marcador de contenido 2"/>
          <p:cNvSpPr>
            <a:spLocks noGrp="1"/>
          </p:cNvSpPr>
          <p:nvPr>
            <p:ph idx="1"/>
          </p:nvPr>
        </p:nvSpPr>
        <p:spPr>
          <a:xfrm>
            <a:off x="2589212" y="2133600"/>
            <a:ext cx="8915400" cy="4317304"/>
          </a:xfrm>
        </p:spPr>
        <p:txBody>
          <a:bodyPr>
            <a:normAutofit fontScale="92500" lnSpcReduction="10000"/>
          </a:bodyPr>
          <a:lstStyle/>
          <a:p>
            <a:pPr marL="0" indent="0">
              <a:buNone/>
            </a:pPr>
            <a:r>
              <a:rPr lang="es-SV" b="1" dirty="0" smtClean="0"/>
              <a:t>Por auto reconocimiento</a:t>
            </a:r>
          </a:p>
          <a:p>
            <a:pPr marL="0" indent="0">
              <a:buNone/>
            </a:pPr>
            <a:r>
              <a:rPr lang="es-SV" dirty="0" smtClean="0"/>
              <a:t>Quien tuvo contacto con la evidencia física que tiene características propias que la hacen diferenciable y no confundible con otra puede reconocerla.</a:t>
            </a:r>
          </a:p>
          <a:p>
            <a:pPr marL="0" indent="0">
              <a:buNone/>
            </a:pPr>
            <a:endParaRPr lang="es-SV" dirty="0" smtClean="0"/>
          </a:p>
          <a:p>
            <a:pPr marL="0" indent="0">
              <a:buNone/>
            </a:pPr>
            <a:r>
              <a:rPr lang="es-SV" b="1" dirty="0" smtClean="0"/>
              <a:t>Por peritos</a:t>
            </a:r>
          </a:p>
          <a:p>
            <a:pPr marL="0" indent="0">
              <a:buNone/>
            </a:pPr>
            <a:r>
              <a:rPr lang="es-SV" dirty="0" smtClean="0"/>
              <a:t>Una evidencia puede ser autenticada por el perito que la analizó y comparó por ejemplo el reconocimiento de voz, cotejo de huellas, etc.,</a:t>
            </a:r>
          </a:p>
          <a:p>
            <a:pPr marL="0" indent="0">
              <a:buNone/>
            </a:pPr>
            <a:r>
              <a:rPr lang="es-SV" dirty="0" smtClean="0"/>
              <a:t>El dictamen pericial rendido durante la investigación no es prueba. La prueba se constituye en la declaración del perito.</a:t>
            </a:r>
          </a:p>
          <a:p>
            <a:pPr marL="0" indent="0">
              <a:buNone/>
            </a:pPr>
            <a:endParaRPr lang="es-SV" dirty="0" smtClean="0"/>
          </a:p>
          <a:p>
            <a:pPr marL="0" indent="0">
              <a:buNone/>
            </a:pPr>
            <a:r>
              <a:rPr lang="es-SV" b="1" dirty="0"/>
              <a:t>Por certificación</a:t>
            </a:r>
            <a:endParaRPr lang="es-SV" dirty="0"/>
          </a:p>
          <a:p>
            <a:pPr marL="0" indent="0">
              <a:buNone/>
            </a:pPr>
            <a:r>
              <a:rPr lang="es-SV" dirty="0"/>
              <a:t>Tratándose de firmas digitales la entidad competente puede certificar que esa firma corresponde a determinada persona</a:t>
            </a:r>
            <a:r>
              <a:rPr lang="es-SV" dirty="0" smtClean="0"/>
              <a:t>.</a:t>
            </a:r>
            <a:endParaRPr lang="es-SV" dirty="0"/>
          </a:p>
        </p:txBody>
      </p:sp>
    </p:spTree>
    <p:extLst>
      <p:ext uri="{BB962C8B-B14F-4D97-AF65-F5344CB8AC3E}">
        <p14:creationId xmlns:p14="http://schemas.microsoft.com/office/powerpoint/2010/main" val="4001925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SV" b="1" dirty="0" smtClean="0"/>
              <a:t>METODOS PARA CONVERTIR EVIDENCIA EN PRUEBA</a:t>
            </a:r>
            <a:endParaRPr lang="es-SV" b="1" dirty="0"/>
          </a:p>
        </p:txBody>
      </p:sp>
      <p:sp>
        <p:nvSpPr>
          <p:cNvPr id="3" name="Marcador de contenido 2"/>
          <p:cNvSpPr>
            <a:spLocks noGrp="1"/>
          </p:cNvSpPr>
          <p:nvPr>
            <p:ph idx="1"/>
          </p:nvPr>
        </p:nvSpPr>
        <p:spPr>
          <a:xfrm>
            <a:off x="2589212" y="2133600"/>
            <a:ext cx="8915400" cy="4342356"/>
          </a:xfrm>
        </p:spPr>
        <p:txBody>
          <a:bodyPr>
            <a:normAutofit/>
          </a:bodyPr>
          <a:lstStyle/>
          <a:p>
            <a:pPr marL="0" indent="0">
              <a:buNone/>
            </a:pPr>
            <a:r>
              <a:rPr lang="es-SV" b="1" dirty="0" smtClean="0"/>
              <a:t>Mediante </a:t>
            </a:r>
            <a:r>
              <a:rPr lang="es-SV" b="1" dirty="0"/>
              <a:t>cadena de </a:t>
            </a:r>
            <a:r>
              <a:rPr lang="es-SV" b="1" dirty="0" smtClean="0"/>
              <a:t>custodia</a:t>
            </a:r>
          </a:p>
          <a:p>
            <a:pPr marL="0" indent="0">
              <a:buNone/>
            </a:pPr>
            <a:endParaRPr lang="es-SV" dirty="0"/>
          </a:p>
          <a:p>
            <a:pPr marL="0" indent="0">
              <a:buNone/>
            </a:pPr>
            <a:r>
              <a:rPr lang="es-SV" dirty="0" smtClean="0"/>
              <a:t>Se </a:t>
            </a:r>
            <a:r>
              <a:rPr lang="es-SV" dirty="0"/>
              <a:t>aplica a los objetos que no poseen características propias que los diferencien de manera inequívoca de otros de la misma especie o naturaleza. Se hace para garantizar que durante el tiempo transcurrido desde el momento de su ubicación, fijación, identificación, recolección, embalaje, transporte, análisis, almacenamiento, no sea modificada, alterada, sustituida o desaparecida ya sea intencional o </a:t>
            </a:r>
            <a:r>
              <a:rPr lang="es-SV" dirty="0" smtClean="0"/>
              <a:t>accidentalmente</a:t>
            </a:r>
          </a:p>
          <a:p>
            <a:pPr marL="0" indent="0">
              <a:buNone/>
            </a:pPr>
            <a:endParaRPr lang="es-SV" dirty="0" smtClean="0"/>
          </a:p>
          <a:p>
            <a:pPr marL="0" indent="0">
              <a:buNone/>
            </a:pPr>
            <a:r>
              <a:rPr lang="es-SV" dirty="0" smtClean="0"/>
              <a:t>La cual tiene por finalidad su introducción válida al proceso, bien como prueba material o como elemento para ser analizado y obtener de ellos datos científicos que permitan descubrir la forma en que el hecho se cometió o la participación de sus autores.</a:t>
            </a:r>
            <a:endParaRPr lang="es-SV" dirty="0"/>
          </a:p>
        </p:txBody>
      </p:sp>
    </p:spTree>
    <p:extLst>
      <p:ext uri="{BB962C8B-B14F-4D97-AF65-F5344CB8AC3E}">
        <p14:creationId xmlns:p14="http://schemas.microsoft.com/office/powerpoint/2010/main" val="2066141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SV" b="1" dirty="0" smtClean="0"/>
              <a:t>3.	No haber cometido errores o mala práctica por negligencia o inexperiencia.</a:t>
            </a:r>
            <a:endParaRPr lang="es-SV" b="1" dirty="0"/>
          </a:p>
        </p:txBody>
      </p:sp>
      <p:sp>
        <p:nvSpPr>
          <p:cNvPr id="3" name="Marcador de contenido 2"/>
          <p:cNvSpPr>
            <a:spLocks noGrp="1"/>
          </p:cNvSpPr>
          <p:nvPr>
            <p:ph idx="1"/>
          </p:nvPr>
        </p:nvSpPr>
        <p:spPr/>
        <p:txBody>
          <a:bodyPr>
            <a:normAutofit/>
          </a:bodyPr>
          <a:lstStyle/>
          <a:p>
            <a:pPr marL="0" indent="0">
              <a:buNone/>
            </a:pPr>
            <a:endParaRPr lang="es-SV" dirty="0" smtClean="0"/>
          </a:p>
          <a:p>
            <a:pPr marL="0" indent="0">
              <a:buNone/>
            </a:pPr>
            <a:r>
              <a:rPr lang="es-SV" dirty="0" smtClean="0"/>
              <a:t>Los peritos deberán tener título en la materia a que pertenezca el punto sobre el que han de pronunciarse, siempre que la profesión, arte o técnica estén reglamentadas. En caso contrario, podrá designarse a personas de idoneidad manifiesta. También podrá designarse a un perito con título obtenido en el extranjero cuando posea una experiencia o idoneidad especial. (Art. 227, inc. 3, Código Procesal Penal)</a:t>
            </a:r>
          </a:p>
          <a:p>
            <a:pPr marL="0" indent="0">
              <a:buNone/>
            </a:pPr>
            <a:endParaRPr lang="es-SV" dirty="0" smtClean="0"/>
          </a:p>
          <a:p>
            <a:pPr marL="0" indent="0">
              <a:buNone/>
            </a:pPr>
            <a:r>
              <a:rPr lang="es-SV" dirty="0"/>
              <a:t>Esto se puede hacer mediante prueba documental o con la declaración del perito sobre las credenciales (estudios, experiencia, publicaciones, docencia) que acreditan su idoneidad</a:t>
            </a:r>
            <a:r>
              <a:rPr lang="es-SV" dirty="0" smtClean="0"/>
              <a:t>.</a:t>
            </a:r>
          </a:p>
        </p:txBody>
      </p:sp>
    </p:spTree>
    <p:extLst>
      <p:ext uri="{BB962C8B-B14F-4D97-AF65-F5344CB8AC3E}">
        <p14:creationId xmlns:p14="http://schemas.microsoft.com/office/powerpoint/2010/main" val="2299427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SV" b="1" dirty="0" smtClean="0"/>
              <a:t>3.	No haber cometido errores o mala práctica por negligencia o inexperiencia.</a:t>
            </a:r>
            <a:endParaRPr lang="es-SV" b="1" dirty="0"/>
          </a:p>
        </p:txBody>
      </p:sp>
      <p:sp>
        <p:nvSpPr>
          <p:cNvPr id="3" name="Marcador de contenido 2"/>
          <p:cNvSpPr>
            <a:spLocks noGrp="1"/>
          </p:cNvSpPr>
          <p:nvPr>
            <p:ph idx="1"/>
          </p:nvPr>
        </p:nvSpPr>
        <p:spPr/>
        <p:txBody>
          <a:bodyPr>
            <a:normAutofit lnSpcReduction="10000"/>
          </a:bodyPr>
          <a:lstStyle/>
          <a:p>
            <a:pPr marL="0" indent="0">
              <a:buNone/>
            </a:pPr>
            <a:endParaRPr lang="es-SV" b="1" dirty="0" smtClean="0"/>
          </a:p>
          <a:p>
            <a:pPr marL="0" indent="0">
              <a:buNone/>
            </a:pPr>
            <a:r>
              <a:rPr lang="es-SV" b="1" dirty="0" smtClean="0"/>
              <a:t>Cadena de custodia de la prueba</a:t>
            </a:r>
          </a:p>
          <a:p>
            <a:pPr marL="0" indent="0">
              <a:buNone/>
            </a:pPr>
            <a:endParaRPr lang="es-SV" dirty="0" smtClean="0"/>
          </a:p>
          <a:p>
            <a:pPr marL="0" indent="0">
              <a:buNone/>
            </a:pPr>
            <a:r>
              <a:rPr lang="es-SV" dirty="0" smtClean="0"/>
              <a:t>La parte contraria podrá acreditar la interrupción de la cadena de custodia si establece que la condición de los objetos, substancias, o documentos u otros elementos tangibles relacionados con el hecho o hechos en controversia han sido sustancialmente alterados o contaminados.</a:t>
            </a:r>
          </a:p>
          <a:p>
            <a:pPr marL="0" indent="0">
              <a:buNone/>
            </a:pPr>
            <a:endParaRPr lang="es-SV" dirty="0" smtClean="0"/>
          </a:p>
          <a:p>
            <a:pPr marL="0" indent="0">
              <a:buNone/>
            </a:pPr>
            <a:r>
              <a:rPr lang="es-SV" dirty="0" smtClean="0"/>
              <a:t>En este caso, el Juez o tribunal podrá rechazar la prueba, en el entendido de que la mera posibilidad de una interrupción de la cadena de custodia no producirá el rechazo de la prueba. (Art. 322 inc. 3, Código Procesal Civil y Mercantil)</a:t>
            </a:r>
          </a:p>
          <a:p>
            <a:endParaRPr lang="es-SV" dirty="0"/>
          </a:p>
        </p:txBody>
      </p:sp>
    </p:spTree>
    <p:extLst>
      <p:ext uri="{BB962C8B-B14F-4D97-AF65-F5344CB8AC3E}">
        <p14:creationId xmlns:p14="http://schemas.microsoft.com/office/powerpoint/2010/main" val="397841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SV" b="1" dirty="0" smtClean="0"/>
              <a:t>4.	No deben ser recopiladas en forma tendenciosa o maliciosa para incriminar a alguien.</a:t>
            </a:r>
            <a:endParaRPr lang="es-SV" b="1" dirty="0"/>
          </a:p>
        </p:txBody>
      </p:sp>
      <p:sp>
        <p:nvSpPr>
          <p:cNvPr id="3" name="Marcador de contenido 2"/>
          <p:cNvSpPr>
            <a:spLocks noGrp="1"/>
          </p:cNvSpPr>
          <p:nvPr>
            <p:ph idx="1"/>
          </p:nvPr>
        </p:nvSpPr>
        <p:spPr/>
        <p:txBody>
          <a:bodyPr>
            <a:normAutofit/>
          </a:bodyPr>
          <a:lstStyle/>
          <a:p>
            <a:pPr marL="0" indent="0">
              <a:buNone/>
            </a:pPr>
            <a:endParaRPr lang="es-SV" b="1" dirty="0" smtClean="0"/>
          </a:p>
          <a:p>
            <a:pPr marL="0" indent="0">
              <a:buNone/>
            </a:pPr>
            <a:endParaRPr lang="es-SV" b="1" dirty="0"/>
          </a:p>
          <a:p>
            <a:pPr marL="0" indent="0">
              <a:buNone/>
            </a:pPr>
            <a:r>
              <a:rPr lang="es-SV" b="1" dirty="0" smtClean="0"/>
              <a:t>Vicios de la sentencia</a:t>
            </a:r>
          </a:p>
          <a:p>
            <a:pPr marL="0" indent="0">
              <a:buNone/>
            </a:pPr>
            <a:endParaRPr lang="es-SV" dirty="0" smtClean="0"/>
          </a:p>
          <a:p>
            <a:pPr marL="0" indent="0">
              <a:buNone/>
            </a:pPr>
            <a:r>
              <a:rPr lang="es-SV" dirty="0" smtClean="0"/>
              <a:t>Cuando no se han observado las reglas de la sana crítica, con respecto a medios o elementos probatorios de valor decisivo. (Art.400, núm. 5, Código Procesal Penal)</a:t>
            </a:r>
          </a:p>
        </p:txBody>
      </p:sp>
    </p:spTree>
    <p:extLst>
      <p:ext uri="{BB962C8B-B14F-4D97-AF65-F5344CB8AC3E}">
        <p14:creationId xmlns:p14="http://schemas.microsoft.com/office/powerpoint/2010/main" val="1422432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SV" b="1" dirty="0" smtClean="0"/>
              <a:t>5.	No debe obtenerse evidencia por un solo investigado.</a:t>
            </a:r>
            <a:endParaRPr lang="es-SV" b="1" dirty="0"/>
          </a:p>
        </p:txBody>
      </p:sp>
      <p:sp>
        <p:nvSpPr>
          <p:cNvPr id="3" name="Marcador de contenido 2"/>
          <p:cNvSpPr>
            <a:spLocks noGrp="1"/>
          </p:cNvSpPr>
          <p:nvPr>
            <p:ph idx="1"/>
          </p:nvPr>
        </p:nvSpPr>
        <p:spPr/>
        <p:txBody>
          <a:bodyPr/>
          <a:lstStyle/>
          <a:p>
            <a:pPr marL="0" indent="0">
              <a:buNone/>
            </a:pPr>
            <a:endParaRPr lang="es-SV" b="1" dirty="0" smtClean="0"/>
          </a:p>
          <a:p>
            <a:pPr marL="0" indent="0">
              <a:buNone/>
            </a:pPr>
            <a:endParaRPr lang="es-SV" b="1" dirty="0" smtClean="0"/>
          </a:p>
          <a:p>
            <a:pPr marL="0" indent="0">
              <a:buNone/>
            </a:pPr>
            <a:r>
              <a:rPr lang="es-SV" b="1" dirty="0" smtClean="0"/>
              <a:t>Perito de parte</a:t>
            </a:r>
          </a:p>
          <a:p>
            <a:pPr marL="0" indent="0">
              <a:buNone/>
            </a:pPr>
            <a:endParaRPr lang="es-SV" dirty="0" smtClean="0"/>
          </a:p>
          <a:p>
            <a:pPr marL="0" indent="0">
              <a:buNone/>
            </a:pPr>
            <a:r>
              <a:rPr lang="es-SV" dirty="0" smtClean="0"/>
              <a:t>Cada una de las partes tiene derecho a designar su propio perito y a que se elabore privadamente el dictamen correspondiente, el cual se acompañará a las respectivas alegaciones, en los momentos determinados por este código. (Art. 377, Código Procesal Civil y Mercantil)</a:t>
            </a:r>
          </a:p>
          <a:p>
            <a:endParaRPr lang="es-SV" dirty="0"/>
          </a:p>
        </p:txBody>
      </p:sp>
    </p:spTree>
    <p:extLst>
      <p:ext uri="{BB962C8B-B14F-4D97-AF65-F5344CB8AC3E}">
        <p14:creationId xmlns:p14="http://schemas.microsoft.com/office/powerpoint/2010/main" val="3489522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SV" b="1" dirty="0" smtClean="0"/>
              <a:t>6.	Documentar ampliamente paso a paso los diferentes procedimientos.</a:t>
            </a:r>
            <a:endParaRPr lang="es-SV" b="1" dirty="0"/>
          </a:p>
        </p:txBody>
      </p:sp>
      <p:sp>
        <p:nvSpPr>
          <p:cNvPr id="3" name="Marcador de contenido 2"/>
          <p:cNvSpPr>
            <a:spLocks noGrp="1"/>
          </p:cNvSpPr>
          <p:nvPr>
            <p:ph idx="1"/>
          </p:nvPr>
        </p:nvSpPr>
        <p:spPr/>
        <p:txBody>
          <a:bodyPr/>
          <a:lstStyle/>
          <a:p>
            <a:pPr marL="0" indent="0">
              <a:buNone/>
            </a:pPr>
            <a:endParaRPr lang="es-SV" dirty="0" smtClean="0"/>
          </a:p>
          <a:p>
            <a:pPr marL="0" indent="0">
              <a:buNone/>
            </a:pPr>
            <a:r>
              <a:rPr lang="es-SV" dirty="0" smtClean="0"/>
              <a:t>Las </a:t>
            </a:r>
            <a:r>
              <a:rPr lang="es-SV" dirty="0"/>
              <a:t>personas que hayan tenido contacto con los objetos y documentos incautados o recolectados registrarán toda la información necesaria para facilitar la constatación de autenticidad de los mismos en las diferentes etapas de su manejo o utilización, tales como recolección, embalaje, transporte, análisis y custodia. (Art.251, Código Procesal Penal)</a:t>
            </a:r>
          </a:p>
        </p:txBody>
      </p:sp>
    </p:spTree>
    <p:extLst>
      <p:ext uri="{BB962C8B-B14F-4D97-AF65-F5344CB8AC3E}">
        <p14:creationId xmlns:p14="http://schemas.microsoft.com/office/powerpoint/2010/main" val="2334800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89213" y="2107182"/>
            <a:ext cx="8915399" cy="2262781"/>
          </a:xfrm>
        </p:spPr>
        <p:txBody>
          <a:bodyPr/>
          <a:lstStyle/>
          <a:p>
            <a:r>
              <a:rPr lang="es-SV" dirty="0" smtClean="0"/>
              <a:t>Conversión de la Evidencia en Prueba</a:t>
            </a:r>
            <a:endParaRPr lang="es-SV" dirty="0"/>
          </a:p>
        </p:txBody>
      </p:sp>
      <p:pic>
        <p:nvPicPr>
          <p:cNvPr id="1026" name="Picture 2" descr="http://infocursos.elbeep.com/WebRoot/whitelabel_es/Shops/258862/4D7F/304A/1D09/6462/DFD0/C0A8/8008/96B3/ENFERMERIA_Y_MEDICINA_BASADA_EN_LA_EVIDENCIA.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37361" y="4369963"/>
            <a:ext cx="22193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5599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SV" b="1" dirty="0"/>
              <a:t>Finalidad de la </a:t>
            </a:r>
            <a:r>
              <a:rPr lang="es-SV" b="1" dirty="0" smtClean="0"/>
              <a:t>prueba</a:t>
            </a:r>
            <a:endParaRPr lang="es-SV" b="1" dirty="0"/>
          </a:p>
        </p:txBody>
      </p:sp>
      <p:sp>
        <p:nvSpPr>
          <p:cNvPr id="3" name="Marcador de contenido 2"/>
          <p:cNvSpPr>
            <a:spLocks noGrp="1"/>
          </p:cNvSpPr>
          <p:nvPr>
            <p:ph idx="1"/>
          </p:nvPr>
        </p:nvSpPr>
        <p:spPr/>
        <p:txBody>
          <a:bodyPr/>
          <a:lstStyle/>
          <a:p>
            <a:r>
              <a:rPr lang="es-SV" dirty="0"/>
              <a:t>Las pruebas tienen por finalidad llevar al conocimiento del juez o tribunal los hechos y circunstancias objeto del juicio, especialmente lo relativo a la responsabilidad penal y civil derivada de los mismos. (Art. 174, Código Procesal Penal)</a:t>
            </a:r>
          </a:p>
          <a:p>
            <a:endParaRPr lang="es-SV" dirty="0"/>
          </a:p>
        </p:txBody>
      </p:sp>
      <p:pic>
        <p:nvPicPr>
          <p:cNvPr id="4" name="Imagen 3"/>
          <p:cNvPicPr>
            <a:picLocks noChangeAspect="1"/>
          </p:cNvPicPr>
          <p:nvPr/>
        </p:nvPicPr>
        <p:blipFill>
          <a:blip r:embed="rId2"/>
          <a:stretch>
            <a:fillRect/>
          </a:stretch>
        </p:blipFill>
        <p:spPr>
          <a:xfrm>
            <a:off x="7018750" y="3494827"/>
            <a:ext cx="4768242" cy="2682136"/>
          </a:xfrm>
          <a:prstGeom prst="rect">
            <a:avLst/>
          </a:prstGeom>
        </p:spPr>
      </p:pic>
    </p:spTree>
    <p:extLst>
      <p:ext uri="{BB962C8B-B14F-4D97-AF65-F5344CB8AC3E}">
        <p14:creationId xmlns:p14="http://schemas.microsoft.com/office/powerpoint/2010/main" val="567853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SV" b="1" dirty="0" smtClean="0"/>
              <a:t>Conversión de la Evidencia en Prueba</a:t>
            </a:r>
            <a:endParaRPr lang="es-SV" b="1" dirty="0"/>
          </a:p>
        </p:txBody>
      </p:sp>
      <p:sp>
        <p:nvSpPr>
          <p:cNvPr id="3" name="Marcador de contenido 2"/>
          <p:cNvSpPr>
            <a:spLocks noGrp="1"/>
          </p:cNvSpPr>
          <p:nvPr>
            <p:ph idx="1"/>
          </p:nvPr>
        </p:nvSpPr>
        <p:spPr>
          <a:xfrm>
            <a:off x="1240076" y="1465544"/>
            <a:ext cx="10571968" cy="5060515"/>
          </a:xfrm>
        </p:spPr>
        <p:txBody>
          <a:bodyPr>
            <a:normAutofit/>
          </a:bodyPr>
          <a:lstStyle/>
          <a:p>
            <a:pPr marL="0" indent="0">
              <a:buNone/>
            </a:pPr>
            <a:r>
              <a:rPr lang="es-SV" dirty="0" smtClean="0"/>
              <a:t>La </a:t>
            </a:r>
            <a:r>
              <a:rPr lang="es-SV" dirty="0"/>
              <a:t>evidencia se convierte en prueba legal para la acusación de un delito, si éstas cumplen con los siguientes requerimientos de ley</a:t>
            </a:r>
            <a:r>
              <a:rPr lang="es-SV" dirty="0" smtClean="0"/>
              <a:t>:</a:t>
            </a:r>
          </a:p>
          <a:p>
            <a:pPr marL="0" indent="0">
              <a:buNone/>
            </a:pPr>
            <a:endParaRPr lang="es-SV" dirty="0"/>
          </a:p>
          <a:p>
            <a:pPr marL="514350" lvl="0" indent="-514350">
              <a:buFont typeface="+mj-lt"/>
              <a:buAutoNum type="arabicPeriod"/>
            </a:pPr>
            <a:r>
              <a:rPr lang="es-SV" dirty="0"/>
              <a:t>Ordenadas por un juez competente para investigar y recopilar evidencias</a:t>
            </a:r>
            <a:r>
              <a:rPr lang="es-SV" dirty="0" smtClean="0"/>
              <a:t>.</a:t>
            </a:r>
            <a:endParaRPr lang="es-SV" dirty="0"/>
          </a:p>
          <a:p>
            <a:pPr marL="514350" lvl="0" indent="-514350">
              <a:buFont typeface="+mj-lt"/>
              <a:buAutoNum type="arabicPeriod"/>
            </a:pPr>
            <a:r>
              <a:rPr lang="es-SV" dirty="0"/>
              <a:t>Obtenidas bajo un sistema técnico de investigación y planificación</a:t>
            </a:r>
            <a:r>
              <a:rPr lang="es-SV" dirty="0" smtClean="0"/>
              <a:t>.</a:t>
            </a:r>
            <a:endParaRPr lang="es-SV" dirty="0"/>
          </a:p>
          <a:p>
            <a:pPr marL="514350" lvl="0" indent="-514350">
              <a:buFont typeface="+mj-lt"/>
              <a:buAutoNum type="arabicPeriod"/>
            </a:pPr>
            <a:r>
              <a:rPr lang="es-SV" dirty="0"/>
              <a:t>No haber cometido errores o mala práctica por negligencia o inexperiencia.</a:t>
            </a:r>
          </a:p>
          <a:p>
            <a:pPr marL="514350" lvl="0" indent="-514350">
              <a:buFont typeface="+mj-lt"/>
              <a:buAutoNum type="arabicPeriod"/>
            </a:pPr>
            <a:r>
              <a:rPr lang="es-SV" dirty="0"/>
              <a:t>No deben ser recopiladas en forma tendenciosa o maliciosa para incriminar a alguien.</a:t>
            </a:r>
          </a:p>
          <a:p>
            <a:pPr marL="514350" lvl="0" indent="-514350">
              <a:buFont typeface="+mj-lt"/>
              <a:buAutoNum type="arabicPeriod"/>
            </a:pPr>
            <a:r>
              <a:rPr lang="es-SV" dirty="0"/>
              <a:t>No debe obtenerse evidencia por un solo investigado.</a:t>
            </a:r>
          </a:p>
          <a:p>
            <a:pPr marL="514350" lvl="0" indent="-514350">
              <a:buFont typeface="+mj-lt"/>
              <a:buAutoNum type="arabicPeriod"/>
            </a:pPr>
            <a:r>
              <a:rPr lang="es-SV" dirty="0"/>
              <a:t>Documentar ampliamente paso a paso los diferentes procedimientos</a:t>
            </a:r>
            <a:r>
              <a:rPr lang="es-SV" dirty="0" smtClean="0"/>
              <a:t>.</a:t>
            </a:r>
          </a:p>
          <a:p>
            <a:pPr marL="0" lvl="0" indent="0">
              <a:buNone/>
            </a:pPr>
            <a:endParaRPr lang="es-SV" dirty="0" smtClean="0"/>
          </a:p>
          <a:p>
            <a:pPr marL="0" lvl="0" indent="0">
              <a:buNone/>
            </a:pPr>
            <a:r>
              <a:rPr lang="es-SV" dirty="0" smtClean="0"/>
              <a:t>Si </a:t>
            </a:r>
            <a:r>
              <a:rPr lang="es-SV" dirty="0"/>
              <a:t>el auditor forense comete fallas o errores en el proceso de la obtención de evidencia, estas pueden ser anuladas por el tribunal a cargo del caso, inclusive por defensa que puede interponer una contrademanda o pedir la anulación del juicio. </a:t>
            </a:r>
          </a:p>
          <a:p>
            <a:endParaRPr lang="es-SV" dirty="0"/>
          </a:p>
        </p:txBody>
      </p:sp>
    </p:spTree>
    <p:extLst>
      <p:ext uri="{BB962C8B-B14F-4D97-AF65-F5344CB8AC3E}">
        <p14:creationId xmlns:p14="http://schemas.microsoft.com/office/powerpoint/2010/main" val="760826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lgn="ctr"/>
            <a:r>
              <a:rPr lang="es-SV" b="1" dirty="0" smtClean="0"/>
              <a:t>1. Ordenadas por un juez competente para investigar y recopilar evidencias</a:t>
            </a:r>
            <a:endParaRPr lang="es-SV" b="1" dirty="0"/>
          </a:p>
        </p:txBody>
      </p:sp>
      <p:sp>
        <p:nvSpPr>
          <p:cNvPr id="3" name="Marcador de contenido 2"/>
          <p:cNvSpPr>
            <a:spLocks noGrp="1"/>
          </p:cNvSpPr>
          <p:nvPr>
            <p:ph idx="1"/>
          </p:nvPr>
        </p:nvSpPr>
        <p:spPr/>
        <p:txBody>
          <a:bodyPr>
            <a:normAutofit fontScale="92500" lnSpcReduction="10000"/>
          </a:bodyPr>
          <a:lstStyle/>
          <a:p>
            <a:r>
              <a:rPr lang="es-SV" b="1" dirty="0"/>
              <a:t>Legalidad de la </a:t>
            </a:r>
            <a:r>
              <a:rPr lang="es-SV" b="1" dirty="0" smtClean="0"/>
              <a:t>prueba</a:t>
            </a:r>
          </a:p>
          <a:p>
            <a:pPr marL="0" indent="0">
              <a:buNone/>
            </a:pPr>
            <a:endParaRPr lang="es-SV" dirty="0"/>
          </a:p>
          <a:p>
            <a:pPr marL="0" indent="0">
              <a:buNone/>
            </a:pPr>
            <a:r>
              <a:rPr lang="es-SV" dirty="0"/>
              <a:t>“Los elementos de prueba sólo tendrán valor si han sido obtenidos por un medio lícito e incorporados al procedimiento.</a:t>
            </a:r>
          </a:p>
          <a:p>
            <a:pPr marL="0" indent="0">
              <a:buNone/>
            </a:pPr>
            <a:r>
              <a:rPr lang="es-SV" dirty="0"/>
              <a:t>No tendrán valor los elementos de prueba obtenidos en virtud de una información originada en un procedimiento o medio ilícito.” (Art. 175, Código Procesal Penal</a:t>
            </a:r>
            <a:r>
              <a:rPr lang="es-SV" dirty="0" smtClean="0"/>
              <a:t>)</a:t>
            </a:r>
          </a:p>
          <a:p>
            <a:pPr marL="0" indent="0">
              <a:buNone/>
            </a:pPr>
            <a:endParaRPr lang="es-SV" dirty="0" smtClean="0"/>
          </a:p>
          <a:p>
            <a:pPr marL="0" indent="0">
              <a:buNone/>
            </a:pPr>
            <a:endParaRPr lang="es-SV" dirty="0" smtClean="0"/>
          </a:p>
          <a:p>
            <a:pPr marL="0" indent="0">
              <a:buNone/>
            </a:pPr>
            <a:r>
              <a:rPr lang="es-SV" dirty="0" smtClean="0"/>
              <a:t>Se entiende legalmente obtenida cuando se ha realizado sin violentar la dignidad humana y mediante los procedimientos establecidos en el Código Procesal Penal, es decir, por investigación autónoma, por orden de fiscal o por autorización judicial.</a:t>
            </a:r>
          </a:p>
          <a:p>
            <a:pPr marL="0" indent="0">
              <a:buNone/>
            </a:pPr>
            <a:endParaRPr lang="es-SV" dirty="0" smtClean="0"/>
          </a:p>
          <a:p>
            <a:pPr marL="0" indent="0">
              <a:buNone/>
            </a:pPr>
            <a:endParaRPr lang="es-SV" dirty="0" smtClean="0"/>
          </a:p>
          <a:p>
            <a:endParaRPr lang="es-SV" dirty="0"/>
          </a:p>
        </p:txBody>
      </p:sp>
    </p:spTree>
    <p:extLst>
      <p:ext uri="{BB962C8B-B14F-4D97-AF65-F5344CB8AC3E}">
        <p14:creationId xmlns:p14="http://schemas.microsoft.com/office/powerpoint/2010/main" val="2020491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lgn="ctr"/>
            <a:r>
              <a:rPr lang="es-SV" b="1" dirty="0" smtClean="0"/>
              <a:t>2. Obtenidas </a:t>
            </a:r>
            <a:r>
              <a:rPr lang="es-SV" b="1" dirty="0"/>
              <a:t>bajo un sistema técnico de investigación y planificación</a:t>
            </a:r>
            <a:r>
              <a:rPr lang="es-SV" b="1" dirty="0" smtClean="0"/>
              <a:t>.</a:t>
            </a:r>
            <a:endParaRPr lang="es-SV" dirty="0"/>
          </a:p>
        </p:txBody>
      </p:sp>
      <p:sp>
        <p:nvSpPr>
          <p:cNvPr id="3" name="Marcador de contenido 2"/>
          <p:cNvSpPr>
            <a:spLocks noGrp="1"/>
          </p:cNvSpPr>
          <p:nvPr>
            <p:ph idx="1"/>
          </p:nvPr>
        </p:nvSpPr>
        <p:spPr>
          <a:xfrm>
            <a:off x="838200" y="1825625"/>
            <a:ext cx="10515600" cy="3072052"/>
          </a:xfrm>
        </p:spPr>
        <p:txBody>
          <a:bodyPr>
            <a:normAutofit lnSpcReduction="10000"/>
          </a:bodyPr>
          <a:lstStyle/>
          <a:p>
            <a:pPr marL="0" indent="0">
              <a:buNone/>
            </a:pPr>
            <a:r>
              <a:rPr lang="es-SV" dirty="0"/>
              <a:t>La investigación sirve para que las partes puedan determinar quién tiene información sobre la existencia del hecho y la responsabilidad del acusado, identifica a la fuente de la información</a:t>
            </a:r>
            <a:r>
              <a:rPr lang="es-SV" dirty="0" smtClean="0"/>
              <a:t>.</a:t>
            </a:r>
          </a:p>
          <a:p>
            <a:pPr marL="0" indent="0">
              <a:buNone/>
            </a:pPr>
            <a:endParaRPr lang="es-SV" dirty="0"/>
          </a:p>
          <a:p>
            <a:pPr marL="0" indent="0">
              <a:buNone/>
            </a:pPr>
            <a:r>
              <a:rPr lang="es-SV" dirty="0"/>
              <a:t>Una vez identificada la fuente de la información se deben utilizar los mecanismos legales para obtener esa información. (Entrevista de testigos, entrevista del sospechoso, búsqueda en bases de datos, allanamientos, registros, pericias, etc.) Identificando la fuente de la información y el medio para su obtención, debemos determinar cuál es el procedimiento legal para poder llevar a cabo ese acto de investigación, si se requiere o no autorización judicial para realizarlo.</a:t>
            </a:r>
          </a:p>
          <a:p>
            <a:endParaRPr lang="es-SV" dirty="0"/>
          </a:p>
        </p:txBody>
      </p:sp>
      <p:pic>
        <p:nvPicPr>
          <p:cNvPr id="4" name="Imagen 3"/>
          <p:cNvPicPr>
            <a:picLocks noChangeAspect="1"/>
          </p:cNvPicPr>
          <p:nvPr/>
        </p:nvPicPr>
        <p:blipFill>
          <a:blip r:embed="rId2"/>
          <a:stretch>
            <a:fillRect/>
          </a:stretch>
        </p:blipFill>
        <p:spPr>
          <a:xfrm>
            <a:off x="8853081" y="4897677"/>
            <a:ext cx="2739379" cy="1641364"/>
          </a:xfrm>
          <a:prstGeom prst="rect">
            <a:avLst/>
          </a:prstGeom>
        </p:spPr>
      </p:pic>
    </p:spTree>
    <p:extLst>
      <p:ext uri="{BB962C8B-B14F-4D97-AF65-F5344CB8AC3E}">
        <p14:creationId xmlns:p14="http://schemas.microsoft.com/office/powerpoint/2010/main" val="2057077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SV" b="1" dirty="0" smtClean="0"/>
              <a:t>2. Obtenidas bajo un sistema técnico de investigación y planificación.</a:t>
            </a:r>
            <a:endParaRPr lang="es-SV" dirty="0"/>
          </a:p>
        </p:txBody>
      </p:sp>
      <p:sp>
        <p:nvSpPr>
          <p:cNvPr id="3" name="Marcador de contenido 2"/>
          <p:cNvSpPr>
            <a:spLocks noGrp="1"/>
          </p:cNvSpPr>
          <p:nvPr>
            <p:ph idx="1"/>
          </p:nvPr>
        </p:nvSpPr>
        <p:spPr/>
        <p:txBody>
          <a:bodyPr>
            <a:normAutofit/>
          </a:bodyPr>
          <a:lstStyle/>
          <a:p>
            <a:pPr marL="0" indent="0">
              <a:buNone/>
            </a:pPr>
            <a:endParaRPr lang="es-SV" dirty="0" smtClean="0"/>
          </a:p>
          <a:p>
            <a:pPr marL="0" indent="0">
              <a:buNone/>
            </a:pPr>
            <a:r>
              <a:rPr lang="es-SV" dirty="0" smtClean="0"/>
              <a:t>Los </a:t>
            </a:r>
            <a:r>
              <a:rPr lang="es-SV" dirty="0"/>
              <a:t>actos de investigación pueden ser realizados de distinta forma, de acuerdo con lo previsto en el Código Procesal Penal</a:t>
            </a:r>
            <a:r>
              <a:rPr lang="es-SV" dirty="0" smtClean="0"/>
              <a:t>:</a:t>
            </a:r>
          </a:p>
          <a:p>
            <a:pPr marL="0" indent="0">
              <a:buNone/>
            </a:pPr>
            <a:endParaRPr lang="es-SV" dirty="0"/>
          </a:p>
          <a:p>
            <a:pPr marL="0" indent="0">
              <a:buNone/>
            </a:pPr>
            <a:r>
              <a:rPr lang="es-SV" dirty="0"/>
              <a:t>a) En forma autónoma por la Policía</a:t>
            </a:r>
          </a:p>
          <a:p>
            <a:pPr marL="0" indent="0">
              <a:buNone/>
            </a:pPr>
            <a:r>
              <a:rPr lang="es-SV" dirty="0"/>
              <a:t>b) Con autorización del fiscal</a:t>
            </a:r>
          </a:p>
          <a:p>
            <a:pPr marL="0" indent="0">
              <a:buNone/>
            </a:pPr>
            <a:r>
              <a:rPr lang="es-SV" dirty="0"/>
              <a:t>c) Con autorización judicial Previa</a:t>
            </a:r>
          </a:p>
          <a:p>
            <a:pPr marL="0" indent="0">
              <a:buNone/>
            </a:pPr>
            <a:r>
              <a:rPr lang="es-SV" dirty="0"/>
              <a:t>d) Con control posterior del juez </a:t>
            </a:r>
          </a:p>
          <a:p>
            <a:endParaRPr lang="es-SV" dirty="0"/>
          </a:p>
        </p:txBody>
      </p:sp>
    </p:spTree>
    <p:extLst>
      <p:ext uri="{BB962C8B-B14F-4D97-AF65-F5344CB8AC3E}">
        <p14:creationId xmlns:p14="http://schemas.microsoft.com/office/powerpoint/2010/main" val="4135240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SV" b="1" dirty="0" smtClean="0"/>
              <a:t>2. Obtenidas bajo un sistema técnico de investigación y planificación.</a:t>
            </a:r>
            <a:endParaRPr lang="es-SV" dirty="0"/>
          </a:p>
        </p:txBody>
      </p:sp>
      <p:sp>
        <p:nvSpPr>
          <p:cNvPr id="3" name="Marcador de contenido 2"/>
          <p:cNvSpPr>
            <a:spLocks noGrp="1"/>
          </p:cNvSpPr>
          <p:nvPr>
            <p:ph idx="1"/>
          </p:nvPr>
        </p:nvSpPr>
        <p:spPr/>
        <p:txBody>
          <a:bodyPr>
            <a:normAutofit fontScale="92500"/>
          </a:bodyPr>
          <a:lstStyle/>
          <a:p>
            <a:pPr marL="0" indent="0">
              <a:buNone/>
            </a:pPr>
            <a:r>
              <a:rPr lang="es-SV" dirty="0" smtClean="0"/>
              <a:t>Como actos preparatorios de la prueba, los actos de investigación sirven para ubicar, identificar las fuentes de la prueba, conocer quién tiene el conocimiento de los hechos sobre la existencia del delito y la responsabilidad penal y civil.</a:t>
            </a:r>
          </a:p>
          <a:p>
            <a:pPr marL="0" indent="0">
              <a:buNone/>
            </a:pPr>
            <a:endParaRPr lang="es-SV" dirty="0"/>
          </a:p>
          <a:p>
            <a:pPr marL="0" indent="0">
              <a:buNone/>
            </a:pPr>
            <a:r>
              <a:rPr lang="es-SV" dirty="0" smtClean="0"/>
              <a:t>Es decir, los actos de investigación nos sirven para conocer cuál es el medio de prueba que podemos utilizar en el juicio para llevar al juez el conocimiento de los hechos con sus circunstancias y la responsabilidad del acusado.</a:t>
            </a:r>
          </a:p>
          <a:p>
            <a:pPr marL="0" indent="0">
              <a:buNone/>
            </a:pPr>
            <a:endParaRPr lang="es-SV" dirty="0"/>
          </a:p>
          <a:p>
            <a:pPr marL="0" indent="0">
              <a:buNone/>
            </a:pPr>
            <a:r>
              <a:rPr lang="es-SV" dirty="0" smtClean="0"/>
              <a:t>Igualmente, sirven para preparar los medios de prueba por cuanto podemos establecer a través de los actos de investigación si la información o evidencia física es pertinente, necesaria, suficiente y como se debe metodológicamente transmitir la información al juez.</a:t>
            </a:r>
            <a:endParaRPr lang="es-SV" dirty="0"/>
          </a:p>
        </p:txBody>
      </p:sp>
    </p:spTree>
    <p:extLst>
      <p:ext uri="{BB962C8B-B14F-4D97-AF65-F5344CB8AC3E}">
        <p14:creationId xmlns:p14="http://schemas.microsoft.com/office/powerpoint/2010/main" val="944740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SV" b="1" dirty="0" smtClean="0"/>
              <a:t>METODOS PARA CONVERTIR EVIDENCIA EN PRUEBA</a:t>
            </a:r>
            <a:endParaRPr lang="es-SV" b="1" dirty="0"/>
          </a:p>
        </p:txBody>
      </p:sp>
      <p:sp>
        <p:nvSpPr>
          <p:cNvPr id="3" name="Marcador de contenido 2"/>
          <p:cNvSpPr>
            <a:spLocks noGrp="1"/>
          </p:cNvSpPr>
          <p:nvPr>
            <p:ph idx="1"/>
          </p:nvPr>
        </p:nvSpPr>
        <p:spPr/>
        <p:txBody>
          <a:bodyPr/>
          <a:lstStyle/>
          <a:p>
            <a:pPr marL="0" indent="0">
              <a:buNone/>
            </a:pPr>
            <a:endParaRPr lang="es-SV" dirty="0" smtClean="0"/>
          </a:p>
          <a:p>
            <a:pPr marL="0" indent="0">
              <a:buNone/>
            </a:pPr>
            <a:endParaRPr lang="es-SV" dirty="0"/>
          </a:p>
          <a:p>
            <a:pPr marL="0" indent="0">
              <a:buNone/>
            </a:pPr>
            <a:r>
              <a:rPr lang="es-SV" dirty="0" smtClean="0"/>
              <a:t>Si el medio de prueba que se pretende ofrecer para el juicio es un objeto o evidencia física, se requiere que el mismo haya sido incautado conforme a la ley y que se pueda garantizar su autenticidad, es decir para tener la confianza que el objeto se ha incautado y que está vinculado con el ilícito sea el mismo que se está incorporando al plenario.</a:t>
            </a:r>
            <a:endParaRPr lang="es-SV" dirty="0"/>
          </a:p>
        </p:txBody>
      </p:sp>
    </p:spTree>
    <p:extLst>
      <p:ext uri="{BB962C8B-B14F-4D97-AF65-F5344CB8AC3E}">
        <p14:creationId xmlns:p14="http://schemas.microsoft.com/office/powerpoint/2010/main" val="1662644909"/>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59</TotalTime>
  <Words>1312</Words>
  <Application>Microsoft Office PowerPoint</Application>
  <PresentationFormat>Panorámica</PresentationFormat>
  <Paragraphs>104</Paragraphs>
  <Slides>16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16</vt:i4>
      </vt:variant>
    </vt:vector>
  </HeadingPairs>
  <TitlesOfParts>
    <vt:vector size="22" baseType="lpstr">
      <vt:lpstr>Algerian</vt:lpstr>
      <vt:lpstr>Arial</vt:lpstr>
      <vt:lpstr>Century Gothic</vt:lpstr>
      <vt:lpstr>Times New Roman</vt:lpstr>
      <vt:lpstr>Wingdings 3</vt:lpstr>
      <vt:lpstr>Espiral</vt:lpstr>
      <vt:lpstr>Presentación de PowerPoint</vt:lpstr>
      <vt:lpstr>Conversión de la Evidencia en Prueba</vt:lpstr>
      <vt:lpstr>Finalidad de la prueba</vt:lpstr>
      <vt:lpstr>Conversión de la Evidencia en Prueba</vt:lpstr>
      <vt:lpstr>1. Ordenadas por un juez competente para investigar y recopilar evidencias</vt:lpstr>
      <vt:lpstr>2. Obtenidas bajo un sistema técnico de investigación y planificación.</vt:lpstr>
      <vt:lpstr>2. Obtenidas bajo un sistema técnico de investigación y planificación.</vt:lpstr>
      <vt:lpstr>2. Obtenidas bajo un sistema técnico de investigación y planificación.</vt:lpstr>
      <vt:lpstr>METODOS PARA CONVERTIR EVIDENCIA EN PRUEBA</vt:lpstr>
      <vt:lpstr>METODOS PARA CONVERTIR EVIDENCIA EN PRUEBA</vt:lpstr>
      <vt:lpstr>METODOS PARA CONVERTIR EVIDENCIA EN PRUEBA</vt:lpstr>
      <vt:lpstr>3. No haber cometido errores o mala práctica por negligencia o inexperiencia.</vt:lpstr>
      <vt:lpstr>3. No haber cometido errores o mala práctica por negligencia o inexperiencia.</vt:lpstr>
      <vt:lpstr>4. No deben ser recopiladas en forma tendenciosa o maliciosa para incriminar a alguien.</vt:lpstr>
      <vt:lpstr>5. No debe obtenerse evidencia por un solo investigado.</vt:lpstr>
      <vt:lpstr>6. Documentar ampliamente paso a paso los diferentes procedimientos.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Conversión de la Evidencia en Prueba</dc:title>
  <dc:creator>Jorge Cruz</dc:creator>
  <cp:lastModifiedBy>Carlos Humberto</cp:lastModifiedBy>
  <cp:revision>9</cp:revision>
  <dcterms:created xsi:type="dcterms:W3CDTF">2015-11-30T12:06:14Z</dcterms:created>
  <dcterms:modified xsi:type="dcterms:W3CDTF">2015-11-30T21:46:46Z</dcterms:modified>
</cp:coreProperties>
</file>