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74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</p:sldIdLst>
  <p:sldSz cx="12192000" cy="6858000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30647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42054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49109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930364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3565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792537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39869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921351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296020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094108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266882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853019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54209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107571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21229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589659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4F365-5CE2-45C3-BAE9-6D4DBB16A63E}" type="datetimeFigureOut">
              <a:rPr lang="es-SV" smtClean="0"/>
              <a:t>30/11/2015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D3F5159-10C4-4673-B013-7DF0A688E0B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132304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64895" y="577516"/>
            <a:ext cx="9639717" cy="533370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es-CR" sz="2000" b="1" dirty="0">
              <a:latin typeface="Algerian" pitchFamily="82" charset="0"/>
            </a:endParaRPr>
          </a:p>
          <a:p>
            <a:pPr algn="ctr">
              <a:buNone/>
            </a:pPr>
            <a:r>
              <a:rPr lang="es-CR" sz="2000" b="1" dirty="0">
                <a:latin typeface="Algerian" pitchFamily="82" charset="0"/>
              </a:rPr>
              <a:t>UNIVERSIDAD DE EL SALVADOR</a:t>
            </a:r>
            <a:endParaRPr lang="es-SV" sz="2000" dirty="0">
              <a:latin typeface="Algerian" pitchFamily="82" charset="0"/>
            </a:endParaRPr>
          </a:p>
          <a:p>
            <a:pPr algn="ctr">
              <a:buNone/>
            </a:pPr>
            <a:r>
              <a:rPr lang="es-CR" sz="2000" b="1" dirty="0">
                <a:latin typeface="Algerian" pitchFamily="82" charset="0"/>
              </a:rPr>
              <a:t>FACULTAD DE CIENCIAS ECONÓMICAS</a:t>
            </a:r>
            <a:endParaRPr lang="es-SV" sz="2000" dirty="0">
              <a:latin typeface="Algerian" pitchFamily="82" charset="0"/>
            </a:endParaRPr>
          </a:p>
          <a:p>
            <a:pPr algn="ctr">
              <a:buNone/>
            </a:pPr>
            <a:r>
              <a:rPr lang="es-CR" sz="2000" b="1" dirty="0">
                <a:latin typeface="Algerian" pitchFamily="82" charset="0"/>
              </a:rPr>
              <a:t>ESCUELA DE CONTADURÍA PÚBLICA</a:t>
            </a:r>
            <a:endParaRPr lang="es-SV" sz="2000" dirty="0">
              <a:latin typeface="Algerian" pitchFamily="82" charset="0"/>
            </a:endParaRPr>
          </a:p>
          <a:p>
            <a:pPr>
              <a:buNone/>
            </a:pPr>
            <a:endParaRPr lang="es-SV" dirty="0"/>
          </a:p>
          <a:p>
            <a:pPr algn="ctr">
              <a:buNone/>
            </a:pPr>
            <a:r>
              <a:rPr lang="es-MX" b="1" dirty="0"/>
              <a:t>Tema: </a:t>
            </a:r>
            <a:r>
              <a:rPr lang="es-MX" dirty="0"/>
              <a:t>Trabajo ex aula Unidad III Auditoría Forense</a:t>
            </a:r>
            <a:endParaRPr lang="es-SV" dirty="0"/>
          </a:p>
          <a:p>
            <a:pPr algn="ctr">
              <a:buNone/>
            </a:pPr>
            <a:r>
              <a:rPr lang="es-MX" b="1" dirty="0"/>
              <a:t>Asignatura: </a:t>
            </a:r>
            <a:r>
              <a:rPr lang="es-MX" dirty="0"/>
              <a:t>Seminario de auditoría	</a:t>
            </a:r>
            <a:endParaRPr lang="es-SV" dirty="0"/>
          </a:p>
          <a:p>
            <a:pPr algn="ctr">
              <a:buNone/>
            </a:pPr>
            <a:r>
              <a:rPr lang="es-MX" b="1" dirty="0"/>
              <a:t>Grupo Teórico:</a:t>
            </a:r>
            <a:r>
              <a:rPr lang="es-MX" dirty="0"/>
              <a:t> GT </a:t>
            </a:r>
            <a:r>
              <a:rPr lang="es-MX" dirty="0" smtClean="0"/>
              <a:t>03</a:t>
            </a:r>
            <a:endParaRPr lang="es-SV" dirty="0"/>
          </a:p>
          <a:p>
            <a:pPr algn="ctr">
              <a:buNone/>
            </a:pPr>
            <a:r>
              <a:rPr lang="es-MX" b="1" dirty="0"/>
              <a:t>Grupo de trabajo: </a:t>
            </a:r>
            <a:r>
              <a:rPr lang="es-MX" dirty="0" smtClean="0"/>
              <a:t>08</a:t>
            </a:r>
            <a:endParaRPr lang="es-SV" dirty="0"/>
          </a:p>
          <a:p>
            <a:pPr algn="ctr">
              <a:buNone/>
            </a:pPr>
            <a:r>
              <a:rPr lang="es-MX" b="1" dirty="0"/>
              <a:t>Catedrático:</a:t>
            </a:r>
            <a:r>
              <a:rPr lang="es-MX" dirty="0"/>
              <a:t> Lic. Javier Enrique Miranda Rivera</a:t>
            </a:r>
          </a:p>
          <a:p>
            <a:pPr>
              <a:buNone/>
            </a:pPr>
            <a:endParaRPr lang="es-MX" dirty="0"/>
          </a:p>
          <a:p>
            <a:pPr algn="ctr">
              <a:buNone/>
            </a:pPr>
            <a:r>
              <a:rPr lang="es-MX" b="1" dirty="0"/>
              <a:t>Presentado por:</a:t>
            </a:r>
            <a:r>
              <a:rPr lang="es-MX" dirty="0"/>
              <a:t>	</a:t>
            </a:r>
            <a:endParaRPr lang="es-SV" dirty="0"/>
          </a:p>
          <a:p>
            <a:pPr>
              <a:buNone/>
            </a:pPr>
            <a:r>
              <a:rPr lang="es-MX" b="1" dirty="0"/>
              <a:t>        Nombre</a:t>
            </a:r>
            <a:r>
              <a:rPr lang="es-SV" dirty="0"/>
              <a:t>                                                            </a:t>
            </a:r>
            <a:r>
              <a:rPr lang="es-MX" b="1" dirty="0"/>
              <a:t>Carnet</a:t>
            </a:r>
            <a:r>
              <a:rPr lang="es-SV" dirty="0"/>
              <a:t>                       </a:t>
            </a:r>
            <a:r>
              <a:rPr lang="es-MX" b="1" dirty="0"/>
              <a:t>Participación.</a:t>
            </a:r>
            <a:endParaRPr lang="es-SV" dirty="0"/>
          </a:p>
          <a:p>
            <a:pPr>
              <a:buNone/>
            </a:pPr>
            <a:r>
              <a:rPr lang="es-MX" dirty="0"/>
              <a:t>       </a:t>
            </a:r>
            <a:r>
              <a:rPr lang="es-MX" dirty="0" smtClean="0"/>
              <a:t>Carlos Humberto Guevara Martínez</a:t>
            </a:r>
            <a:r>
              <a:rPr lang="es-MX" dirty="0"/>
              <a:t>	   	</a:t>
            </a:r>
            <a:r>
              <a:rPr lang="es-MX" dirty="0" smtClean="0"/>
              <a:t>GM10074           </a:t>
            </a:r>
            <a:r>
              <a:rPr lang="es-SV" dirty="0"/>
              <a:t>		</a:t>
            </a:r>
            <a:r>
              <a:rPr lang="es-MX" dirty="0"/>
              <a:t>100%</a:t>
            </a:r>
            <a:endParaRPr lang="es-SV" dirty="0"/>
          </a:p>
          <a:p>
            <a:pPr>
              <a:buNone/>
            </a:pPr>
            <a:r>
              <a:rPr lang="es-MX" dirty="0"/>
              <a:t>       </a:t>
            </a:r>
            <a:r>
              <a:rPr lang="es-MX" dirty="0" smtClean="0"/>
              <a:t>Jorge Alfredo Cruz </a:t>
            </a:r>
            <a:r>
              <a:rPr lang="es-MX" dirty="0" err="1" smtClean="0"/>
              <a:t>Mejia</a:t>
            </a:r>
            <a:r>
              <a:rPr lang="es-MX" dirty="0" smtClean="0"/>
              <a:t>                      </a:t>
            </a:r>
            <a:r>
              <a:rPr lang="es-MX" dirty="0"/>
              <a:t>	</a:t>
            </a:r>
            <a:r>
              <a:rPr lang="es-MX" dirty="0" smtClean="0"/>
              <a:t>CM08015</a:t>
            </a:r>
            <a:r>
              <a:rPr lang="es-SV" dirty="0"/>
              <a:t>	</a:t>
            </a:r>
            <a:r>
              <a:rPr lang="es-SV" dirty="0" smtClean="0"/>
              <a:t>                  </a:t>
            </a:r>
            <a:r>
              <a:rPr lang="es-SV" dirty="0"/>
              <a:t>	</a:t>
            </a:r>
            <a:r>
              <a:rPr lang="es-MX" dirty="0"/>
              <a:t>100%</a:t>
            </a:r>
            <a:endParaRPr lang="es-SV" dirty="0"/>
          </a:p>
          <a:p>
            <a:pPr>
              <a:buNone/>
            </a:pPr>
            <a:r>
              <a:rPr lang="es-MX" dirty="0"/>
              <a:t>       </a:t>
            </a:r>
            <a:r>
              <a:rPr lang="es-MX" dirty="0" err="1" smtClean="0"/>
              <a:t>Leydi</a:t>
            </a:r>
            <a:r>
              <a:rPr lang="es-MX" dirty="0" smtClean="0"/>
              <a:t> </a:t>
            </a:r>
            <a:r>
              <a:rPr lang="es-MX" dirty="0" err="1" smtClean="0"/>
              <a:t>Crisitna</a:t>
            </a:r>
            <a:r>
              <a:rPr lang="es-MX" dirty="0" smtClean="0"/>
              <a:t> Amaya Ramos	</a:t>
            </a:r>
            <a:r>
              <a:rPr lang="es-SV" dirty="0"/>
              <a:t>		</a:t>
            </a:r>
            <a:r>
              <a:rPr lang="es-MX" dirty="0" smtClean="0"/>
              <a:t>AR05802</a:t>
            </a:r>
            <a:r>
              <a:rPr lang="es-SV" dirty="0"/>
              <a:t>	</a:t>
            </a:r>
            <a:r>
              <a:rPr lang="es-SV" dirty="0" smtClean="0"/>
              <a:t>                  </a:t>
            </a:r>
            <a:r>
              <a:rPr lang="es-SV" dirty="0"/>
              <a:t>	</a:t>
            </a:r>
            <a:r>
              <a:rPr lang="es-MX" dirty="0"/>
              <a:t>100%</a:t>
            </a:r>
            <a:endParaRPr lang="es-SV" dirty="0"/>
          </a:p>
          <a:p>
            <a:endParaRPr lang="es-SV" dirty="0"/>
          </a:p>
        </p:txBody>
      </p:sp>
      <p:pic>
        <p:nvPicPr>
          <p:cNvPr id="4" name="13 Imagen" descr="Descripción: ues.PNG"/>
          <p:cNvPicPr/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426043" y="577516"/>
            <a:ext cx="1385570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09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01208" y="1923520"/>
            <a:ext cx="8911687" cy="1974711"/>
          </a:xfrm>
        </p:spPr>
        <p:txBody>
          <a:bodyPr>
            <a:normAutofit/>
          </a:bodyPr>
          <a:lstStyle/>
          <a:p>
            <a:pPr algn="ctr"/>
            <a:r>
              <a:rPr lang="es-SV" dirty="0" smtClean="0"/>
              <a:t>PROCEDIMIENTOS DE AUDITORIA  APLICABLES A LOS DIVERSOS TIPOS DE AUDITORIA FORENSE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453465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878" y="4470878"/>
            <a:ext cx="2387122" cy="238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2855640" y="1700809"/>
            <a:ext cx="6096000" cy="3657599"/>
          </a:xfrm>
        </p:spPr>
        <p:txBody>
          <a:bodyPr>
            <a:normAutofit fontScale="85000" lnSpcReduction="20000"/>
          </a:bodyPr>
          <a:lstStyle/>
          <a:p>
            <a:pPr marL="18288" indent="0">
              <a:buNone/>
            </a:pPr>
            <a:r>
              <a:rPr lang="es-SV" sz="3500" dirty="0"/>
              <a:t>LOS PROCEDIMIENTOS  DE AUDITORIA  FORENSE , CONSTITUYEN  EL CONJUNTO DE TECNICAS  QUE EN FORMA  SIMULTANEAS  SE APLICAN PARA PODER  OBTENER  LAS EVIDENCIAS SUFICIENTES  COMPETENTES  RELEVANTES  Y UTILES.</a:t>
            </a:r>
            <a:endParaRPr lang="es-SV" sz="3200" dirty="0"/>
          </a:p>
          <a:p>
            <a:endParaRPr lang="es-SV" dirty="0" smtClean="0"/>
          </a:p>
          <a:p>
            <a:endParaRPr lang="es-SV" dirty="0"/>
          </a:p>
          <a:p>
            <a:endParaRPr lang="es-SV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07568" y="188640"/>
            <a:ext cx="7543800" cy="914400"/>
          </a:xfrm>
        </p:spPr>
        <p:txBody>
          <a:bodyPr/>
          <a:lstStyle/>
          <a:p>
            <a:r>
              <a:rPr lang="es-SV" dirty="0" smtClean="0"/>
              <a:t>DEFINICION :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276476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567608" y="2492897"/>
            <a:ext cx="6096000" cy="3657599"/>
          </a:xfrm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es-SV" sz="3200" dirty="0"/>
              <a:t>ES IMPORTANTE  ESTABLECER UN PLAN ESTRATEGICO   QUE PERMITA LA EJECUCION  Y EL DESARRROLLLO DE LA AUDITORIA FORENSE    ESTO AYUDARA AL AUDITOR  A  MANTENER  EL OBJETIVO ESTIPULADO </a:t>
            </a:r>
            <a:endParaRPr lang="es-SV" sz="32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135560" y="764704"/>
            <a:ext cx="7543800" cy="914400"/>
          </a:xfrm>
        </p:spPr>
        <p:txBody>
          <a:bodyPr/>
          <a:lstStyle/>
          <a:p>
            <a:r>
              <a:rPr lang="es-SV" dirty="0" smtClean="0"/>
              <a:t>IMPORTANCIA </a:t>
            </a:r>
            <a:endParaRPr lang="es-SV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801" y="0"/>
            <a:ext cx="381000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9103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626" y="643119"/>
            <a:ext cx="3073932" cy="199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423592" y="344688"/>
            <a:ext cx="7543800" cy="914400"/>
          </a:xfrm>
        </p:spPr>
        <p:txBody>
          <a:bodyPr/>
          <a:lstStyle/>
          <a:p>
            <a:r>
              <a:rPr lang="es-SV" dirty="0" smtClean="0"/>
              <a:t>CLASIFICACION </a:t>
            </a:r>
            <a:endParaRPr lang="es-SV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4294967295"/>
          </p:nvPr>
        </p:nvSpPr>
        <p:spPr>
          <a:xfrm>
            <a:off x="2567974" y="2553788"/>
            <a:ext cx="3273552" cy="3429000"/>
          </a:xfrm>
          <a:prstGeom prst="rect">
            <a:avLst/>
          </a:prstGeom>
        </p:spPr>
        <p:txBody>
          <a:bodyPr/>
          <a:lstStyle/>
          <a:p>
            <a:r>
              <a:rPr lang="es-SV" sz="2400" dirty="0" smtClean="0">
                <a:solidFill>
                  <a:schemeClr val="tx1"/>
                </a:solidFill>
              </a:rPr>
              <a:t>PROCEDIMIENTOS GENERALES </a:t>
            </a:r>
            <a:endParaRPr lang="es-SV" sz="2400" dirty="0">
              <a:solidFill>
                <a:schemeClr val="tx1"/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4294967295"/>
          </p:nvPr>
        </p:nvSpPr>
        <p:spPr>
          <a:xfrm>
            <a:off x="6456040" y="2589337"/>
            <a:ext cx="3273552" cy="3432175"/>
          </a:xfrm>
          <a:prstGeom prst="rect">
            <a:avLst/>
          </a:prstGeom>
        </p:spPr>
        <p:txBody>
          <a:bodyPr/>
          <a:lstStyle/>
          <a:p>
            <a:r>
              <a:rPr lang="es-SV" sz="2400" dirty="0" smtClean="0">
                <a:solidFill>
                  <a:schemeClr val="tx1"/>
                </a:solidFill>
              </a:rPr>
              <a:t>PROCEDIMIENTOS ESPECIFICOS.</a:t>
            </a:r>
          </a:p>
          <a:p>
            <a:pPr marL="18288" indent="0">
              <a:buNone/>
            </a:pPr>
            <a:r>
              <a:rPr lang="es-SV" sz="2400" dirty="0" smtClean="0">
                <a:solidFill>
                  <a:schemeClr val="tx1"/>
                </a:solidFill>
              </a:rPr>
              <a:t> </a:t>
            </a:r>
            <a:endParaRPr lang="es-SV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67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3752" y="1067332"/>
            <a:ext cx="5400600" cy="526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2639616" y="20713"/>
            <a:ext cx="7543800" cy="914400"/>
          </a:xfrm>
        </p:spPr>
        <p:txBody>
          <a:bodyPr/>
          <a:lstStyle/>
          <a:p>
            <a:r>
              <a:rPr lang="es-SV" dirty="0" smtClean="0"/>
              <a:t>Procedimientos Generales 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656603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3577717" y="557627"/>
            <a:ext cx="6312024" cy="4752528"/>
          </a:xfrm>
        </p:spPr>
        <p:txBody>
          <a:bodyPr/>
          <a:lstStyle/>
          <a:p>
            <a:pPr marL="18288" indent="0">
              <a:buNone/>
            </a:pPr>
            <a:r>
              <a:rPr lang="es-SV" sz="4000" dirty="0">
                <a:solidFill>
                  <a:srgbClr val="FF0000"/>
                </a:solidFill>
              </a:rPr>
              <a:t>PROCEDIMIENTOS  ORIENTADOS EN LA “VALUACION  DE EMPRESAS</a:t>
            </a:r>
            <a:r>
              <a:rPr lang="es-SV" dirty="0" smtClean="0">
                <a:solidFill>
                  <a:srgbClr val="FF0000"/>
                </a:solidFill>
              </a:rPr>
              <a:t>”</a:t>
            </a:r>
            <a:endParaRPr lang="es-SV" dirty="0">
              <a:solidFill>
                <a:srgbClr val="FF0000"/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063552" y="404664"/>
            <a:ext cx="7543800" cy="1368152"/>
          </a:xfrm>
        </p:spPr>
        <p:txBody>
          <a:bodyPr>
            <a:normAutofit fontScale="90000"/>
          </a:bodyPr>
          <a:lstStyle/>
          <a:p>
            <a:r>
              <a:rPr lang="es-SV" dirty="0" smtClean="0"/>
              <a:t/>
            </a:r>
            <a:br>
              <a:rPr lang="es-SV" dirty="0" smtClean="0"/>
            </a:br>
            <a:r>
              <a:rPr lang="es-SV" dirty="0"/>
              <a:t/>
            </a:r>
            <a:br>
              <a:rPr lang="es-SV" dirty="0"/>
            </a:b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>                       </a:t>
            </a:r>
            <a:br>
              <a:rPr lang="es-SV" dirty="0" smtClean="0"/>
            </a:br>
            <a:r>
              <a:rPr lang="es-SV" dirty="0"/>
              <a:t/>
            </a:r>
            <a:br>
              <a:rPr lang="es-SV" dirty="0"/>
            </a:br>
            <a:r>
              <a:rPr lang="es-SV" dirty="0" smtClean="0"/>
              <a:t>Procedimientos Específicos   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328354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670" y="-199085"/>
            <a:ext cx="5058235" cy="370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2366211" y="385011"/>
            <a:ext cx="4142874" cy="3308684"/>
          </a:xfrm>
        </p:spPr>
        <p:txBody>
          <a:bodyPr>
            <a:normAutofit fontScale="90000"/>
          </a:bodyPr>
          <a:lstStyle/>
          <a:p>
            <a:r>
              <a:rPr lang="es-SV" sz="2800" dirty="0">
                <a:solidFill>
                  <a:schemeClr val="tx1"/>
                </a:solidFill>
              </a:rPr>
              <a:t>1- SOLICITAR LOS E/F  Y LOS PARAMETROS  QUE UTILIZAN PARA VALUAR EL ACTIVO .</a:t>
            </a:r>
            <a:br>
              <a:rPr lang="es-SV" sz="2800" dirty="0">
                <a:solidFill>
                  <a:schemeClr val="tx1"/>
                </a:solidFill>
              </a:rPr>
            </a:br>
            <a:r>
              <a:rPr lang="es-SV" sz="2800" dirty="0">
                <a:solidFill>
                  <a:schemeClr val="tx1"/>
                </a:solidFill>
              </a:rPr>
              <a:t/>
            </a:r>
            <a:br>
              <a:rPr lang="es-SV" sz="2800" dirty="0">
                <a:solidFill>
                  <a:schemeClr val="tx1"/>
                </a:solidFill>
              </a:rPr>
            </a:br>
            <a:r>
              <a:rPr lang="es-SV" sz="2800" dirty="0">
                <a:solidFill>
                  <a:schemeClr val="tx1"/>
                </a:solidFill>
              </a:rPr>
              <a:t>2- VERIFICAR SI ESTOS SE AJUSTAN  A LOS PRINCIPIOS DE CONTABILIDAD GENERAL MENTE ACEPTADOS </a:t>
            </a:r>
            <a:br>
              <a:rPr lang="es-SV" sz="2800" dirty="0">
                <a:solidFill>
                  <a:schemeClr val="tx1"/>
                </a:solidFill>
              </a:rPr>
            </a:br>
            <a:r>
              <a:rPr lang="es-SV" sz="2800" dirty="0">
                <a:solidFill>
                  <a:schemeClr val="tx1"/>
                </a:solidFill>
              </a:rPr>
              <a:t/>
            </a:r>
            <a:br>
              <a:rPr lang="es-SV" sz="2800" dirty="0">
                <a:solidFill>
                  <a:schemeClr val="tx1"/>
                </a:solidFill>
              </a:rPr>
            </a:br>
            <a:r>
              <a:rPr lang="es-SV" sz="2800" dirty="0">
                <a:solidFill>
                  <a:schemeClr val="tx1"/>
                </a:solidFill>
              </a:rPr>
              <a:t>3- SOLICITAR LOS  E/F  AUDITADOS DE LA EMPRESA .</a:t>
            </a:r>
            <a:br>
              <a:rPr lang="es-SV" sz="2800" dirty="0">
                <a:solidFill>
                  <a:schemeClr val="tx1"/>
                </a:solidFill>
              </a:rPr>
            </a:br>
            <a:r>
              <a:rPr lang="es-SV" sz="2800" dirty="0">
                <a:solidFill>
                  <a:schemeClr val="tx1"/>
                </a:solidFill>
              </a:rPr>
              <a:t/>
            </a:r>
            <a:br>
              <a:rPr lang="es-SV" sz="2800" dirty="0">
                <a:solidFill>
                  <a:schemeClr val="tx1"/>
                </a:solidFill>
              </a:rPr>
            </a:br>
            <a:r>
              <a:rPr lang="es-SV" sz="2800" dirty="0">
                <a:solidFill>
                  <a:schemeClr val="tx1"/>
                </a:solidFill>
              </a:rPr>
              <a:t/>
            </a:r>
            <a:br>
              <a:rPr lang="es-SV" sz="2800" dirty="0">
                <a:solidFill>
                  <a:schemeClr val="tx1"/>
                </a:solidFill>
              </a:rPr>
            </a:br>
            <a:endParaRPr lang="es-SV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715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7941" y="806116"/>
            <a:ext cx="2773143" cy="24454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37439" y="404664"/>
            <a:ext cx="6141077" cy="6453336"/>
          </a:xfrm>
        </p:spPr>
        <p:txBody>
          <a:bodyPr>
            <a:normAutofit fontScale="90000"/>
          </a:bodyPr>
          <a:lstStyle/>
          <a:p>
            <a:r>
              <a:rPr lang="es-SV" sz="3200" dirty="0">
                <a:solidFill>
                  <a:schemeClr val="tx1"/>
                </a:solidFill>
              </a:rPr>
              <a:t>4-  EVALUAR LA EVOLUCION DE LAS UTILIDADES DE LA EMPRESA</a:t>
            </a:r>
            <a:br>
              <a:rPr lang="es-SV" sz="3200" dirty="0">
                <a:solidFill>
                  <a:schemeClr val="tx1"/>
                </a:solidFill>
              </a:rPr>
            </a:br>
            <a:r>
              <a:rPr lang="es-SV" sz="3200" dirty="0">
                <a:solidFill>
                  <a:schemeClr val="tx1"/>
                </a:solidFill>
              </a:rPr>
              <a:t/>
            </a:r>
            <a:br>
              <a:rPr lang="es-SV" sz="3200" dirty="0">
                <a:solidFill>
                  <a:schemeClr val="tx1"/>
                </a:solidFill>
              </a:rPr>
            </a:br>
            <a:r>
              <a:rPr lang="es-SV" sz="3200" dirty="0">
                <a:solidFill>
                  <a:schemeClr val="tx1"/>
                </a:solidFill>
              </a:rPr>
              <a:t>5- VERIFICAR SI LA EMPRESA COTIZA EN BOLSA Y CUAL ES EL PRECIO DE COTIZACION </a:t>
            </a:r>
            <a:br>
              <a:rPr lang="es-SV" sz="3200" dirty="0">
                <a:solidFill>
                  <a:schemeClr val="tx1"/>
                </a:solidFill>
              </a:rPr>
            </a:br>
            <a:r>
              <a:rPr lang="es-SV" sz="3200" dirty="0">
                <a:solidFill>
                  <a:schemeClr val="tx1"/>
                </a:solidFill>
              </a:rPr>
              <a:t/>
            </a:r>
            <a:br>
              <a:rPr lang="es-SV" sz="3200" dirty="0">
                <a:solidFill>
                  <a:schemeClr val="tx1"/>
                </a:solidFill>
              </a:rPr>
            </a:br>
            <a:r>
              <a:rPr lang="es-SV" sz="3200" dirty="0">
                <a:solidFill>
                  <a:schemeClr val="tx1"/>
                </a:solidFill>
              </a:rPr>
              <a:t>6-  PREPARAR UN FLUJO DESCONTADO  DE LA EMPRESA QUE PERMITA  ESTABLECER  SU VALOR  Y COMPARARLO  CON LOS VALORES  PATRIMONIALES Y DE COTIZACION   DE LA EMPRESA.</a:t>
            </a:r>
            <a:endParaRPr lang="es-SV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601874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112</TotalTime>
  <Words>136</Words>
  <Application>Microsoft Office PowerPoint</Application>
  <PresentationFormat>Panorámica</PresentationFormat>
  <Paragraphs>31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Algerian</vt:lpstr>
      <vt:lpstr>Arial</vt:lpstr>
      <vt:lpstr>Century Gothic</vt:lpstr>
      <vt:lpstr>Wingdings 3</vt:lpstr>
      <vt:lpstr>Espiral</vt:lpstr>
      <vt:lpstr>Presentación de PowerPoint</vt:lpstr>
      <vt:lpstr>PROCEDIMIENTOS DE AUDITORIA  APLICABLES A LOS DIVERSOS TIPOS DE AUDITORIA FORENSE</vt:lpstr>
      <vt:lpstr>DEFINICION :</vt:lpstr>
      <vt:lpstr>IMPORTANCIA </vt:lpstr>
      <vt:lpstr>CLASIFICACION </vt:lpstr>
      <vt:lpstr>Procedimientos Generales </vt:lpstr>
      <vt:lpstr>                            Procedimientos Específicos   </vt:lpstr>
      <vt:lpstr>1- SOLICITAR LOS E/F  Y LOS PARAMETROS  QUE UTILIZAN PARA VALUAR EL ACTIVO .  2- VERIFICAR SI ESTOS SE AJUSTAN  A LOS PRINCIPIOS DE CONTABILIDAD GENERAL MENTE ACEPTADOS   3- SOLICITAR LOS  E/F  AUDITADOS DE LA EMPRESA .   </vt:lpstr>
      <vt:lpstr>4-  EVALUAR LA EVOLUCION DE LAS UTILIDADES DE LA EMPRESA  5- VERIFICAR SI LA EMPRESA COTIZA EN BOLSA Y CUAL ES EL PRECIO DE COTIZACION   6-  PREPARAR UN FLUJO DESCONTADO  DE LA EMPRESA QUE PERMITA  ESTABLECER  SU VALOR  Y COMPARARLO  CON LOS VALORES  PATRIMONIALES Y DE COTIZACION   DE LA EMPRESA.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Conversión de la Evidencia en Prueba</dc:title>
  <dc:creator>Jorge Cruz</dc:creator>
  <cp:lastModifiedBy>Carlos Humberto</cp:lastModifiedBy>
  <cp:revision>10</cp:revision>
  <dcterms:created xsi:type="dcterms:W3CDTF">2015-11-30T12:06:14Z</dcterms:created>
  <dcterms:modified xsi:type="dcterms:W3CDTF">2015-11-30T21:51:43Z</dcterms:modified>
</cp:coreProperties>
</file>