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9FA18-DFE3-4314-97E1-BF04E6C5AB3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46B345AF-BEA5-4B69-A2F7-77A1F0E9528A}">
      <dgm:prSet phldrT="[Texto]"/>
      <dgm:spPr/>
      <dgm:t>
        <a:bodyPr/>
        <a:lstStyle/>
        <a:p>
          <a:r>
            <a:rPr lang="es-SV" dirty="0" smtClean="0"/>
            <a:t>1 Analizar  los alcances de los términos contractuales de la Auditoría Forense</a:t>
          </a:r>
          <a:endParaRPr lang="es-SV" dirty="0"/>
        </a:p>
      </dgm:t>
    </dgm:pt>
    <dgm:pt modelId="{EED46D21-0791-47CD-BF70-EFCAADCD160F}" type="parTrans" cxnId="{67D0C378-76FC-4696-954F-8CDC219320DB}">
      <dgm:prSet/>
      <dgm:spPr/>
      <dgm:t>
        <a:bodyPr/>
        <a:lstStyle/>
        <a:p>
          <a:endParaRPr lang="es-SV"/>
        </a:p>
      </dgm:t>
    </dgm:pt>
    <dgm:pt modelId="{9B2D2C09-FD4B-4A46-8097-17F2F2156F6B}" type="sibTrans" cxnId="{67D0C378-76FC-4696-954F-8CDC219320DB}">
      <dgm:prSet/>
      <dgm:spPr/>
      <dgm:t>
        <a:bodyPr/>
        <a:lstStyle/>
        <a:p>
          <a:endParaRPr lang="es-SV"/>
        </a:p>
      </dgm:t>
    </dgm:pt>
    <dgm:pt modelId="{F33061B9-AB38-430A-87F2-3EFA10612E7C}">
      <dgm:prSet phldrT="[Texto]"/>
      <dgm:spPr/>
      <dgm:t>
        <a:bodyPr/>
        <a:lstStyle/>
        <a:p>
          <a:r>
            <a:rPr lang="es-SV" dirty="0" smtClean="0"/>
            <a:t>2   Obtener conocimiento apropiado de la materia y del ambiente específico del compromiso en el que se realizará la Auditoría Forense</a:t>
          </a:r>
          <a:endParaRPr lang="es-SV" dirty="0"/>
        </a:p>
      </dgm:t>
    </dgm:pt>
    <dgm:pt modelId="{9C4D0D8D-1B1C-4F2F-9481-DF388CC71C04}" type="parTrans" cxnId="{BB417ED9-5394-445B-86EE-4B6477C3CB37}">
      <dgm:prSet/>
      <dgm:spPr/>
      <dgm:t>
        <a:bodyPr/>
        <a:lstStyle/>
        <a:p>
          <a:endParaRPr lang="es-SV"/>
        </a:p>
      </dgm:t>
    </dgm:pt>
    <dgm:pt modelId="{D3519DB0-AC15-4253-856A-88E89801B4A1}" type="sibTrans" cxnId="{BB417ED9-5394-445B-86EE-4B6477C3CB37}">
      <dgm:prSet/>
      <dgm:spPr/>
      <dgm:t>
        <a:bodyPr/>
        <a:lstStyle/>
        <a:p>
          <a:endParaRPr lang="es-SV"/>
        </a:p>
      </dgm:t>
    </dgm:pt>
    <dgm:pt modelId="{B562F7AF-F675-4105-85A3-2624A850EF6F}">
      <dgm:prSet phldrT="[Texto]"/>
      <dgm:spPr/>
      <dgm:t>
        <a:bodyPr/>
        <a:lstStyle/>
        <a:p>
          <a:r>
            <a:rPr lang="es-SV" dirty="0" smtClean="0"/>
            <a:t>3   Coordinar en forma permanente con los asesores legales </a:t>
          </a:r>
          <a:endParaRPr lang="es-SV" dirty="0"/>
        </a:p>
      </dgm:t>
    </dgm:pt>
    <dgm:pt modelId="{DD70D63A-31D7-4E63-ADAB-4C0CC7DB5F6C}" type="parTrans" cxnId="{68FDFC5B-577D-4609-A706-2893328786B3}">
      <dgm:prSet/>
      <dgm:spPr/>
      <dgm:t>
        <a:bodyPr/>
        <a:lstStyle/>
        <a:p>
          <a:endParaRPr lang="es-SV"/>
        </a:p>
      </dgm:t>
    </dgm:pt>
    <dgm:pt modelId="{483CDA81-588A-4201-BD5A-9238AFF3DF29}" type="sibTrans" cxnId="{68FDFC5B-577D-4609-A706-2893328786B3}">
      <dgm:prSet/>
      <dgm:spPr/>
      <dgm:t>
        <a:bodyPr/>
        <a:lstStyle/>
        <a:p>
          <a:endParaRPr lang="es-SV"/>
        </a:p>
      </dgm:t>
    </dgm:pt>
    <dgm:pt modelId="{EB8D54A8-AE76-4C96-B772-13FF7AEF1FA5}">
      <dgm:prSet phldrT="[Texto]"/>
      <dgm:spPr/>
      <dgm:t>
        <a:bodyPr/>
        <a:lstStyle/>
        <a:p>
          <a:r>
            <a:rPr lang="es-SV" dirty="0" smtClean="0"/>
            <a:t>4  Establecer una estrategia que permita obtener en forma detallada las declaraciones de las partes involucradas</a:t>
          </a:r>
          <a:endParaRPr lang="es-SV" dirty="0"/>
        </a:p>
      </dgm:t>
    </dgm:pt>
    <dgm:pt modelId="{28C2883C-0510-4982-87A3-2FF7C8F0D79E}" type="parTrans" cxnId="{75E256D9-D295-4981-B3DE-9EA9CF8A15E8}">
      <dgm:prSet/>
      <dgm:spPr/>
      <dgm:t>
        <a:bodyPr/>
        <a:lstStyle/>
        <a:p>
          <a:endParaRPr lang="es-SV"/>
        </a:p>
      </dgm:t>
    </dgm:pt>
    <dgm:pt modelId="{EADD2964-9559-4EA1-9969-BB7811FA1E5A}" type="sibTrans" cxnId="{75E256D9-D295-4981-B3DE-9EA9CF8A15E8}">
      <dgm:prSet/>
      <dgm:spPr/>
      <dgm:t>
        <a:bodyPr/>
        <a:lstStyle/>
        <a:p>
          <a:endParaRPr lang="es-SV"/>
        </a:p>
      </dgm:t>
    </dgm:pt>
    <dgm:pt modelId="{813F81EB-58E5-47B8-A074-F20A04446611}" type="pres">
      <dgm:prSet presAssocID="{5909FA18-DFE3-4314-97E1-BF04E6C5AB3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276D7208-AAD9-4BAD-B545-B29EE7A87D71}" type="pres">
      <dgm:prSet presAssocID="{5909FA18-DFE3-4314-97E1-BF04E6C5AB37}" presName="diamond" presStyleLbl="bgShp" presStyleIdx="0" presStyleCnt="1"/>
      <dgm:spPr/>
    </dgm:pt>
    <dgm:pt modelId="{DFD2FC9B-F093-4F6C-800A-F42245BDAD84}" type="pres">
      <dgm:prSet presAssocID="{5909FA18-DFE3-4314-97E1-BF04E6C5AB3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31C49D0-2EB7-4647-867A-6DF1E1275330}" type="pres">
      <dgm:prSet presAssocID="{5909FA18-DFE3-4314-97E1-BF04E6C5AB3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2A34A72-229C-435C-A87E-2FC832267C44}" type="pres">
      <dgm:prSet presAssocID="{5909FA18-DFE3-4314-97E1-BF04E6C5AB3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E65AD9A-D680-4557-A62E-6CFC424A2A1D}" type="pres">
      <dgm:prSet presAssocID="{5909FA18-DFE3-4314-97E1-BF04E6C5AB3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1FABE2EE-4F85-4574-AA61-A4F2773399A9}" type="presOf" srcId="{EB8D54A8-AE76-4C96-B772-13FF7AEF1FA5}" destId="{4E65AD9A-D680-4557-A62E-6CFC424A2A1D}" srcOrd="0" destOrd="0" presId="urn:microsoft.com/office/officeart/2005/8/layout/matrix3"/>
    <dgm:cxn modelId="{293653A3-D9D7-40B9-943D-D0FA00A85A43}" type="presOf" srcId="{46B345AF-BEA5-4B69-A2F7-77A1F0E9528A}" destId="{DFD2FC9B-F093-4F6C-800A-F42245BDAD84}" srcOrd="0" destOrd="0" presId="urn:microsoft.com/office/officeart/2005/8/layout/matrix3"/>
    <dgm:cxn modelId="{F6423CE3-D1C4-4141-8912-C2046DDAE741}" type="presOf" srcId="{5909FA18-DFE3-4314-97E1-BF04E6C5AB37}" destId="{813F81EB-58E5-47B8-A074-F20A04446611}" srcOrd="0" destOrd="0" presId="urn:microsoft.com/office/officeart/2005/8/layout/matrix3"/>
    <dgm:cxn modelId="{307ED4E8-2C15-40A4-9FC5-4AA8F54C52C8}" type="presOf" srcId="{F33061B9-AB38-430A-87F2-3EFA10612E7C}" destId="{231C49D0-2EB7-4647-867A-6DF1E1275330}" srcOrd="0" destOrd="0" presId="urn:microsoft.com/office/officeart/2005/8/layout/matrix3"/>
    <dgm:cxn modelId="{75E256D9-D295-4981-B3DE-9EA9CF8A15E8}" srcId="{5909FA18-DFE3-4314-97E1-BF04E6C5AB37}" destId="{EB8D54A8-AE76-4C96-B772-13FF7AEF1FA5}" srcOrd="3" destOrd="0" parTransId="{28C2883C-0510-4982-87A3-2FF7C8F0D79E}" sibTransId="{EADD2964-9559-4EA1-9969-BB7811FA1E5A}"/>
    <dgm:cxn modelId="{1533B0CD-CD3F-486E-A3CB-E3BE078061A1}" type="presOf" srcId="{B562F7AF-F675-4105-85A3-2624A850EF6F}" destId="{52A34A72-229C-435C-A87E-2FC832267C44}" srcOrd="0" destOrd="0" presId="urn:microsoft.com/office/officeart/2005/8/layout/matrix3"/>
    <dgm:cxn modelId="{BB417ED9-5394-445B-86EE-4B6477C3CB37}" srcId="{5909FA18-DFE3-4314-97E1-BF04E6C5AB37}" destId="{F33061B9-AB38-430A-87F2-3EFA10612E7C}" srcOrd="1" destOrd="0" parTransId="{9C4D0D8D-1B1C-4F2F-9481-DF388CC71C04}" sibTransId="{D3519DB0-AC15-4253-856A-88E89801B4A1}"/>
    <dgm:cxn modelId="{68FDFC5B-577D-4609-A706-2893328786B3}" srcId="{5909FA18-DFE3-4314-97E1-BF04E6C5AB37}" destId="{B562F7AF-F675-4105-85A3-2624A850EF6F}" srcOrd="2" destOrd="0" parTransId="{DD70D63A-31D7-4E63-ADAB-4C0CC7DB5F6C}" sibTransId="{483CDA81-588A-4201-BD5A-9238AFF3DF29}"/>
    <dgm:cxn modelId="{67D0C378-76FC-4696-954F-8CDC219320DB}" srcId="{5909FA18-DFE3-4314-97E1-BF04E6C5AB37}" destId="{46B345AF-BEA5-4B69-A2F7-77A1F0E9528A}" srcOrd="0" destOrd="0" parTransId="{EED46D21-0791-47CD-BF70-EFCAADCD160F}" sibTransId="{9B2D2C09-FD4B-4A46-8097-17F2F2156F6B}"/>
    <dgm:cxn modelId="{EF716E10-E546-4B67-B26F-9FD4A21771D6}" type="presParOf" srcId="{813F81EB-58E5-47B8-A074-F20A04446611}" destId="{276D7208-AAD9-4BAD-B545-B29EE7A87D71}" srcOrd="0" destOrd="0" presId="urn:microsoft.com/office/officeart/2005/8/layout/matrix3"/>
    <dgm:cxn modelId="{69DA99EA-D377-4EB4-9E34-AF588B880BCC}" type="presParOf" srcId="{813F81EB-58E5-47B8-A074-F20A04446611}" destId="{DFD2FC9B-F093-4F6C-800A-F42245BDAD84}" srcOrd="1" destOrd="0" presId="urn:microsoft.com/office/officeart/2005/8/layout/matrix3"/>
    <dgm:cxn modelId="{6E775EDF-A641-44E3-9780-2BD04CE947D7}" type="presParOf" srcId="{813F81EB-58E5-47B8-A074-F20A04446611}" destId="{231C49D0-2EB7-4647-867A-6DF1E1275330}" srcOrd="2" destOrd="0" presId="urn:microsoft.com/office/officeart/2005/8/layout/matrix3"/>
    <dgm:cxn modelId="{902675CD-8E20-4891-BBA4-28A5B444B329}" type="presParOf" srcId="{813F81EB-58E5-47B8-A074-F20A04446611}" destId="{52A34A72-229C-435C-A87E-2FC832267C44}" srcOrd="3" destOrd="0" presId="urn:microsoft.com/office/officeart/2005/8/layout/matrix3"/>
    <dgm:cxn modelId="{1C9D4BBA-AADB-44E3-8A62-447768F18CFF}" type="presParOf" srcId="{813F81EB-58E5-47B8-A074-F20A04446611}" destId="{4E65AD9A-D680-4557-A62E-6CFC424A2A1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849FFF-AE2E-47BB-B2E9-5BDD6BFA0BD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4119129-8BD7-45D9-B913-B0621E4BAAF5}">
      <dgm:prSet phldrT="[Texto]"/>
      <dgm:spPr/>
      <dgm:t>
        <a:bodyPr/>
        <a:lstStyle/>
        <a:p>
          <a:r>
            <a:rPr lang="es-SV" dirty="0" smtClean="0"/>
            <a:t>1 Revisiones globales </a:t>
          </a:r>
          <a:endParaRPr lang="es-SV" dirty="0"/>
        </a:p>
      </dgm:t>
    </dgm:pt>
    <dgm:pt modelId="{27DDF5F9-0EDF-4EE3-8E60-4C5A0C804FBD}" type="parTrans" cxnId="{68DA1700-2789-4B4F-BB75-F52B3970F543}">
      <dgm:prSet/>
      <dgm:spPr/>
      <dgm:t>
        <a:bodyPr/>
        <a:lstStyle/>
        <a:p>
          <a:endParaRPr lang="es-SV"/>
        </a:p>
      </dgm:t>
    </dgm:pt>
    <dgm:pt modelId="{FF8C01F3-3614-457B-8F99-B634CC6877C3}" type="sibTrans" cxnId="{68DA1700-2789-4B4F-BB75-F52B3970F543}">
      <dgm:prSet/>
      <dgm:spPr/>
      <dgm:t>
        <a:bodyPr/>
        <a:lstStyle/>
        <a:p>
          <a:endParaRPr lang="es-SV"/>
        </a:p>
      </dgm:t>
    </dgm:pt>
    <dgm:pt modelId="{CCECB49C-7EDB-4837-80FC-6FF0BD79C88C}">
      <dgm:prSet phldrT="[Texto]"/>
      <dgm:spPr/>
      <dgm:t>
        <a:bodyPr/>
        <a:lstStyle/>
        <a:p>
          <a:r>
            <a:rPr lang="es-SV" dirty="0" smtClean="0"/>
            <a:t>2 Entrevistas con el área jurídica </a:t>
          </a:r>
          <a:endParaRPr lang="es-SV" dirty="0"/>
        </a:p>
      </dgm:t>
    </dgm:pt>
    <dgm:pt modelId="{ADD3F870-082C-4904-830A-037E145B02AA}" type="parTrans" cxnId="{E9C2A822-AF98-4C04-88C6-6974B5FC86EC}">
      <dgm:prSet/>
      <dgm:spPr/>
      <dgm:t>
        <a:bodyPr/>
        <a:lstStyle/>
        <a:p>
          <a:endParaRPr lang="es-SV"/>
        </a:p>
      </dgm:t>
    </dgm:pt>
    <dgm:pt modelId="{28FB772B-76F8-452D-8CC4-37B0E0CD305C}" type="sibTrans" cxnId="{E9C2A822-AF98-4C04-88C6-6974B5FC86EC}">
      <dgm:prSet/>
      <dgm:spPr/>
      <dgm:t>
        <a:bodyPr/>
        <a:lstStyle/>
        <a:p>
          <a:endParaRPr lang="es-SV"/>
        </a:p>
      </dgm:t>
    </dgm:pt>
    <dgm:pt modelId="{522EA9F6-A4E2-4FF4-8E4D-265999791712}">
      <dgm:prSet/>
      <dgm:spPr/>
      <dgm:t>
        <a:bodyPr/>
        <a:lstStyle/>
        <a:p>
          <a:r>
            <a:rPr lang="es-SV" dirty="0" smtClean="0"/>
            <a:t>3  Recolección de evidencia</a:t>
          </a:r>
          <a:endParaRPr lang="es-SV" dirty="0"/>
        </a:p>
      </dgm:t>
    </dgm:pt>
    <dgm:pt modelId="{65ADB659-00BF-412A-8C0F-95C7A054B232}" type="parTrans" cxnId="{ECFCBBE0-957D-4D74-A93F-4A43618C8365}">
      <dgm:prSet/>
      <dgm:spPr/>
      <dgm:t>
        <a:bodyPr/>
        <a:lstStyle/>
        <a:p>
          <a:endParaRPr lang="es-SV"/>
        </a:p>
      </dgm:t>
    </dgm:pt>
    <dgm:pt modelId="{9F7EF4FC-BA2D-42D8-87F1-AE94DAEC75E2}" type="sibTrans" cxnId="{ECFCBBE0-957D-4D74-A93F-4A43618C8365}">
      <dgm:prSet/>
      <dgm:spPr/>
      <dgm:t>
        <a:bodyPr/>
        <a:lstStyle/>
        <a:p>
          <a:endParaRPr lang="es-SV"/>
        </a:p>
      </dgm:t>
    </dgm:pt>
    <dgm:pt modelId="{23336A0B-5551-4105-9C0F-051E9AED9545}" type="pres">
      <dgm:prSet presAssocID="{84849FFF-AE2E-47BB-B2E9-5BDD6BFA0BD6}" presName="Name0" presStyleCnt="0">
        <dgm:presLayoutVars>
          <dgm:dir/>
          <dgm:resizeHandles val="exact"/>
        </dgm:presLayoutVars>
      </dgm:prSet>
      <dgm:spPr/>
    </dgm:pt>
    <dgm:pt modelId="{99502A68-0932-4889-B68F-D06A2C798FA0}" type="pres">
      <dgm:prSet presAssocID="{E4119129-8BD7-45D9-B913-B0621E4BAAF5}" presName="node" presStyleLbl="node1" presStyleIdx="0" presStyleCnt="3" custLinFactNeighborX="360" custLinFactNeighborY="-7229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421FBD6-F0B2-482E-98C0-22BE6485B834}" type="pres">
      <dgm:prSet presAssocID="{FF8C01F3-3614-457B-8F99-B634CC6877C3}" presName="sibTrans" presStyleLbl="sibTrans2D1" presStyleIdx="0" presStyleCnt="2"/>
      <dgm:spPr/>
      <dgm:t>
        <a:bodyPr/>
        <a:lstStyle/>
        <a:p>
          <a:endParaRPr lang="es-SV"/>
        </a:p>
      </dgm:t>
    </dgm:pt>
    <dgm:pt modelId="{53AEA714-AD30-4260-A250-7C85C7D96ABE}" type="pres">
      <dgm:prSet presAssocID="{FF8C01F3-3614-457B-8F99-B634CC6877C3}" presName="connectorText" presStyleLbl="sibTrans2D1" presStyleIdx="0" presStyleCnt="2"/>
      <dgm:spPr/>
      <dgm:t>
        <a:bodyPr/>
        <a:lstStyle/>
        <a:p>
          <a:endParaRPr lang="es-SV"/>
        </a:p>
      </dgm:t>
    </dgm:pt>
    <dgm:pt modelId="{03046F88-1ED7-4C1F-AB33-F92AEDBE666A}" type="pres">
      <dgm:prSet presAssocID="{CCECB49C-7EDB-4837-80FC-6FF0BD79C88C}" presName="node" presStyleLbl="node1" presStyleIdx="1" presStyleCnt="3" custLinFactY="5349" custLinFactNeighborX="95" custLinFactNeighborY="10000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9FA4ADC-5BEA-4FB1-A885-605441BC269B}" type="pres">
      <dgm:prSet presAssocID="{28FB772B-76F8-452D-8CC4-37B0E0CD305C}" presName="sibTrans" presStyleLbl="sibTrans2D1" presStyleIdx="1" presStyleCnt="2"/>
      <dgm:spPr/>
      <dgm:t>
        <a:bodyPr/>
        <a:lstStyle/>
        <a:p>
          <a:endParaRPr lang="es-SV"/>
        </a:p>
      </dgm:t>
    </dgm:pt>
    <dgm:pt modelId="{4E531843-7BA7-4AFD-9B16-C8C13E68BF51}" type="pres">
      <dgm:prSet presAssocID="{28FB772B-76F8-452D-8CC4-37B0E0CD305C}" presName="connectorText" presStyleLbl="sibTrans2D1" presStyleIdx="1" presStyleCnt="2"/>
      <dgm:spPr/>
      <dgm:t>
        <a:bodyPr/>
        <a:lstStyle/>
        <a:p>
          <a:endParaRPr lang="es-SV"/>
        </a:p>
      </dgm:t>
    </dgm:pt>
    <dgm:pt modelId="{2C5F2276-B757-46B5-82EA-9978CF544C0C}" type="pres">
      <dgm:prSet presAssocID="{522EA9F6-A4E2-4FF4-8E4D-265999791712}" presName="node" presStyleLbl="node1" presStyleIdx="2" presStyleCnt="3" custLinFactNeighborX="-25151" custLinFactNeighborY="-9450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29100DFB-433D-465F-AD22-8C77BE3D2552}" type="presOf" srcId="{FF8C01F3-3614-457B-8F99-B634CC6877C3}" destId="{53AEA714-AD30-4260-A250-7C85C7D96ABE}" srcOrd="1" destOrd="0" presId="urn:microsoft.com/office/officeart/2005/8/layout/process1"/>
    <dgm:cxn modelId="{23FACE1E-D46A-44C8-BF5E-AFE63CE580B9}" type="presOf" srcId="{84849FFF-AE2E-47BB-B2E9-5BDD6BFA0BD6}" destId="{23336A0B-5551-4105-9C0F-051E9AED9545}" srcOrd="0" destOrd="0" presId="urn:microsoft.com/office/officeart/2005/8/layout/process1"/>
    <dgm:cxn modelId="{ED18ACA8-19FC-4744-A124-385ACD129A68}" type="presOf" srcId="{FF8C01F3-3614-457B-8F99-B634CC6877C3}" destId="{7421FBD6-F0B2-482E-98C0-22BE6485B834}" srcOrd="0" destOrd="0" presId="urn:microsoft.com/office/officeart/2005/8/layout/process1"/>
    <dgm:cxn modelId="{68DA1700-2789-4B4F-BB75-F52B3970F543}" srcId="{84849FFF-AE2E-47BB-B2E9-5BDD6BFA0BD6}" destId="{E4119129-8BD7-45D9-B913-B0621E4BAAF5}" srcOrd="0" destOrd="0" parTransId="{27DDF5F9-0EDF-4EE3-8E60-4C5A0C804FBD}" sibTransId="{FF8C01F3-3614-457B-8F99-B634CC6877C3}"/>
    <dgm:cxn modelId="{199DFFF4-214C-47A5-8E62-921AC6662D77}" type="presOf" srcId="{E4119129-8BD7-45D9-B913-B0621E4BAAF5}" destId="{99502A68-0932-4889-B68F-D06A2C798FA0}" srcOrd="0" destOrd="0" presId="urn:microsoft.com/office/officeart/2005/8/layout/process1"/>
    <dgm:cxn modelId="{96A7E355-6886-4EE7-9080-05C168951337}" type="presOf" srcId="{28FB772B-76F8-452D-8CC4-37B0E0CD305C}" destId="{29FA4ADC-5BEA-4FB1-A885-605441BC269B}" srcOrd="0" destOrd="0" presId="urn:microsoft.com/office/officeart/2005/8/layout/process1"/>
    <dgm:cxn modelId="{ECFCBBE0-957D-4D74-A93F-4A43618C8365}" srcId="{84849FFF-AE2E-47BB-B2E9-5BDD6BFA0BD6}" destId="{522EA9F6-A4E2-4FF4-8E4D-265999791712}" srcOrd="2" destOrd="0" parTransId="{65ADB659-00BF-412A-8C0F-95C7A054B232}" sibTransId="{9F7EF4FC-BA2D-42D8-87F1-AE94DAEC75E2}"/>
    <dgm:cxn modelId="{E9C2A822-AF98-4C04-88C6-6974B5FC86EC}" srcId="{84849FFF-AE2E-47BB-B2E9-5BDD6BFA0BD6}" destId="{CCECB49C-7EDB-4837-80FC-6FF0BD79C88C}" srcOrd="1" destOrd="0" parTransId="{ADD3F870-082C-4904-830A-037E145B02AA}" sibTransId="{28FB772B-76F8-452D-8CC4-37B0E0CD305C}"/>
    <dgm:cxn modelId="{90ABFB04-767C-430E-BB90-996736524073}" type="presOf" srcId="{28FB772B-76F8-452D-8CC4-37B0E0CD305C}" destId="{4E531843-7BA7-4AFD-9B16-C8C13E68BF51}" srcOrd="1" destOrd="0" presId="urn:microsoft.com/office/officeart/2005/8/layout/process1"/>
    <dgm:cxn modelId="{4328C63F-53CF-49BA-A774-4AA91E65A82C}" type="presOf" srcId="{522EA9F6-A4E2-4FF4-8E4D-265999791712}" destId="{2C5F2276-B757-46B5-82EA-9978CF544C0C}" srcOrd="0" destOrd="0" presId="urn:microsoft.com/office/officeart/2005/8/layout/process1"/>
    <dgm:cxn modelId="{2BD83B04-DD73-4EB2-8ABD-D450A1DF9A71}" type="presOf" srcId="{CCECB49C-7EDB-4837-80FC-6FF0BD79C88C}" destId="{03046F88-1ED7-4C1F-AB33-F92AEDBE666A}" srcOrd="0" destOrd="0" presId="urn:microsoft.com/office/officeart/2005/8/layout/process1"/>
    <dgm:cxn modelId="{4124327C-C931-4E07-B21B-0293180DA906}" type="presParOf" srcId="{23336A0B-5551-4105-9C0F-051E9AED9545}" destId="{99502A68-0932-4889-B68F-D06A2C798FA0}" srcOrd="0" destOrd="0" presId="urn:microsoft.com/office/officeart/2005/8/layout/process1"/>
    <dgm:cxn modelId="{0C1E6AF5-A0AC-444E-B5BD-B6470C7E1B64}" type="presParOf" srcId="{23336A0B-5551-4105-9C0F-051E9AED9545}" destId="{7421FBD6-F0B2-482E-98C0-22BE6485B834}" srcOrd="1" destOrd="0" presId="urn:microsoft.com/office/officeart/2005/8/layout/process1"/>
    <dgm:cxn modelId="{49C6DDD4-9589-40DD-B990-AD064B280E5F}" type="presParOf" srcId="{7421FBD6-F0B2-482E-98C0-22BE6485B834}" destId="{53AEA714-AD30-4260-A250-7C85C7D96ABE}" srcOrd="0" destOrd="0" presId="urn:microsoft.com/office/officeart/2005/8/layout/process1"/>
    <dgm:cxn modelId="{CEC2C192-9E0C-4DAD-8346-893492312C4D}" type="presParOf" srcId="{23336A0B-5551-4105-9C0F-051E9AED9545}" destId="{03046F88-1ED7-4C1F-AB33-F92AEDBE666A}" srcOrd="2" destOrd="0" presId="urn:microsoft.com/office/officeart/2005/8/layout/process1"/>
    <dgm:cxn modelId="{F9EA6F98-63B5-46E2-9592-E37D9C832596}" type="presParOf" srcId="{23336A0B-5551-4105-9C0F-051E9AED9545}" destId="{29FA4ADC-5BEA-4FB1-A885-605441BC269B}" srcOrd="3" destOrd="0" presId="urn:microsoft.com/office/officeart/2005/8/layout/process1"/>
    <dgm:cxn modelId="{E2106FC8-60A5-4E6C-A35F-6D580FF48EF5}" type="presParOf" srcId="{29FA4ADC-5BEA-4FB1-A885-605441BC269B}" destId="{4E531843-7BA7-4AFD-9B16-C8C13E68BF51}" srcOrd="0" destOrd="0" presId="urn:microsoft.com/office/officeart/2005/8/layout/process1"/>
    <dgm:cxn modelId="{60A2D0D3-37A4-423D-86B2-20B5B50572FD}" type="presParOf" srcId="{23336A0B-5551-4105-9C0F-051E9AED9545}" destId="{2C5F2276-B757-46B5-82EA-9978CF544C0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6D7208-AAD9-4BAD-B545-B29EE7A87D71}">
      <dsp:nvSpPr>
        <dsp:cNvPr id="0" name=""/>
        <dsp:cNvSpPr/>
      </dsp:nvSpPr>
      <dsp:spPr>
        <a:xfrm>
          <a:off x="1920081" y="0"/>
          <a:ext cx="4389437" cy="438943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2FC9B-F093-4F6C-800A-F42245BDAD84}">
      <dsp:nvSpPr>
        <dsp:cNvPr id="0" name=""/>
        <dsp:cNvSpPr/>
      </dsp:nvSpPr>
      <dsp:spPr>
        <a:xfrm>
          <a:off x="2337078" y="416996"/>
          <a:ext cx="1711880" cy="1711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kern="1200" dirty="0" smtClean="0"/>
            <a:t>1 Analizar  los alcances de los términos contractuales de la Auditoría Forense</a:t>
          </a:r>
          <a:endParaRPr lang="es-SV" sz="1200" kern="1200" dirty="0"/>
        </a:p>
      </dsp:txBody>
      <dsp:txXfrm>
        <a:off x="2337078" y="416996"/>
        <a:ext cx="1711880" cy="1711880"/>
      </dsp:txXfrm>
    </dsp:sp>
    <dsp:sp modelId="{231C49D0-2EB7-4647-867A-6DF1E1275330}">
      <dsp:nvSpPr>
        <dsp:cNvPr id="0" name=""/>
        <dsp:cNvSpPr/>
      </dsp:nvSpPr>
      <dsp:spPr>
        <a:xfrm>
          <a:off x="4180641" y="416996"/>
          <a:ext cx="1711880" cy="1711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kern="1200" dirty="0" smtClean="0"/>
            <a:t>2   Obtener conocimiento apropiado de la materia y del ambiente específico del compromiso en el que se realizará la Auditoría Forense</a:t>
          </a:r>
          <a:endParaRPr lang="es-SV" sz="1200" kern="1200" dirty="0"/>
        </a:p>
      </dsp:txBody>
      <dsp:txXfrm>
        <a:off x="4180641" y="416996"/>
        <a:ext cx="1711880" cy="1711880"/>
      </dsp:txXfrm>
    </dsp:sp>
    <dsp:sp modelId="{52A34A72-229C-435C-A87E-2FC832267C44}">
      <dsp:nvSpPr>
        <dsp:cNvPr id="0" name=""/>
        <dsp:cNvSpPr/>
      </dsp:nvSpPr>
      <dsp:spPr>
        <a:xfrm>
          <a:off x="2337078" y="2260560"/>
          <a:ext cx="1711880" cy="1711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kern="1200" dirty="0" smtClean="0"/>
            <a:t>3   Coordinar en forma permanente con los asesores legales </a:t>
          </a:r>
          <a:endParaRPr lang="es-SV" sz="1200" kern="1200" dirty="0"/>
        </a:p>
      </dsp:txBody>
      <dsp:txXfrm>
        <a:off x="2337078" y="2260560"/>
        <a:ext cx="1711880" cy="1711880"/>
      </dsp:txXfrm>
    </dsp:sp>
    <dsp:sp modelId="{4E65AD9A-D680-4557-A62E-6CFC424A2A1D}">
      <dsp:nvSpPr>
        <dsp:cNvPr id="0" name=""/>
        <dsp:cNvSpPr/>
      </dsp:nvSpPr>
      <dsp:spPr>
        <a:xfrm>
          <a:off x="4180641" y="2260560"/>
          <a:ext cx="1711880" cy="1711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kern="1200" dirty="0" smtClean="0"/>
            <a:t>4  Establecer una estrategia que permita obtener en forma detallada las declaraciones de las partes involucradas</a:t>
          </a:r>
          <a:endParaRPr lang="es-SV" sz="1200" kern="1200" dirty="0"/>
        </a:p>
      </dsp:txBody>
      <dsp:txXfrm>
        <a:off x="4180641" y="2260560"/>
        <a:ext cx="1711880" cy="1711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502A68-0932-4889-B68F-D06A2C798FA0}">
      <dsp:nvSpPr>
        <dsp:cNvPr id="0" name=""/>
        <dsp:cNvSpPr/>
      </dsp:nvSpPr>
      <dsp:spPr>
        <a:xfrm>
          <a:off x="10346" y="608410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1 Revisiones globales </a:t>
          </a:r>
          <a:endParaRPr lang="es-SV" sz="2400" kern="1200" dirty="0"/>
        </a:p>
      </dsp:txBody>
      <dsp:txXfrm>
        <a:off x="10346" y="608410"/>
        <a:ext cx="2161877" cy="1297126"/>
      </dsp:txXfrm>
    </dsp:sp>
    <dsp:sp modelId="{7421FBD6-F0B2-482E-98C0-22BE6485B834}">
      <dsp:nvSpPr>
        <dsp:cNvPr id="0" name=""/>
        <dsp:cNvSpPr/>
      </dsp:nvSpPr>
      <dsp:spPr>
        <a:xfrm rot="2238235">
          <a:off x="2182901" y="2156135"/>
          <a:ext cx="880759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000" kern="1200"/>
        </a:p>
      </dsp:txBody>
      <dsp:txXfrm rot="2238235">
        <a:off x="2182901" y="2156135"/>
        <a:ext cx="880759" cy="536145"/>
      </dsp:txXfrm>
    </dsp:sp>
    <dsp:sp modelId="{03046F88-1ED7-4C1F-AB33-F92AEDBE666A}">
      <dsp:nvSpPr>
        <dsp:cNvPr id="0" name=""/>
        <dsp:cNvSpPr/>
      </dsp:nvSpPr>
      <dsp:spPr>
        <a:xfrm>
          <a:off x="3034682" y="2912664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2 Entrevistas con el área jurídica </a:t>
          </a:r>
          <a:endParaRPr lang="es-SV" sz="2400" kern="1200" dirty="0"/>
        </a:p>
      </dsp:txBody>
      <dsp:txXfrm>
        <a:off x="3034682" y="2912664"/>
        <a:ext cx="2161877" cy="1297126"/>
      </dsp:txXfrm>
    </dsp:sp>
    <dsp:sp modelId="{29FA4ADC-5BEA-4FB1-A885-605441BC269B}">
      <dsp:nvSpPr>
        <dsp:cNvPr id="0" name=""/>
        <dsp:cNvSpPr/>
      </dsp:nvSpPr>
      <dsp:spPr>
        <a:xfrm rot="19037433">
          <a:off x="5034810" y="1977580"/>
          <a:ext cx="101202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000" kern="1200"/>
        </a:p>
      </dsp:txBody>
      <dsp:txXfrm rot="19037433">
        <a:off x="5034810" y="1977580"/>
        <a:ext cx="1012027" cy="536145"/>
      </dsp:txXfrm>
    </dsp:sp>
    <dsp:sp modelId="{2C5F2276-B757-46B5-82EA-9978CF544C0C}">
      <dsp:nvSpPr>
        <dsp:cNvPr id="0" name=""/>
        <dsp:cNvSpPr/>
      </dsp:nvSpPr>
      <dsp:spPr>
        <a:xfrm>
          <a:off x="5842996" y="320370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3  Recolección de evidencia</a:t>
          </a:r>
          <a:endParaRPr lang="es-SV" sz="2400" kern="1200" dirty="0"/>
        </a:p>
      </dsp:txBody>
      <dsp:txXfrm>
        <a:off x="5842996" y="320370"/>
        <a:ext cx="2161877" cy="129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7C3B37-7A8C-46BF-B750-F1A63AF9FCD8}" type="datetimeFigureOut">
              <a:rPr lang="es-SV" smtClean="0"/>
              <a:pPr/>
              <a:t>22/11/2015</a:t>
            </a:fld>
            <a:endParaRPr lang="es-SV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B0A55B-153B-44C3-AB96-406EF2CC41D8}" type="slidenum">
              <a:rPr lang="es-SV" smtClean="0"/>
              <a:pPr/>
              <a:t>‹Nº›</a:t>
            </a:fld>
            <a:endParaRPr lang="es-SV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72149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es-CR" sz="2400" b="1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s-CR" sz="2400" b="1" dirty="0" smtClean="0">
                <a:latin typeface="Algerian" pitchFamily="82" charset="0"/>
              </a:rPr>
              <a:t>UNIVERSIDAD DE EL SALVADOR</a:t>
            </a:r>
            <a:endParaRPr lang="es-SV" sz="2400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s-CR" sz="2400" b="1" dirty="0" smtClean="0">
                <a:latin typeface="Algerian" pitchFamily="82" charset="0"/>
              </a:rPr>
              <a:t>FACULTAD DE CIENCIAS ECONÓMICAS</a:t>
            </a:r>
            <a:endParaRPr lang="es-SV" sz="2400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s-CR" sz="2400" b="1" dirty="0" smtClean="0">
                <a:latin typeface="Algerian" pitchFamily="82" charset="0"/>
              </a:rPr>
              <a:t>ESCUELA DE CONTADURÍA PÚBLICA</a:t>
            </a:r>
            <a:endParaRPr lang="es-SV" sz="2400" dirty="0" smtClean="0">
              <a:latin typeface="Algerian" pitchFamily="82" charset="0"/>
            </a:endParaRPr>
          </a:p>
          <a:p>
            <a:pPr>
              <a:buNone/>
            </a:pPr>
            <a:endParaRPr lang="es-SV" sz="1900" dirty="0" smtClean="0"/>
          </a:p>
          <a:p>
            <a:pPr algn="ctr">
              <a:buNone/>
            </a:pPr>
            <a:r>
              <a:rPr lang="es-MX" sz="1900" b="1" dirty="0" smtClean="0"/>
              <a:t>Tema: </a:t>
            </a:r>
            <a:r>
              <a:rPr lang="es-MX" sz="1900" dirty="0" smtClean="0"/>
              <a:t>Trabajo ex aula Unidad III Auditoría Forense</a:t>
            </a:r>
            <a:endParaRPr lang="es-SV" sz="1900" dirty="0" smtClean="0"/>
          </a:p>
          <a:p>
            <a:pPr algn="ctr">
              <a:buNone/>
            </a:pPr>
            <a:r>
              <a:rPr lang="es-MX" sz="1900" b="1" dirty="0" smtClean="0"/>
              <a:t>Asignatura: </a:t>
            </a:r>
            <a:r>
              <a:rPr lang="es-MX" sz="1900" dirty="0" smtClean="0"/>
              <a:t>Seminario de auditoría	</a:t>
            </a:r>
            <a:endParaRPr lang="es-SV" sz="1900" dirty="0" smtClean="0"/>
          </a:p>
          <a:p>
            <a:pPr algn="ctr">
              <a:buNone/>
            </a:pPr>
            <a:r>
              <a:rPr lang="es-MX" sz="1900" b="1" dirty="0" smtClean="0"/>
              <a:t>Grupo Teórico:</a:t>
            </a:r>
            <a:r>
              <a:rPr lang="es-MX" sz="1900" dirty="0" smtClean="0"/>
              <a:t> GT 04</a:t>
            </a:r>
            <a:endParaRPr lang="es-SV" sz="1900" dirty="0" smtClean="0"/>
          </a:p>
          <a:p>
            <a:pPr algn="ctr">
              <a:buNone/>
            </a:pPr>
            <a:r>
              <a:rPr lang="es-MX" sz="1900" b="1" dirty="0" smtClean="0"/>
              <a:t>Grupo de trabajo: </a:t>
            </a:r>
            <a:r>
              <a:rPr lang="es-MX" sz="1900" dirty="0" smtClean="0"/>
              <a:t>04</a:t>
            </a:r>
            <a:endParaRPr lang="es-SV" sz="1900" dirty="0" smtClean="0"/>
          </a:p>
          <a:p>
            <a:pPr algn="ctr">
              <a:buNone/>
            </a:pPr>
            <a:r>
              <a:rPr lang="es-MX" sz="1900" b="1" dirty="0" smtClean="0"/>
              <a:t>Catedrático:</a:t>
            </a:r>
            <a:r>
              <a:rPr lang="es-MX" sz="1900" dirty="0" smtClean="0"/>
              <a:t> Lic. Javier Enrique Miranda Rivera</a:t>
            </a:r>
          </a:p>
          <a:p>
            <a:pPr>
              <a:buNone/>
            </a:pPr>
            <a:endParaRPr lang="es-MX" sz="1900" dirty="0" smtClean="0"/>
          </a:p>
          <a:p>
            <a:pPr algn="ctr">
              <a:buNone/>
            </a:pPr>
            <a:r>
              <a:rPr lang="es-MX" sz="2000" b="1" dirty="0" smtClean="0"/>
              <a:t>Presentado por:</a:t>
            </a:r>
            <a:r>
              <a:rPr lang="es-MX" sz="2000" dirty="0" smtClean="0"/>
              <a:t>	</a:t>
            </a:r>
            <a:endParaRPr lang="es-SV" sz="2000" dirty="0" smtClean="0"/>
          </a:p>
          <a:p>
            <a:pPr>
              <a:buNone/>
            </a:pPr>
            <a:r>
              <a:rPr lang="es-MX" sz="2000" b="1" dirty="0" smtClean="0"/>
              <a:t>        Nombre</a:t>
            </a:r>
            <a:r>
              <a:rPr lang="es-SV" sz="2000" dirty="0" smtClean="0"/>
              <a:t>                                                            </a:t>
            </a:r>
            <a:r>
              <a:rPr lang="es-MX" sz="2000" b="1" dirty="0" smtClean="0"/>
              <a:t>Carnet</a:t>
            </a:r>
            <a:r>
              <a:rPr lang="es-SV" sz="2000" dirty="0" smtClean="0"/>
              <a:t>                       </a:t>
            </a:r>
            <a:r>
              <a:rPr lang="es-MX" sz="2000" b="1" dirty="0" smtClean="0"/>
              <a:t>Participación.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Campos Navidad, Nelson Antonio 	   	CN09010</a:t>
            </a:r>
            <a:r>
              <a:rPr lang="es-SV" sz="2000" dirty="0" smtClean="0"/>
              <a:t>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Mercedes Domínguez, Cristina Abigail	MD09023</a:t>
            </a:r>
            <a:r>
              <a:rPr lang="es-SV" sz="2000" dirty="0" smtClean="0"/>
              <a:t>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Morales Clímaco, Lorena Elizabeth</a:t>
            </a:r>
            <a:r>
              <a:rPr lang="es-SV" sz="2000" dirty="0" smtClean="0"/>
              <a:t>		</a:t>
            </a:r>
            <a:r>
              <a:rPr lang="es-MX" sz="2000" dirty="0" smtClean="0"/>
              <a:t>MC03125</a:t>
            </a:r>
            <a:r>
              <a:rPr lang="es-SV" sz="2000" dirty="0" smtClean="0"/>
              <a:t>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Pérez Hernández, Mariela Liseth		PM10020</a:t>
            </a:r>
            <a:r>
              <a:rPr lang="es-SV" sz="2000" dirty="0" smtClean="0"/>
              <a:t>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Rivera, Cesar Heriberto 			RR10169</a:t>
            </a:r>
            <a:r>
              <a:rPr lang="es-SV" sz="2000" dirty="0" smtClean="0"/>
              <a:t>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r>
              <a:rPr lang="es-MX" sz="2000" dirty="0" smtClean="0"/>
              <a:t>       Trigueros </a:t>
            </a:r>
            <a:r>
              <a:rPr lang="es-SV" sz="2000" dirty="0" smtClean="0"/>
              <a:t>Lemus </a:t>
            </a:r>
            <a:r>
              <a:rPr lang="es-MX" sz="2000" dirty="0" smtClean="0"/>
              <a:t>Evelyn Marcela </a:t>
            </a:r>
            <a:r>
              <a:rPr lang="es-SV" sz="2000" dirty="0" smtClean="0"/>
              <a:t>		</a:t>
            </a:r>
            <a:r>
              <a:rPr lang="es-SV" sz="1800" dirty="0" smtClean="0"/>
              <a:t> </a:t>
            </a:r>
            <a:r>
              <a:rPr lang="es-SV" sz="2000" dirty="0" smtClean="0"/>
              <a:t>TL10001 		</a:t>
            </a:r>
            <a:r>
              <a:rPr lang="es-MX" sz="2000" dirty="0" smtClean="0"/>
              <a:t>100%</a:t>
            </a:r>
            <a:endParaRPr lang="es-SV" sz="2000" dirty="0" smtClean="0"/>
          </a:p>
          <a:p>
            <a:pPr>
              <a:buNone/>
            </a:pPr>
            <a:endParaRPr lang="es-SV" sz="1900" dirty="0" smtClean="0"/>
          </a:p>
          <a:p>
            <a:pPr>
              <a:buNone/>
            </a:pPr>
            <a:endParaRPr lang="es-SV" dirty="0"/>
          </a:p>
        </p:txBody>
      </p:sp>
      <p:pic>
        <p:nvPicPr>
          <p:cNvPr id="4" name="13 Imagen" descr="Descripción: ues.PNG"/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36296" y="332656"/>
            <a:ext cx="1385570" cy="1543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3890863"/>
          </a:xfrm>
        </p:spPr>
        <p:txBody>
          <a:bodyPr>
            <a:noAutofit/>
          </a:bodyPr>
          <a:lstStyle/>
          <a:p>
            <a:pPr algn="ctr"/>
            <a:r>
              <a:rPr lang="es-ES_tradnl" sz="6600" b="1" dirty="0">
                <a:solidFill>
                  <a:schemeClr val="tx1"/>
                </a:solidFill>
                <a:latin typeface="Algerian" pitchFamily="82" charset="0"/>
              </a:rPr>
              <a:t>Técnicas y procedimientos de auditoria </a:t>
            </a:r>
            <a:r>
              <a:rPr lang="es-ES_tradnl" sz="6600" b="1" dirty="0" smtClean="0">
                <a:solidFill>
                  <a:schemeClr val="tx1"/>
                </a:solidFill>
                <a:latin typeface="Algerian" pitchFamily="82" charset="0"/>
              </a:rPr>
              <a:t>forense</a:t>
            </a:r>
            <a:endParaRPr lang="es-SV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SV" sz="3000" b="1" dirty="0" smtClean="0"/>
              <a:t>“</a:t>
            </a:r>
            <a:r>
              <a:rPr lang="es-SV" sz="3000" b="1" dirty="0"/>
              <a:t>La Auditoria forense es el uso de técnicas de investigación criminalística, integradas con la contabilidad, conocimientos jurídico-procesales, y con habilidades en finanzas y de negocio, para manifestar información y opiniones, como pruebas en los </a:t>
            </a:r>
            <a:r>
              <a:rPr lang="es-SV" sz="3000" b="1" dirty="0" smtClean="0"/>
              <a:t>tribunales. El </a:t>
            </a:r>
            <a:r>
              <a:rPr lang="es-SV" sz="3000" b="1" dirty="0"/>
              <a:t>análisis resultante además de poder usarse en los tribunales, puede servir para resolver las disputas de diversas índoles, sin llegar a sede jurisdiccional</a:t>
            </a:r>
            <a:r>
              <a:rPr lang="es-SV" sz="3000" b="1" dirty="0" smtClean="0"/>
              <a:t>”</a:t>
            </a:r>
            <a:endParaRPr lang="es-SV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SV" sz="4000" b="1" dirty="0" smtClean="0"/>
              <a:t>“</a:t>
            </a:r>
            <a:r>
              <a:rPr lang="es-SV" sz="4000" b="1" dirty="0"/>
              <a:t>Enfoca en la prevención y detección del fraude financiero; por ello, generalmente los resultados del trabajo del auditor forense son puestos a consideración de la justicia, que se encargará de analizar, juzgar y sentenciar los delitos cometidos (corrupción financiera, pública o privada)”. </a:t>
            </a:r>
            <a:endParaRPr lang="es-SV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sz="4000" b="1" dirty="0" smtClean="0">
                <a:solidFill>
                  <a:schemeClr val="tx1"/>
                </a:solidFill>
                <a:latin typeface="Algerian" pitchFamily="82" charset="0"/>
              </a:rPr>
              <a:t>Procedimientos Generales</a:t>
            </a:r>
            <a:endParaRPr lang="es-SV" sz="4000" dirty="0">
              <a:solidFill>
                <a:schemeClr val="tx1"/>
              </a:solidFill>
              <a:latin typeface="Algerian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SV" sz="3300" b="1" dirty="0">
                <a:latin typeface="Algerian" pitchFamily="82" charset="0"/>
              </a:rPr>
              <a:t>Técnicas de auditoria </a:t>
            </a:r>
            <a:r>
              <a:rPr lang="es-SV" sz="3300" b="1" dirty="0" smtClean="0">
                <a:latin typeface="Algerian" pitchFamily="82" charset="0"/>
              </a:rPr>
              <a:t>forense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pic>
        <p:nvPicPr>
          <p:cNvPr id="4" name="0 Imagen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827584" y="2060848"/>
            <a:ext cx="7631719" cy="416570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SV" sz="4000" dirty="0" smtClean="0">
                <a:solidFill>
                  <a:schemeClr val="tx1"/>
                </a:solidFill>
                <a:latin typeface="Algerian" pitchFamily="82" charset="0"/>
              </a:rPr>
              <a:t>Actividades Preliminares</a:t>
            </a:r>
            <a:endParaRPr lang="es-SV" sz="4000" dirty="0">
              <a:solidFill>
                <a:schemeClr val="tx1"/>
              </a:solidFill>
              <a:latin typeface="Algerian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230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Flujo</vt:lpstr>
      <vt:lpstr>Diapositiva 1</vt:lpstr>
      <vt:lpstr>Técnicas y procedimientos de auditoria forense</vt:lpstr>
      <vt:lpstr>Diapositiva 3</vt:lpstr>
      <vt:lpstr>Diapositiva 4</vt:lpstr>
      <vt:lpstr>Procedimientos Generales</vt:lpstr>
      <vt:lpstr>Técnicas de auditoria forense </vt:lpstr>
      <vt:lpstr>Actividades Preliminares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cbatres</dc:creator>
  <cp:lastModifiedBy>cbatres</cp:lastModifiedBy>
  <cp:revision>22</cp:revision>
  <dcterms:created xsi:type="dcterms:W3CDTF">2015-11-17T02:14:12Z</dcterms:created>
  <dcterms:modified xsi:type="dcterms:W3CDTF">2015-11-22T05:02:12Z</dcterms:modified>
</cp:coreProperties>
</file>