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4" autoAdjust="0"/>
  </p:normalViewPr>
  <p:slideViewPr>
    <p:cSldViewPr>
      <p:cViewPr>
        <p:scale>
          <a:sx n="77" d="100"/>
          <a:sy n="77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BF4403-608F-4D6C-917C-145B0BD36C1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CCB79ED5-EC95-4868-85D8-9934B60BAF39}">
      <dgm:prSet phldrT="[Texto]"/>
      <dgm:spPr/>
      <dgm:t>
        <a:bodyPr/>
        <a:lstStyle/>
        <a:p>
          <a:r>
            <a:rPr lang="es-ES" i="1" dirty="0" smtClean="0"/>
            <a:t>Es una Actividad de Personas Especialmente Calificadas</a:t>
          </a:r>
          <a:endParaRPr lang="es-SV" dirty="0"/>
        </a:p>
      </dgm:t>
    </dgm:pt>
    <dgm:pt modelId="{A5B86D90-0C39-485C-ABA7-AAEA16A5E773}" type="parTrans" cxnId="{681E922F-5419-402B-81F1-9F8E226CBB5C}">
      <dgm:prSet/>
      <dgm:spPr/>
      <dgm:t>
        <a:bodyPr/>
        <a:lstStyle/>
        <a:p>
          <a:endParaRPr lang="es-SV"/>
        </a:p>
      </dgm:t>
    </dgm:pt>
    <dgm:pt modelId="{BC9F7928-ACB9-49FC-8D47-1941EA3C7E01}" type="sibTrans" cxnId="{681E922F-5419-402B-81F1-9F8E226CBB5C}">
      <dgm:prSet/>
      <dgm:spPr/>
      <dgm:t>
        <a:bodyPr/>
        <a:lstStyle/>
        <a:p>
          <a:endParaRPr lang="es-SV"/>
        </a:p>
      </dgm:t>
    </dgm:pt>
    <dgm:pt modelId="{FCE17F5A-EBD0-44AE-83C8-DCCF4629BD9F}">
      <dgm:prSet phldrT="[Texto]"/>
      <dgm:spPr/>
      <dgm:t>
        <a:bodyPr/>
        <a:lstStyle/>
        <a:p>
          <a:r>
            <a:rPr lang="es-ES" i="1" dirty="0" smtClean="0"/>
            <a:t>Exige un Encargo Judicial Previo</a:t>
          </a:r>
          <a:endParaRPr lang="es-SV" dirty="0"/>
        </a:p>
      </dgm:t>
    </dgm:pt>
    <dgm:pt modelId="{94180E69-FF12-4057-971E-52952F3F500D}" type="parTrans" cxnId="{4DDA4040-588A-47CE-B5B6-F0F9511022A0}">
      <dgm:prSet/>
      <dgm:spPr/>
      <dgm:t>
        <a:bodyPr/>
        <a:lstStyle/>
        <a:p>
          <a:endParaRPr lang="es-SV"/>
        </a:p>
      </dgm:t>
    </dgm:pt>
    <dgm:pt modelId="{8679E9D0-7149-40AA-9F2B-DA838E6ACAFE}" type="sibTrans" cxnId="{4DDA4040-588A-47CE-B5B6-F0F9511022A0}">
      <dgm:prSet/>
      <dgm:spPr/>
      <dgm:t>
        <a:bodyPr/>
        <a:lstStyle/>
        <a:p>
          <a:endParaRPr lang="es-SV"/>
        </a:p>
      </dgm:t>
    </dgm:pt>
    <dgm:pt modelId="{A85ED869-7CA3-4ACD-B9D9-D3AF2E32FFEA}">
      <dgm:prSet phldrT="[Texto]"/>
      <dgm:spPr/>
      <dgm:t>
        <a:bodyPr/>
        <a:lstStyle/>
        <a:p>
          <a:r>
            <a:rPr lang="es-ES" i="1" dirty="0" smtClean="0"/>
            <a:t>Debe Versar sobre Hechos y no sobre Cuestiones Jurídicas</a:t>
          </a:r>
          <a:endParaRPr lang="es-SV" dirty="0"/>
        </a:p>
      </dgm:t>
    </dgm:pt>
    <dgm:pt modelId="{6DFD179F-6B1C-4E72-85A0-34B9F4CEC14D}" type="parTrans" cxnId="{443CA96B-D416-4411-8DC2-9969FAD7BA04}">
      <dgm:prSet/>
      <dgm:spPr/>
      <dgm:t>
        <a:bodyPr/>
        <a:lstStyle/>
        <a:p>
          <a:endParaRPr lang="es-SV"/>
        </a:p>
      </dgm:t>
    </dgm:pt>
    <dgm:pt modelId="{8C5C759C-3FC5-45E0-A767-D1744D55CD47}" type="sibTrans" cxnId="{443CA96B-D416-4411-8DC2-9969FAD7BA04}">
      <dgm:prSet/>
      <dgm:spPr/>
      <dgm:t>
        <a:bodyPr/>
        <a:lstStyle/>
        <a:p>
          <a:endParaRPr lang="es-SV"/>
        </a:p>
      </dgm:t>
    </dgm:pt>
    <dgm:pt modelId="{8C505244-18C4-4B59-95D9-167D82893072}">
      <dgm:prSet phldrT="[Texto]"/>
      <dgm:spPr/>
      <dgm:t>
        <a:bodyPr/>
        <a:lstStyle/>
        <a:p>
          <a:r>
            <a:rPr lang="es-ES" i="1" dirty="0" smtClean="0"/>
            <a:t>Esa Declaración Contiene, además una Operación Valorativa</a:t>
          </a:r>
          <a:endParaRPr lang="es-SV" dirty="0"/>
        </a:p>
      </dgm:t>
    </dgm:pt>
    <dgm:pt modelId="{248FC47C-D0F1-4EED-BB94-2B30B39A2F3C}" type="parTrans" cxnId="{42D9C343-A906-4686-BD41-EF3F7AF7D118}">
      <dgm:prSet/>
      <dgm:spPr/>
      <dgm:t>
        <a:bodyPr/>
        <a:lstStyle/>
        <a:p>
          <a:endParaRPr lang="es-SV"/>
        </a:p>
      </dgm:t>
    </dgm:pt>
    <dgm:pt modelId="{0E4F40A3-313C-41C6-B739-835EA5C0FB7D}" type="sibTrans" cxnId="{42D9C343-A906-4686-BD41-EF3F7AF7D118}">
      <dgm:prSet/>
      <dgm:spPr/>
      <dgm:t>
        <a:bodyPr/>
        <a:lstStyle/>
        <a:p>
          <a:endParaRPr lang="es-SV"/>
        </a:p>
      </dgm:t>
    </dgm:pt>
    <dgm:pt modelId="{659F5632-2279-47D9-9B8E-FA62AC9020D5}">
      <dgm:prSet phldrT="[Texto]"/>
      <dgm:spPr/>
      <dgm:t>
        <a:bodyPr/>
        <a:lstStyle/>
        <a:p>
          <a:r>
            <a:rPr lang="es-ES" i="1" dirty="0" smtClean="0"/>
            <a:t>Es un Medio de Prueba</a:t>
          </a:r>
          <a:endParaRPr lang="es-SV" dirty="0"/>
        </a:p>
      </dgm:t>
    </dgm:pt>
    <dgm:pt modelId="{4D1942E9-5465-4BBD-BDDD-1F13E282310A}" type="parTrans" cxnId="{CBE90287-4438-4CD8-ADB8-6F70E5E29924}">
      <dgm:prSet/>
      <dgm:spPr/>
      <dgm:t>
        <a:bodyPr/>
        <a:lstStyle/>
        <a:p>
          <a:endParaRPr lang="es-SV"/>
        </a:p>
      </dgm:t>
    </dgm:pt>
    <dgm:pt modelId="{A705671D-E9B5-488F-8ED1-03884ED4C842}" type="sibTrans" cxnId="{CBE90287-4438-4CD8-ADB8-6F70E5E29924}">
      <dgm:prSet/>
      <dgm:spPr/>
      <dgm:t>
        <a:bodyPr/>
        <a:lstStyle/>
        <a:p>
          <a:endParaRPr lang="es-SV"/>
        </a:p>
      </dgm:t>
    </dgm:pt>
    <dgm:pt modelId="{1603A2DD-585E-4D7E-BC46-5B88BCDE6D18}">
      <dgm:prSet/>
      <dgm:spPr/>
      <dgm:t>
        <a:bodyPr/>
        <a:lstStyle/>
        <a:p>
          <a:r>
            <a:rPr lang="es-ES" i="1" dirty="0" smtClean="0"/>
            <a:t>Esos Hechos deben ser Especiales</a:t>
          </a:r>
          <a:endParaRPr lang="es-SV" dirty="0"/>
        </a:p>
      </dgm:t>
    </dgm:pt>
    <dgm:pt modelId="{5064D51A-BDA4-4BF8-B56E-44B91640E068}" type="parTrans" cxnId="{6A83574E-DFED-41F3-AB60-D6EED07E35D0}">
      <dgm:prSet/>
      <dgm:spPr/>
      <dgm:t>
        <a:bodyPr/>
        <a:lstStyle/>
        <a:p>
          <a:endParaRPr lang="es-SV"/>
        </a:p>
      </dgm:t>
    </dgm:pt>
    <dgm:pt modelId="{36A49A15-2FBF-42C4-AC08-EBF388F4F692}" type="sibTrans" cxnId="{6A83574E-DFED-41F3-AB60-D6EED07E35D0}">
      <dgm:prSet/>
      <dgm:spPr/>
      <dgm:t>
        <a:bodyPr/>
        <a:lstStyle/>
        <a:p>
          <a:endParaRPr lang="es-SV"/>
        </a:p>
      </dgm:t>
    </dgm:pt>
    <dgm:pt modelId="{FC17EB74-C1E5-4A84-9AEF-2547FEE58195}">
      <dgm:prSet/>
      <dgm:spPr/>
      <dgm:t>
        <a:bodyPr/>
        <a:lstStyle/>
        <a:p>
          <a:r>
            <a:rPr lang="es-SV" dirty="0" smtClean="0"/>
            <a:t>Es una Declaración de Ciencia</a:t>
          </a:r>
          <a:endParaRPr lang="es-SV" dirty="0"/>
        </a:p>
      </dgm:t>
    </dgm:pt>
    <dgm:pt modelId="{0A7ECE3E-FFE3-40FA-8306-1BE5A2FF1ED4}" type="parTrans" cxnId="{5720AE50-2696-459C-A6BD-2EB2E9890590}">
      <dgm:prSet/>
      <dgm:spPr/>
      <dgm:t>
        <a:bodyPr/>
        <a:lstStyle/>
        <a:p>
          <a:endParaRPr lang="es-SV"/>
        </a:p>
      </dgm:t>
    </dgm:pt>
    <dgm:pt modelId="{A7EA50CF-CE11-42F5-A918-FD8332051215}" type="sibTrans" cxnId="{5720AE50-2696-459C-A6BD-2EB2E9890590}">
      <dgm:prSet/>
      <dgm:spPr/>
      <dgm:t>
        <a:bodyPr/>
        <a:lstStyle/>
        <a:p>
          <a:endParaRPr lang="es-SV"/>
        </a:p>
      </dgm:t>
    </dgm:pt>
    <dgm:pt modelId="{83BA830F-407D-4D09-BFAF-6D5674748134}" type="pres">
      <dgm:prSet presAssocID="{99BF4403-608F-4D6C-917C-145B0BD36C1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B6824A2C-9949-445B-9F9C-D88582266CCE}" type="pres">
      <dgm:prSet presAssocID="{CCB79ED5-EC95-4868-85D8-9934B60BAF39}" presName="node" presStyleLbl="node1" presStyleIdx="0" presStyleCnt="7" custLinFactNeighborX="-2398" custLinFactNeighborY="-3180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BF5046F5-91DB-4BF0-83E4-AEDE50055576}" type="pres">
      <dgm:prSet presAssocID="{BC9F7928-ACB9-49FC-8D47-1941EA3C7E01}" presName="sibTrans" presStyleCnt="0"/>
      <dgm:spPr/>
    </dgm:pt>
    <dgm:pt modelId="{877B62DD-0634-4604-A55A-6B21A007D8B5}" type="pres">
      <dgm:prSet presAssocID="{FCE17F5A-EBD0-44AE-83C8-DCCF4629BD9F}" presName="node" presStyleLbl="node1" presStyleIdx="1" presStyleCnt="7" custLinFactNeighborX="-399" custLinFactNeighborY="-3180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1935FC31-1BE9-4303-BDD9-53EF06128965}" type="pres">
      <dgm:prSet presAssocID="{8679E9D0-7149-40AA-9F2B-DA838E6ACAFE}" presName="sibTrans" presStyleCnt="0"/>
      <dgm:spPr/>
    </dgm:pt>
    <dgm:pt modelId="{F29375AB-BB92-4F7D-A31A-D8DC2528A2D8}" type="pres">
      <dgm:prSet presAssocID="{A85ED869-7CA3-4ACD-B9D9-D3AF2E32FFEA}" presName="node" presStyleLbl="node1" presStyleIdx="2" presStyleCnt="7" custLinFactNeighborX="-1201" custLinFactNeighborY="-36470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FD2B916B-D169-49A2-A0B8-5515CF917843}" type="pres">
      <dgm:prSet presAssocID="{8C5C759C-3FC5-45E0-A767-D1744D55CD47}" presName="sibTrans" presStyleCnt="0"/>
      <dgm:spPr/>
    </dgm:pt>
    <dgm:pt modelId="{5E3CE2BF-8F70-4D4A-AFE3-253ABEACCA13}" type="pres">
      <dgm:prSet presAssocID="{8C505244-18C4-4B59-95D9-167D82893072}" presName="node" presStyleLbl="node1" presStyleIdx="3" presStyleCnt="7" custLinFactX="100000" custLinFactNeighborX="120475" custLinFactNeighborY="-241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B0540A13-C05F-438F-B800-265E645820AB}" type="pres">
      <dgm:prSet presAssocID="{0E4F40A3-313C-41C6-B739-835EA5C0FB7D}" presName="sibTrans" presStyleCnt="0"/>
      <dgm:spPr/>
    </dgm:pt>
    <dgm:pt modelId="{E7C3D618-FFDA-4430-8060-03E8A7FA812E}" type="pres">
      <dgm:prSet presAssocID="{FC17EB74-C1E5-4A84-9AEF-2547FEE58195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B897CEF2-969A-40CE-9A5D-03BF8845DED1}" type="pres">
      <dgm:prSet presAssocID="{A7EA50CF-CE11-42F5-A918-FD8332051215}" presName="sibTrans" presStyleCnt="0"/>
      <dgm:spPr/>
    </dgm:pt>
    <dgm:pt modelId="{7D56F5CB-C669-4A15-8E55-0E4213C8DD31}" type="pres">
      <dgm:prSet presAssocID="{1603A2DD-585E-4D7E-BC46-5B88BCDE6D18}" presName="node" presStyleLbl="node1" presStyleIdx="5" presStyleCnt="7" custLinFactX="-100000" custLinFactNeighborX="-122328" custLinFactNeighborY="-8510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F6B1FACA-7BE6-41B8-9969-4ACE28C320A4}" type="pres">
      <dgm:prSet presAssocID="{36A49A15-2FBF-42C4-AC08-EBF388F4F692}" presName="sibTrans" presStyleCnt="0"/>
      <dgm:spPr/>
    </dgm:pt>
    <dgm:pt modelId="{3D60BCCF-3EFF-4422-92A3-BAB116A7BA71}" type="pres">
      <dgm:prSet presAssocID="{659F5632-2279-47D9-9B8E-FA62AC9020D5}" presName="node" presStyleLbl="node1" presStyleIdx="6" presStyleCnt="7" custLinFactNeighborX="-926" custLinFactNeighborY="-8471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36DE5EA2-F9FE-40C2-A6F9-12B00CD71914}" type="presOf" srcId="{A85ED869-7CA3-4ACD-B9D9-D3AF2E32FFEA}" destId="{F29375AB-BB92-4F7D-A31A-D8DC2528A2D8}" srcOrd="0" destOrd="0" presId="urn:microsoft.com/office/officeart/2005/8/layout/default"/>
    <dgm:cxn modelId="{E1BD8239-3DBE-41F8-A733-0EE93F596161}" type="presOf" srcId="{8C505244-18C4-4B59-95D9-167D82893072}" destId="{5E3CE2BF-8F70-4D4A-AFE3-253ABEACCA13}" srcOrd="0" destOrd="0" presId="urn:microsoft.com/office/officeart/2005/8/layout/default"/>
    <dgm:cxn modelId="{06BE0826-24F4-43CD-84F0-2588EC50C2AE}" type="presOf" srcId="{1603A2DD-585E-4D7E-BC46-5B88BCDE6D18}" destId="{7D56F5CB-C669-4A15-8E55-0E4213C8DD31}" srcOrd="0" destOrd="0" presId="urn:microsoft.com/office/officeart/2005/8/layout/default"/>
    <dgm:cxn modelId="{8BF6DB3C-4923-4BFA-9275-05748A1C7EFE}" type="presOf" srcId="{99BF4403-608F-4D6C-917C-145B0BD36C10}" destId="{83BA830F-407D-4D09-BFAF-6D5674748134}" srcOrd="0" destOrd="0" presId="urn:microsoft.com/office/officeart/2005/8/layout/default"/>
    <dgm:cxn modelId="{6A83574E-DFED-41F3-AB60-D6EED07E35D0}" srcId="{99BF4403-608F-4D6C-917C-145B0BD36C10}" destId="{1603A2DD-585E-4D7E-BC46-5B88BCDE6D18}" srcOrd="5" destOrd="0" parTransId="{5064D51A-BDA4-4BF8-B56E-44B91640E068}" sibTransId="{36A49A15-2FBF-42C4-AC08-EBF388F4F692}"/>
    <dgm:cxn modelId="{42D9C343-A906-4686-BD41-EF3F7AF7D118}" srcId="{99BF4403-608F-4D6C-917C-145B0BD36C10}" destId="{8C505244-18C4-4B59-95D9-167D82893072}" srcOrd="3" destOrd="0" parTransId="{248FC47C-D0F1-4EED-BB94-2B30B39A2F3C}" sibTransId="{0E4F40A3-313C-41C6-B739-835EA5C0FB7D}"/>
    <dgm:cxn modelId="{4DDA4040-588A-47CE-B5B6-F0F9511022A0}" srcId="{99BF4403-608F-4D6C-917C-145B0BD36C10}" destId="{FCE17F5A-EBD0-44AE-83C8-DCCF4629BD9F}" srcOrd="1" destOrd="0" parTransId="{94180E69-FF12-4057-971E-52952F3F500D}" sibTransId="{8679E9D0-7149-40AA-9F2B-DA838E6ACAFE}"/>
    <dgm:cxn modelId="{1F83C1DB-0D4D-4D1F-94F5-C05E77AA2A5D}" type="presOf" srcId="{FC17EB74-C1E5-4A84-9AEF-2547FEE58195}" destId="{E7C3D618-FFDA-4430-8060-03E8A7FA812E}" srcOrd="0" destOrd="0" presId="urn:microsoft.com/office/officeart/2005/8/layout/default"/>
    <dgm:cxn modelId="{443CA96B-D416-4411-8DC2-9969FAD7BA04}" srcId="{99BF4403-608F-4D6C-917C-145B0BD36C10}" destId="{A85ED869-7CA3-4ACD-B9D9-D3AF2E32FFEA}" srcOrd="2" destOrd="0" parTransId="{6DFD179F-6B1C-4E72-85A0-34B9F4CEC14D}" sibTransId="{8C5C759C-3FC5-45E0-A767-D1744D55CD47}"/>
    <dgm:cxn modelId="{5720AE50-2696-459C-A6BD-2EB2E9890590}" srcId="{99BF4403-608F-4D6C-917C-145B0BD36C10}" destId="{FC17EB74-C1E5-4A84-9AEF-2547FEE58195}" srcOrd="4" destOrd="0" parTransId="{0A7ECE3E-FFE3-40FA-8306-1BE5A2FF1ED4}" sibTransId="{A7EA50CF-CE11-42F5-A918-FD8332051215}"/>
    <dgm:cxn modelId="{BCA6D4AE-EF97-44E1-8A4F-C1EB5E02E08C}" type="presOf" srcId="{FCE17F5A-EBD0-44AE-83C8-DCCF4629BD9F}" destId="{877B62DD-0634-4604-A55A-6B21A007D8B5}" srcOrd="0" destOrd="0" presId="urn:microsoft.com/office/officeart/2005/8/layout/default"/>
    <dgm:cxn modelId="{681E922F-5419-402B-81F1-9F8E226CBB5C}" srcId="{99BF4403-608F-4D6C-917C-145B0BD36C10}" destId="{CCB79ED5-EC95-4868-85D8-9934B60BAF39}" srcOrd="0" destOrd="0" parTransId="{A5B86D90-0C39-485C-ABA7-AAEA16A5E773}" sibTransId="{BC9F7928-ACB9-49FC-8D47-1941EA3C7E01}"/>
    <dgm:cxn modelId="{6725F3D3-4622-49D5-ADB2-1F59A8E58193}" type="presOf" srcId="{CCB79ED5-EC95-4868-85D8-9934B60BAF39}" destId="{B6824A2C-9949-445B-9F9C-D88582266CCE}" srcOrd="0" destOrd="0" presId="urn:microsoft.com/office/officeart/2005/8/layout/default"/>
    <dgm:cxn modelId="{CBE90287-4438-4CD8-ADB8-6F70E5E29924}" srcId="{99BF4403-608F-4D6C-917C-145B0BD36C10}" destId="{659F5632-2279-47D9-9B8E-FA62AC9020D5}" srcOrd="6" destOrd="0" parTransId="{4D1942E9-5465-4BBD-BDDD-1F13E282310A}" sibTransId="{A705671D-E9B5-488F-8ED1-03884ED4C842}"/>
    <dgm:cxn modelId="{2F508A73-BCC8-4401-9233-53AB1E77F6CB}" type="presOf" srcId="{659F5632-2279-47D9-9B8E-FA62AC9020D5}" destId="{3D60BCCF-3EFF-4422-92A3-BAB116A7BA71}" srcOrd="0" destOrd="0" presId="urn:microsoft.com/office/officeart/2005/8/layout/default"/>
    <dgm:cxn modelId="{8C7194E5-A355-4FDD-A693-14CB50264CFC}" type="presParOf" srcId="{83BA830F-407D-4D09-BFAF-6D5674748134}" destId="{B6824A2C-9949-445B-9F9C-D88582266CCE}" srcOrd="0" destOrd="0" presId="urn:microsoft.com/office/officeart/2005/8/layout/default"/>
    <dgm:cxn modelId="{5A95646D-6C49-4BE5-8CE6-B6E23A7AA748}" type="presParOf" srcId="{83BA830F-407D-4D09-BFAF-6D5674748134}" destId="{BF5046F5-91DB-4BF0-83E4-AEDE50055576}" srcOrd="1" destOrd="0" presId="urn:microsoft.com/office/officeart/2005/8/layout/default"/>
    <dgm:cxn modelId="{FD217C98-DF3B-49EF-9E7C-3B7522324F85}" type="presParOf" srcId="{83BA830F-407D-4D09-BFAF-6D5674748134}" destId="{877B62DD-0634-4604-A55A-6B21A007D8B5}" srcOrd="2" destOrd="0" presId="urn:microsoft.com/office/officeart/2005/8/layout/default"/>
    <dgm:cxn modelId="{F496E3E7-7AB1-4D0C-874E-D85ED256A705}" type="presParOf" srcId="{83BA830F-407D-4D09-BFAF-6D5674748134}" destId="{1935FC31-1BE9-4303-BDD9-53EF06128965}" srcOrd="3" destOrd="0" presId="urn:microsoft.com/office/officeart/2005/8/layout/default"/>
    <dgm:cxn modelId="{76F92D34-2049-4F2F-AF91-C48D7A5F27D2}" type="presParOf" srcId="{83BA830F-407D-4D09-BFAF-6D5674748134}" destId="{F29375AB-BB92-4F7D-A31A-D8DC2528A2D8}" srcOrd="4" destOrd="0" presId="urn:microsoft.com/office/officeart/2005/8/layout/default"/>
    <dgm:cxn modelId="{1CD31713-FFFE-4A57-9918-C5BD4126C7AB}" type="presParOf" srcId="{83BA830F-407D-4D09-BFAF-6D5674748134}" destId="{FD2B916B-D169-49A2-A0B8-5515CF917843}" srcOrd="5" destOrd="0" presId="urn:microsoft.com/office/officeart/2005/8/layout/default"/>
    <dgm:cxn modelId="{0B72F034-7B74-403A-9BC9-3B6731E9E907}" type="presParOf" srcId="{83BA830F-407D-4D09-BFAF-6D5674748134}" destId="{5E3CE2BF-8F70-4D4A-AFE3-253ABEACCA13}" srcOrd="6" destOrd="0" presId="urn:microsoft.com/office/officeart/2005/8/layout/default"/>
    <dgm:cxn modelId="{DAE13804-E059-4882-AE43-C751A493EAEA}" type="presParOf" srcId="{83BA830F-407D-4D09-BFAF-6D5674748134}" destId="{B0540A13-C05F-438F-B800-265E645820AB}" srcOrd="7" destOrd="0" presId="urn:microsoft.com/office/officeart/2005/8/layout/default"/>
    <dgm:cxn modelId="{205A9C5E-A240-4139-8F6B-921E79D2ED96}" type="presParOf" srcId="{83BA830F-407D-4D09-BFAF-6D5674748134}" destId="{E7C3D618-FFDA-4430-8060-03E8A7FA812E}" srcOrd="8" destOrd="0" presId="urn:microsoft.com/office/officeart/2005/8/layout/default"/>
    <dgm:cxn modelId="{92B5507A-4FBE-4907-8E92-4B66EA55CD9B}" type="presParOf" srcId="{83BA830F-407D-4D09-BFAF-6D5674748134}" destId="{B897CEF2-969A-40CE-9A5D-03BF8845DED1}" srcOrd="9" destOrd="0" presId="urn:microsoft.com/office/officeart/2005/8/layout/default"/>
    <dgm:cxn modelId="{75C454F9-D9E5-41AF-A02A-74B9F7DB1CCE}" type="presParOf" srcId="{83BA830F-407D-4D09-BFAF-6D5674748134}" destId="{7D56F5CB-C669-4A15-8E55-0E4213C8DD31}" srcOrd="10" destOrd="0" presId="urn:microsoft.com/office/officeart/2005/8/layout/default"/>
    <dgm:cxn modelId="{29383607-93F8-48E3-9A6B-C24A1BB3149C}" type="presParOf" srcId="{83BA830F-407D-4D09-BFAF-6D5674748134}" destId="{F6B1FACA-7BE6-41B8-9969-4ACE28C320A4}" srcOrd="11" destOrd="0" presId="urn:microsoft.com/office/officeart/2005/8/layout/default"/>
    <dgm:cxn modelId="{1756FD21-0DE6-4D2A-AABD-B8CEFDCC261B}" type="presParOf" srcId="{83BA830F-407D-4D09-BFAF-6D5674748134}" destId="{3D60BCCF-3EFF-4422-92A3-BAB116A7BA71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824A2C-9949-445B-9F9C-D88582266CCE}">
      <dsp:nvSpPr>
        <dsp:cNvPr id="0" name=""/>
        <dsp:cNvSpPr/>
      </dsp:nvSpPr>
      <dsp:spPr>
        <a:xfrm>
          <a:off x="0" y="0"/>
          <a:ext cx="2343546" cy="1406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i="1" kern="1200" dirty="0" smtClean="0"/>
            <a:t>Es una Actividad de Personas Especialmente Calificadas</a:t>
          </a:r>
          <a:endParaRPr lang="es-SV" sz="2300" kern="1200" dirty="0"/>
        </a:p>
      </dsp:txBody>
      <dsp:txXfrm>
        <a:off x="0" y="0"/>
        <a:ext cx="2343546" cy="1406128"/>
      </dsp:txXfrm>
    </dsp:sp>
    <dsp:sp modelId="{877B62DD-0634-4604-A55A-6B21A007D8B5}">
      <dsp:nvSpPr>
        <dsp:cNvPr id="0" name=""/>
        <dsp:cNvSpPr/>
      </dsp:nvSpPr>
      <dsp:spPr>
        <a:xfrm>
          <a:off x="2568550" y="0"/>
          <a:ext cx="2343546" cy="1406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i="1" kern="1200" dirty="0" smtClean="0"/>
            <a:t>Exige un Encargo Judicial Previo</a:t>
          </a:r>
          <a:endParaRPr lang="es-SV" sz="2300" kern="1200" dirty="0"/>
        </a:p>
      </dsp:txBody>
      <dsp:txXfrm>
        <a:off x="2568550" y="0"/>
        <a:ext cx="2343546" cy="1406128"/>
      </dsp:txXfrm>
    </dsp:sp>
    <dsp:sp modelId="{F29375AB-BB92-4F7D-A31A-D8DC2528A2D8}">
      <dsp:nvSpPr>
        <dsp:cNvPr id="0" name=""/>
        <dsp:cNvSpPr/>
      </dsp:nvSpPr>
      <dsp:spPr>
        <a:xfrm>
          <a:off x="5127657" y="0"/>
          <a:ext cx="2343546" cy="1406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i="1" kern="1200" dirty="0" smtClean="0"/>
            <a:t>Debe Versar sobre Hechos y no sobre Cuestiones Jurídicas</a:t>
          </a:r>
          <a:endParaRPr lang="es-SV" sz="2300" kern="1200" dirty="0"/>
        </a:p>
      </dsp:txBody>
      <dsp:txXfrm>
        <a:off x="5127657" y="0"/>
        <a:ext cx="2343546" cy="1406128"/>
      </dsp:txXfrm>
    </dsp:sp>
    <dsp:sp modelId="{5E3CE2BF-8F70-4D4A-AFE3-253ABEACCA13}">
      <dsp:nvSpPr>
        <dsp:cNvPr id="0" name=""/>
        <dsp:cNvSpPr/>
      </dsp:nvSpPr>
      <dsp:spPr>
        <a:xfrm>
          <a:off x="5155803" y="1663292"/>
          <a:ext cx="2343546" cy="1406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i="1" kern="1200" dirty="0" smtClean="0"/>
            <a:t>Esa Declaración Contiene, además una Operación Valorativa</a:t>
          </a:r>
          <a:endParaRPr lang="es-SV" sz="2300" kern="1200" dirty="0"/>
        </a:p>
      </dsp:txBody>
      <dsp:txXfrm>
        <a:off x="5155803" y="1663292"/>
        <a:ext cx="2343546" cy="1406128"/>
      </dsp:txXfrm>
    </dsp:sp>
    <dsp:sp modelId="{E7C3D618-FFDA-4430-8060-03E8A7FA812E}">
      <dsp:nvSpPr>
        <dsp:cNvPr id="0" name=""/>
        <dsp:cNvSpPr/>
      </dsp:nvSpPr>
      <dsp:spPr>
        <a:xfrm>
          <a:off x="2577901" y="1697235"/>
          <a:ext cx="2343546" cy="1406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kern="1200" dirty="0" smtClean="0"/>
            <a:t>Es una Declaración de Ciencia</a:t>
          </a:r>
          <a:endParaRPr lang="es-SV" sz="2300" kern="1200" dirty="0"/>
        </a:p>
      </dsp:txBody>
      <dsp:txXfrm>
        <a:off x="2577901" y="1697235"/>
        <a:ext cx="2343546" cy="1406128"/>
      </dsp:txXfrm>
    </dsp:sp>
    <dsp:sp modelId="{7D56F5CB-C669-4A15-8E55-0E4213C8DD31}">
      <dsp:nvSpPr>
        <dsp:cNvPr id="0" name=""/>
        <dsp:cNvSpPr/>
      </dsp:nvSpPr>
      <dsp:spPr>
        <a:xfrm>
          <a:off x="0" y="1577574"/>
          <a:ext cx="2343546" cy="1406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i="1" kern="1200" dirty="0" smtClean="0"/>
            <a:t>Esos Hechos deben ser Especiales</a:t>
          </a:r>
          <a:endParaRPr lang="es-SV" sz="2300" kern="1200" dirty="0"/>
        </a:p>
      </dsp:txBody>
      <dsp:txXfrm>
        <a:off x="0" y="1577574"/>
        <a:ext cx="2343546" cy="1406128"/>
      </dsp:txXfrm>
    </dsp:sp>
    <dsp:sp modelId="{3D60BCCF-3EFF-4422-92A3-BAB116A7BA71}">
      <dsp:nvSpPr>
        <dsp:cNvPr id="0" name=""/>
        <dsp:cNvSpPr/>
      </dsp:nvSpPr>
      <dsp:spPr>
        <a:xfrm>
          <a:off x="2556200" y="3218605"/>
          <a:ext cx="2343546" cy="1406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i="1" kern="1200" dirty="0" smtClean="0"/>
            <a:t>Es un Medio de Prueba</a:t>
          </a:r>
          <a:endParaRPr lang="es-SV" sz="2300" kern="1200" dirty="0"/>
        </a:p>
      </dsp:txBody>
      <dsp:txXfrm>
        <a:off x="2556200" y="3218605"/>
        <a:ext cx="2343546" cy="14061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B9422-49FD-4C57-9E73-4EBBEB31CCC2}" type="datetimeFigureOut">
              <a:rPr lang="es-SV" smtClean="0"/>
              <a:t>23/11/2015</a:t>
            </a:fld>
            <a:endParaRPr lang="es-SV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B92A9E-3F4A-4D68-914C-FEA853A71CD0}" type="slidenum">
              <a:rPr lang="es-SV" smtClean="0"/>
              <a:t>‹Nº›</a:t>
            </a:fld>
            <a:endParaRPr lang="es-SV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B9422-49FD-4C57-9E73-4EBBEB31CCC2}" type="datetimeFigureOut">
              <a:rPr lang="es-SV" smtClean="0"/>
              <a:t>23/11/2015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B92A9E-3F4A-4D68-914C-FEA853A71CD0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B9422-49FD-4C57-9E73-4EBBEB31CCC2}" type="datetimeFigureOut">
              <a:rPr lang="es-SV" smtClean="0"/>
              <a:t>23/11/2015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B92A9E-3F4A-4D68-914C-FEA853A71CD0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B9422-49FD-4C57-9E73-4EBBEB31CCC2}" type="datetimeFigureOut">
              <a:rPr lang="es-SV" smtClean="0"/>
              <a:t>23/11/2015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B92A9E-3F4A-4D68-914C-FEA853A71CD0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B9422-49FD-4C57-9E73-4EBBEB31CCC2}" type="datetimeFigureOut">
              <a:rPr lang="es-SV" smtClean="0"/>
              <a:t>23/11/2015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B92A9E-3F4A-4D68-914C-FEA853A71CD0}" type="slidenum">
              <a:rPr lang="es-SV" smtClean="0"/>
              <a:t>‹Nº›</a:t>
            </a:fld>
            <a:endParaRPr lang="es-SV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B9422-49FD-4C57-9E73-4EBBEB31CCC2}" type="datetimeFigureOut">
              <a:rPr lang="es-SV" smtClean="0"/>
              <a:t>23/11/2015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B92A9E-3F4A-4D68-914C-FEA853A71CD0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B9422-49FD-4C57-9E73-4EBBEB31CCC2}" type="datetimeFigureOut">
              <a:rPr lang="es-SV" smtClean="0"/>
              <a:t>23/11/2015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B92A9E-3F4A-4D68-914C-FEA853A71CD0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B9422-49FD-4C57-9E73-4EBBEB31CCC2}" type="datetimeFigureOut">
              <a:rPr lang="es-SV" smtClean="0"/>
              <a:t>23/11/2015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B92A9E-3F4A-4D68-914C-FEA853A71CD0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B9422-49FD-4C57-9E73-4EBBEB31CCC2}" type="datetimeFigureOut">
              <a:rPr lang="es-SV" smtClean="0"/>
              <a:t>23/11/2015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B92A9E-3F4A-4D68-914C-FEA853A71CD0}" type="slidenum">
              <a:rPr lang="es-SV" smtClean="0"/>
              <a:t>‹Nº›</a:t>
            </a:fld>
            <a:endParaRPr lang="es-SV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B9422-49FD-4C57-9E73-4EBBEB31CCC2}" type="datetimeFigureOut">
              <a:rPr lang="es-SV" smtClean="0"/>
              <a:t>23/11/2015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B92A9E-3F4A-4D68-914C-FEA853A71CD0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2B9422-49FD-4C57-9E73-4EBBEB31CCC2}" type="datetimeFigureOut">
              <a:rPr lang="es-SV" smtClean="0"/>
              <a:t>23/11/2015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B92A9E-3F4A-4D68-914C-FEA853A71CD0}" type="slidenum">
              <a:rPr lang="es-SV" smtClean="0"/>
              <a:t>‹Nº›</a:t>
            </a:fld>
            <a:endParaRPr lang="es-SV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92B9422-49FD-4C57-9E73-4EBBEB31CCC2}" type="datetimeFigureOut">
              <a:rPr lang="es-SV" smtClean="0"/>
              <a:t>23/11/2015</a:t>
            </a:fld>
            <a:endParaRPr lang="es-SV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SV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EB92A9E-3F4A-4D68-914C-FEA853A71CD0}" type="slidenum">
              <a:rPr lang="es-SV" smtClean="0"/>
              <a:t>‹Nº›</a:t>
            </a:fld>
            <a:endParaRPr lang="es-SV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259632" y="404664"/>
            <a:ext cx="8748464" cy="1885920"/>
          </a:xfrm>
        </p:spPr>
        <p:txBody>
          <a:bodyPr>
            <a:noAutofit/>
          </a:bodyPr>
          <a:lstStyle/>
          <a:p>
            <a:r>
              <a:rPr lang="es-SV" sz="6000" b="1" dirty="0" smtClean="0"/>
              <a:t>PRUEBA PERICIAL</a:t>
            </a:r>
            <a:endParaRPr lang="es-SV" sz="6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952894"/>
            <a:ext cx="1800200" cy="1682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http://img.webme.com/pic/c/consultoresjuridicosprofesionales/pericial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492896"/>
            <a:ext cx="2655435" cy="260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thomsonreuterslatam.com/wp-content/uploads/2012/04/EV115-03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436" y="2568511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3739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1403648" y="332656"/>
            <a:ext cx="6400800" cy="792088"/>
          </a:xfrm>
        </p:spPr>
        <p:txBody>
          <a:bodyPr/>
          <a:lstStyle/>
          <a:p>
            <a:r>
              <a:rPr lang="es-SV" dirty="0" smtClean="0"/>
              <a:t>DEFINICIÓN</a:t>
            </a:r>
            <a:endParaRPr lang="es-SV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1275437" y="1434515"/>
            <a:ext cx="7488832" cy="3888432"/>
          </a:xfrm>
        </p:spPr>
        <p:txBody>
          <a:bodyPr>
            <a:noAutofit/>
          </a:bodyPr>
          <a:lstStyle/>
          <a:p>
            <a:pPr algn="just"/>
            <a:r>
              <a:rPr lang="es-ES" sz="2400" dirty="0">
                <a:solidFill>
                  <a:schemeClr val="tx1"/>
                </a:solidFill>
              </a:rPr>
              <a:t>La experticia o peritación puede ser definida como aquella actividad de carácter procesal propuesta por las partes o el Juez y cumplida por personas distintas de los sujetos procesales, las cuales son poseedores de conocimientos e informaciones técnicas, artísticas o científicas que el Juez ignora que precisa integrar el conocimiento total de los hechos y cumplir con su función de juzgar.</a:t>
            </a:r>
            <a:endParaRPr lang="es-SV" sz="2400" dirty="0">
              <a:solidFill>
                <a:schemeClr val="tx1"/>
              </a:solidFill>
            </a:endParaRPr>
          </a:p>
        </p:txBody>
      </p:sp>
      <p:pic>
        <p:nvPicPr>
          <p:cNvPr id="1032" name="Picture 8" descr="http://photos1.blogger.com/blogger2/3745/63302436477206/1600/04929799743208185_741c06e0a9fbcc5a255bd0c975d21759a93d3b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177820"/>
            <a:ext cx="2829979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3.bp.blogspot.com/_HEdY3GM0WnU/RuqmC393enI/AAAAAAAAALM/5zQENTRYIwQ/s400/peri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459" y="4194935"/>
            <a:ext cx="38100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1874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4" y="80962"/>
            <a:ext cx="7498080" cy="1143000"/>
          </a:xfrm>
        </p:spPr>
        <p:txBody>
          <a:bodyPr/>
          <a:lstStyle/>
          <a:p>
            <a:r>
              <a:rPr lang="es-ES" dirty="0" smtClean="0"/>
              <a:t>¿Qué es Perito?</a:t>
            </a:r>
            <a:endParaRPr lang="es-ES" dirty="0"/>
          </a:p>
        </p:txBody>
      </p:sp>
      <p:pic>
        <p:nvPicPr>
          <p:cNvPr id="5122" name="Picture 2" descr="http://www.tipsdeimagen.com/wp-content/uploads/2015/02/medic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80962"/>
            <a:ext cx="2619375" cy="187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rufinoweb.com.ar/wp-content/uploads/2014/09/contador-publico-700x46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969310"/>
            <a:ext cx="2699792" cy="1844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civilgeeks.com/wp-content/uploads/2014/08/Trabajo-ingeniero-civil-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13662"/>
            <a:ext cx="2699792" cy="2597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5" y="1016793"/>
            <a:ext cx="5040561" cy="5220519"/>
          </a:xfrm>
        </p:spPr>
        <p:txBody>
          <a:bodyPr>
            <a:normAutofit fontScale="92500"/>
          </a:bodyPr>
          <a:lstStyle/>
          <a:p>
            <a:pPr marL="82296" indent="0">
              <a:buNone/>
            </a:pPr>
            <a:r>
              <a:rPr lang="es-ES" dirty="0"/>
              <a:t>Según Cabanellas (2003): “Son peritos titulares los que tiene título oficial de una ciencia o arte cuyo ejercicio esté reglamentado por la Administración. Son peritos no titulares los que, careciendo de título oficial, tienen, sin embargo, conocimientos o prácticas especiales en alguna ciencia o arte</a:t>
            </a:r>
            <a:r>
              <a:rPr lang="es-ES" dirty="0" smtClean="0"/>
              <a:t>”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891025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71600" y="405408"/>
            <a:ext cx="7848872" cy="1295400"/>
          </a:xfrm>
        </p:spPr>
        <p:txBody>
          <a:bodyPr>
            <a:noAutofit/>
          </a:bodyPr>
          <a:lstStyle/>
          <a:p>
            <a:pPr algn="just"/>
            <a:r>
              <a:rPr lang="es-ES" sz="5400" b="1" dirty="0" smtClean="0"/>
              <a:t>IMPORTANCIA DE LA PRUEBA PERICIAL</a:t>
            </a:r>
            <a:endParaRPr lang="es-SV" sz="5400" b="1" dirty="0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>
          <a:xfrm>
            <a:off x="2483768" y="1700808"/>
            <a:ext cx="6328791" cy="4437112"/>
          </a:xfrm>
        </p:spPr>
        <p:txBody>
          <a:bodyPr>
            <a:noAutofit/>
          </a:bodyPr>
          <a:lstStyle/>
          <a:p>
            <a:pPr marL="370332" indent="-342900" algn="just">
              <a:buFont typeface="Arial" panose="020B0604020202020204" pitchFamily="34" charset="0"/>
              <a:buChar char="•"/>
            </a:pPr>
            <a:r>
              <a:rPr lang="es-ES" sz="2400" dirty="0"/>
              <a:t> </a:t>
            </a:r>
            <a:r>
              <a:rPr lang="es-ES" dirty="0" smtClean="0">
                <a:solidFill>
                  <a:schemeClr val="tx1"/>
                </a:solidFill>
              </a:rPr>
              <a:t>Como apoyo </a:t>
            </a:r>
            <a:r>
              <a:rPr lang="es-ES" dirty="0">
                <a:solidFill>
                  <a:schemeClr val="tx1"/>
                </a:solidFill>
              </a:rPr>
              <a:t>para comprobar hechos o determinar sus características </a:t>
            </a:r>
            <a:r>
              <a:rPr lang="es-ES" dirty="0" smtClean="0">
                <a:solidFill>
                  <a:schemeClr val="tx1"/>
                </a:solidFill>
              </a:rPr>
              <a:t>particulares.</a:t>
            </a:r>
          </a:p>
          <a:p>
            <a:pPr marL="484632" indent="-457200" algn="just">
              <a:buFont typeface="Arial" panose="020B0604020202020204" pitchFamily="34" charset="0"/>
              <a:buChar char="•"/>
            </a:pPr>
            <a:r>
              <a:rPr lang="es-ES" dirty="0"/>
              <a:t>De ahí la importancia del peritaje para la solución de muchos </a:t>
            </a:r>
            <a:r>
              <a:rPr lang="es-ES" dirty="0" smtClean="0"/>
              <a:t>litigios.</a:t>
            </a:r>
          </a:p>
          <a:p>
            <a:pPr marL="484632" indent="-457200" algn="just">
              <a:buFont typeface="Arial" panose="020B0604020202020204" pitchFamily="34" charset="0"/>
              <a:buChar char="•"/>
            </a:pPr>
            <a:r>
              <a:rPr lang="es-ES" dirty="0"/>
              <a:t>E</a:t>
            </a:r>
            <a:r>
              <a:rPr lang="es-ES" dirty="0" smtClean="0"/>
              <a:t>s </a:t>
            </a:r>
            <a:r>
              <a:rPr lang="es-ES" dirty="0"/>
              <a:t>necesaria en atención a la frecuente complejidad técnica, artística o científica de las circunstancias, causas y </a:t>
            </a:r>
            <a:r>
              <a:rPr lang="es-ES" dirty="0" smtClean="0"/>
              <a:t>efectos.</a:t>
            </a:r>
          </a:p>
          <a:p>
            <a:pPr marL="484632" indent="-457200" algn="just">
              <a:buFont typeface="Arial" panose="020B0604020202020204" pitchFamily="34" charset="0"/>
              <a:buChar char="•"/>
            </a:pPr>
            <a:r>
              <a:rPr lang="es-ES" dirty="0"/>
              <a:t>para una mejor seguridad y una mayor confianza social en la certeza de la resolución judicial que finalmente se adopte.</a:t>
            </a:r>
          </a:p>
          <a:p>
            <a:pPr marL="484632" indent="-457200" algn="just">
              <a:buFont typeface="Arial" panose="020B0604020202020204" pitchFamily="34" charset="0"/>
              <a:buChar char="•"/>
            </a:pPr>
            <a:endParaRPr lang="es-SV" dirty="0">
              <a:solidFill>
                <a:schemeClr val="tx1"/>
              </a:solidFill>
            </a:endParaRPr>
          </a:p>
        </p:txBody>
      </p:sp>
      <p:pic>
        <p:nvPicPr>
          <p:cNvPr id="5" name="Picture 2" descr="https://barrabogado.files.wordpress.com/2015/01/perito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872"/>
            <a:ext cx="2828925" cy="4031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80277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effectLst/>
              </a:rPr>
              <a:t>CARACTERÍSTICAS DE LA PRUEBA PERICIAL</a:t>
            </a:r>
            <a:endParaRPr lang="es-SV" b="1" dirty="0">
              <a:effectLst/>
            </a:endParaRPr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3695557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712229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115616" y="100608"/>
            <a:ext cx="6408712" cy="1600200"/>
          </a:xfrm>
        </p:spPr>
        <p:txBody>
          <a:bodyPr/>
          <a:lstStyle/>
          <a:p>
            <a:r>
              <a:rPr lang="es-ES" sz="4000" b="1" dirty="0" smtClean="0">
                <a:effectLst/>
              </a:rPr>
              <a:t>CLASIFICACIÓN DE LA PRUEBA PERICIAL</a:t>
            </a:r>
            <a:endParaRPr lang="es-SV" sz="4000" b="1" dirty="0">
              <a:effectLst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115616" y="1700808"/>
            <a:ext cx="756084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400" b="1" i="1" dirty="0" smtClean="0"/>
              <a:t>Perito </a:t>
            </a:r>
            <a:r>
              <a:rPr lang="es-ES" sz="2400" b="1" i="1" dirty="0" err="1"/>
              <a:t>Percipiendi</a:t>
            </a:r>
            <a:r>
              <a:rPr lang="es-ES" sz="2400" b="1" dirty="0"/>
              <a:t> </a:t>
            </a:r>
            <a:r>
              <a:rPr lang="es-ES" sz="2400" b="1" dirty="0" smtClean="0"/>
              <a:t>: </a:t>
            </a:r>
            <a:r>
              <a:rPr lang="es-ES" sz="2400" dirty="0"/>
              <a:t>son peritaciones para verificar la existencia o las características de los Hechos Técnicos, Científicos o Artísticos. </a:t>
            </a:r>
            <a:endParaRPr lang="es-SV" sz="24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400" b="1" i="1" dirty="0" smtClean="0"/>
              <a:t>Perito </a:t>
            </a:r>
            <a:r>
              <a:rPr lang="es-ES" sz="2400" b="1" i="1" dirty="0" err="1"/>
              <a:t>Deducendi</a:t>
            </a:r>
            <a:r>
              <a:rPr lang="es-ES" sz="2400" b="1" dirty="0"/>
              <a:t> : </a:t>
            </a:r>
            <a:r>
              <a:rPr lang="es-ES" sz="2400" dirty="0"/>
              <a:t>en esta clase de Peritación se verifican o prueban </a:t>
            </a:r>
            <a:r>
              <a:rPr lang="es-ES" sz="2400" dirty="0" smtClean="0"/>
              <a:t>hechos </a:t>
            </a:r>
            <a:r>
              <a:rPr lang="es-ES" sz="2400" dirty="0"/>
              <a:t>que constituyen la causa o el efecto de los otros hechos probados </a:t>
            </a:r>
            <a:endParaRPr lang="es-ES" sz="24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400" dirty="0" smtClean="0"/>
              <a:t>Teóricamente </a:t>
            </a:r>
            <a:r>
              <a:rPr lang="es-ES" sz="2400" dirty="0"/>
              <a:t>puede suceder que los Peritos reciban encargo de enunciar simplemente las reglas de la experiencia Técnica que los califica, para que el Juez proceda a aplicarlas a los hechos comprobados en el Proceso y obtener conclusiones. </a:t>
            </a:r>
            <a:endParaRPr lang="es-ES" sz="24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400" b="1" dirty="0" smtClean="0"/>
              <a:t>Peritaciones </a:t>
            </a:r>
            <a:r>
              <a:rPr lang="es-ES" sz="2400" b="1" dirty="0"/>
              <a:t>Forzosas y Potestativas o </a:t>
            </a:r>
            <a:r>
              <a:rPr lang="es-ES" sz="2400" b="1" dirty="0" smtClean="0"/>
              <a:t>Discrecionales:</a:t>
            </a:r>
            <a:r>
              <a:rPr lang="es-ES" sz="2400" dirty="0" smtClean="0"/>
              <a:t> </a:t>
            </a:r>
            <a:r>
              <a:rPr lang="es-ES" sz="2400" dirty="0"/>
              <a:t>según la Ley exija o no su práctica, para el caso. </a:t>
            </a:r>
            <a:endParaRPr lang="es-SV" sz="2400" dirty="0"/>
          </a:p>
          <a:p>
            <a:pPr algn="just"/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1092146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043608" y="188640"/>
            <a:ext cx="547260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000" dirty="0" err="1" smtClean="0"/>
              <a:t>Tambien</a:t>
            </a:r>
            <a:r>
              <a:rPr lang="es-ES" sz="2000" dirty="0" smtClean="0"/>
              <a:t> se </a:t>
            </a:r>
            <a:r>
              <a:rPr lang="es-ES" sz="2000" dirty="0" smtClean="0"/>
              <a:t>habla de Peritaciones de Presente y de Futuro, entendiendo por aquéllas las que se practican en el curso de los Procesos, para que surtan de inmediato sus efectos probatorios, y por las últimas las que se producen anticipadamente. Para futura memoria, en vista de un litigio eventual, en Diligencia Judicial previa al proceso donde se aducirán como Prueba.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000" dirty="0" smtClean="0"/>
              <a:t>Puede </a:t>
            </a:r>
            <a:r>
              <a:rPr lang="es-ES" sz="2000" dirty="0" smtClean="0"/>
              <a:t>hablarse de Peritaciones Oficiosas o por Iniciativa de las Partes, según Medie o no este impulso del interesado.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000" dirty="0" smtClean="0"/>
              <a:t>Por </a:t>
            </a:r>
            <a:r>
              <a:rPr lang="es-ES" sz="2000" dirty="0" smtClean="0"/>
              <a:t>último, si se admite la peritación para establecer la Ley Extranjera y la Costumbre Nacional o Extranjera, lo mismo que para interpretar la Ley que utiliza expresiones Técnicas o </a:t>
            </a:r>
            <a:r>
              <a:rPr lang="es-ES" sz="2000" dirty="0" smtClean="0"/>
              <a:t>Científicas</a:t>
            </a:r>
            <a:r>
              <a:rPr lang="es-ES" sz="2000" dirty="0"/>
              <a:t>.</a:t>
            </a:r>
            <a:endParaRPr lang="es-SV" sz="2000" dirty="0"/>
          </a:p>
        </p:txBody>
      </p:sp>
      <p:pic>
        <p:nvPicPr>
          <p:cNvPr id="2052" name="Picture 4" descr="Resultado de imagen para la prueba perici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554" y="4797152"/>
            <a:ext cx="2541657" cy="142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archivo.elsalvador.com/vertice/2002/01/13/fotos/INVESTIGACI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757" y="2996952"/>
            <a:ext cx="2381250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kz.all.biz/img/kz/service_catalog/7070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757" y="188640"/>
            <a:ext cx="25527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063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586" y="332656"/>
            <a:ext cx="4213654" cy="31561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347864" y="3645024"/>
            <a:ext cx="3760779" cy="1735833"/>
          </a:xfrm>
        </p:spPr>
        <p:txBody>
          <a:bodyPr/>
          <a:lstStyle/>
          <a:p>
            <a:r>
              <a:rPr lang="es-SV" dirty="0" smtClean="0"/>
              <a:t>GRACIAS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7160182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158</TotalTime>
  <Words>480</Words>
  <Application>Microsoft Office PowerPoint</Application>
  <PresentationFormat>Presentación en pantalla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Solsticio</vt:lpstr>
      <vt:lpstr>PRUEBA PERICIAL</vt:lpstr>
      <vt:lpstr>DEFINICIÓN</vt:lpstr>
      <vt:lpstr>¿Qué es Perito?</vt:lpstr>
      <vt:lpstr>IMPORTANCIA DE LA PRUEBA PERICIAL</vt:lpstr>
      <vt:lpstr>CARACTERÍSTICAS DE LA PRUEBA PERICIAL</vt:lpstr>
      <vt:lpstr>CLASIFICACIÓN DE LA PRUEBA PERICIAL</vt:lpstr>
      <vt:lpstr>Presentación de PowerPoint</vt:lpstr>
      <vt:lpstr>GRACIAS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ppc</dc:creator>
  <cp:lastModifiedBy>Evelyn Marcela Trigueros lemus</cp:lastModifiedBy>
  <cp:revision>15</cp:revision>
  <dcterms:created xsi:type="dcterms:W3CDTF">2015-11-19T19:11:05Z</dcterms:created>
  <dcterms:modified xsi:type="dcterms:W3CDTF">2015-11-23T00:20:26Z</dcterms:modified>
</cp:coreProperties>
</file>